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828" r:id="rId2"/>
  </p:sldMasterIdLst>
  <p:notesMasterIdLst>
    <p:notesMasterId r:id="rId46"/>
  </p:notesMasterIdLst>
  <p:sldIdLst>
    <p:sldId id="333" r:id="rId3"/>
    <p:sldId id="370" r:id="rId4"/>
    <p:sldId id="334" r:id="rId5"/>
    <p:sldId id="339" r:id="rId6"/>
    <p:sldId id="336" r:id="rId7"/>
    <p:sldId id="337" r:id="rId8"/>
    <p:sldId id="340" r:id="rId9"/>
    <p:sldId id="338" r:id="rId10"/>
    <p:sldId id="335" r:id="rId11"/>
    <p:sldId id="361" r:id="rId12"/>
    <p:sldId id="341" r:id="rId13"/>
    <p:sldId id="342" r:id="rId14"/>
    <p:sldId id="343" r:id="rId15"/>
    <p:sldId id="344" r:id="rId16"/>
    <p:sldId id="348" r:id="rId17"/>
    <p:sldId id="349" r:id="rId18"/>
    <p:sldId id="350" r:id="rId19"/>
    <p:sldId id="351" r:id="rId20"/>
    <p:sldId id="352" r:id="rId21"/>
    <p:sldId id="353" r:id="rId22"/>
    <p:sldId id="354" r:id="rId23"/>
    <p:sldId id="355" r:id="rId24"/>
    <p:sldId id="356" r:id="rId25"/>
    <p:sldId id="357" r:id="rId26"/>
    <p:sldId id="359" r:id="rId27"/>
    <p:sldId id="360" r:id="rId28"/>
    <p:sldId id="362" r:id="rId29"/>
    <p:sldId id="371" r:id="rId30"/>
    <p:sldId id="322" r:id="rId31"/>
    <p:sldId id="372" r:id="rId32"/>
    <p:sldId id="373" r:id="rId33"/>
    <p:sldId id="365" r:id="rId34"/>
    <p:sldId id="366" r:id="rId35"/>
    <p:sldId id="367" r:id="rId36"/>
    <p:sldId id="324" r:id="rId37"/>
    <p:sldId id="364" r:id="rId38"/>
    <p:sldId id="326" r:id="rId39"/>
    <p:sldId id="327" r:id="rId40"/>
    <p:sldId id="363" r:id="rId41"/>
    <p:sldId id="328" r:id="rId42"/>
    <p:sldId id="329" r:id="rId43"/>
    <p:sldId id="330" r:id="rId44"/>
    <p:sldId id="331" r:id="rId4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clrMru>
    <a:srgbClr val="000000"/>
    <a:srgbClr val="76C5EF"/>
    <a:srgbClr val="05629E"/>
    <a:srgbClr val="99CCFF"/>
    <a:srgbClr val="FFFF99"/>
    <a:srgbClr val="CCFFFF"/>
    <a:srgbClr val="8A8A8A"/>
    <a:srgbClr val="FFFF66"/>
    <a:srgbClr val="FF9933"/>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868" autoAdjust="0"/>
  </p:normalViewPr>
  <p:slideViewPr>
    <p:cSldViewPr>
      <p:cViewPr varScale="1">
        <p:scale>
          <a:sx n="62" d="100"/>
          <a:sy n="62" d="100"/>
        </p:scale>
        <p:origin x="-2112" y="-120"/>
      </p:cViewPr>
      <p:guideLst>
        <p:guide orient="horz" pos="720"/>
        <p:guide/>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290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notesMaster" Target="notesMasters/notes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109" charset="0"/>
                <a:ea typeface="+mn-ea"/>
                <a:cs typeface="+mn-cs"/>
              </a:defRPr>
            </a:lvl1pPr>
          </a:lstStyle>
          <a:p>
            <a:pPr>
              <a:defRPr/>
            </a:pPr>
            <a:fld id="{E1EE3977-0C32-AA41-85DA-61EEC6A50358}" type="datetime1">
              <a:rPr lang="en-US"/>
              <a:pPr>
                <a:defRPr/>
              </a:pPr>
              <a:t>5/9/11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109" charset="0"/>
                <a:ea typeface="+mn-ea"/>
                <a:cs typeface="+mn-cs"/>
              </a:defRPr>
            </a:lvl1pPr>
          </a:lstStyle>
          <a:p>
            <a:pPr>
              <a:defRPr/>
            </a:pPr>
            <a:fld id="{A913C64B-D65F-E64B-A7A6-BE604A6010D2}" type="slidenum">
              <a:rPr lang="en-US"/>
              <a:pPr>
                <a:defRPr/>
              </a:pPr>
              <a:t>‹#›</a:t>
            </a:fld>
            <a:endParaRPr lang="en-US"/>
          </a:p>
        </p:txBody>
      </p:sp>
    </p:spTree>
    <p:extLst>
      <p:ext uri="{BB962C8B-B14F-4D97-AF65-F5344CB8AC3E}">
        <p14:creationId xmlns:p14="http://schemas.microsoft.com/office/powerpoint/2010/main" val="41562035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13C64B-D65F-E64B-A7A6-BE604A6010D2}" type="slidenum">
              <a:rPr lang="en-US" smtClean="0"/>
              <a:pPr>
                <a:defRPr/>
              </a:pPr>
              <a:t>2</a:t>
            </a:fld>
            <a:endParaRPr lang="en-US"/>
          </a:p>
        </p:txBody>
      </p:sp>
    </p:spTree>
    <p:extLst>
      <p:ext uri="{BB962C8B-B14F-4D97-AF65-F5344CB8AC3E}">
        <p14:creationId xmlns:p14="http://schemas.microsoft.com/office/powerpoint/2010/main" val="3225536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 let’s look at the cultural moment of early internet adoption. And the trends in social research, broadly speaking (and oversimplified for purposes of making an argument)</a:t>
            </a:r>
          </a:p>
          <a:p>
            <a:endParaRPr lang="en-US" baseline="0" dirty="0" smtClean="0"/>
          </a:p>
          <a:p>
            <a:r>
              <a:rPr lang="en-US" baseline="0" dirty="0" smtClean="0"/>
              <a:t>The early 1990s marked a period of intense attention on the technology, the nature of embodiment, the virtual.  People are doing a lot of inventive analyses, using their own experience as guide.  Focusing on the mechanics of hypertext, the shape of cyberspace. </a:t>
            </a:r>
          </a:p>
          <a:p>
            <a:endParaRPr lang="en-US" baseline="0" dirty="0" smtClean="0"/>
          </a:p>
          <a:p>
            <a:r>
              <a:rPr lang="en-US" baseline="0" dirty="0" smtClean="0"/>
              <a:t>We’re also in the time period when postmodern thinking hits the streets in more popular, user friendly form.  Films like natural born killers and Natural Born killers, dismantled the barrier between audience and film, self and action of the film. Later, Run Lola Run does another twist on this.</a:t>
            </a:r>
          </a:p>
          <a:p>
            <a:endParaRPr lang="en-US" baseline="0" dirty="0" smtClean="0"/>
          </a:p>
          <a:p>
            <a:r>
              <a:rPr lang="en-US" baseline="0" dirty="0" smtClean="0"/>
              <a:t>In sociology, there’s an impulse to </a:t>
            </a:r>
            <a:r>
              <a:rPr lang="en-US" sz="1200" b="0" i="0" u="none" strike="noStrike" kern="1200" dirty="0" smtClean="0">
                <a:solidFill>
                  <a:schemeClr val="tx1"/>
                </a:solidFill>
                <a:effectLst/>
                <a:latin typeface="+mn-lt"/>
                <a:ea typeface="+mn-ea"/>
                <a:cs typeface="+mn-cs"/>
              </a:rPr>
              <a:t>reconsider what counts as</a:t>
            </a:r>
            <a:r>
              <a:rPr lang="en-US" sz="1200" b="0" i="0" u="none" strike="noStrike" kern="1200" baseline="0" dirty="0" smtClean="0">
                <a:solidFill>
                  <a:schemeClr val="tx1"/>
                </a:solidFill>
                <a:effectLst/>
                <a:latin typeface="+mn-lt"/>
                <a:ea typeface="+mn-ea"/>
                <a:cs typeface="+mn-cs"/>
              </a:rPr>
              <a:t> research, to </a:t>
            </a:r>
            <a:r>
              <a:rPr lang="en-US" sz="1200" b="0" i="0" u="none" strike="noStrike" kern="1200" dirty="0" smtClean="0">
                <a:solidFill>
                  <a:schemeClr val="tx1"/>
                </a:solidFill>
                <a:effectLst/>
                <a:latin typeface="+mn-lt"/>
                <a:ea typeface="+mn-ea"/>
                <a:cs typeface="+mn-cs"/>
              </a:rPr>
              <a:t>embrace </a:t>
            </a:r>
            <a:r>
              <a:rPr lang="en-US" sz="1200" b="0" i="0" u="none" strike="noStrike" kern="1200" dirty="0" err="1" smtClean="0">
                <a:solidFill>
                  <a:schemeClr val="tx1"/>
                </a:solidFill>
                <a:effectLst/>
                <a:latin typeface="+mn-lt"/>
                <a:ea typeface="+mn-ea"/>
                <a:cs typeface="+mn-cs"/>
              </a:rPr>
              <a:t>autoethnographic</a:t>
            </a:r>
            <a:r>
              <a:rPr lang="en-US" sz="1200" b="0" i="0" u="none" strike="noStrike" kern="1200" dirty="0" smtClean="0">
                <a:solidFill>
                  <a:schemeClr val="tx1"/>
                </a:solidFill>
                <a:effectLst/>
                <a:latin typeface="+mn-lt"/>
                <a:ea typeface="+mn-ea"/>
                <a:cs typeface="+mn-cs"/>
              </a:rPr>
              <a:t> or decentered ways of knowing (following the path of Geertz, then Clifford and Marcus, then situated feminists like Sandra Harding and Donna </a:t>
            </a:r>
            <a:r>
              <a:rPr lang="en-US" sz="1200" b="0" i="0" u="none" strike="noStrike" kern="1200" dirty="0" err="1" smtClean="0">
                <a:solidFill>
                  <a:schemeClr val="tx1"/>
                </a:solidFill>
                <a:effectLst/>
                <a:latin typeface="+mn-lt"/>
                <a:ea typeface="+mn-ea"/>
                <a:cs typeface="+mn-cs"/>
              </a:rPr>
              <a:t>Haraway</a:t>
            </a:r>
            <a:r>
              <a:rPr lang="en-US" sz="1200" b="0" i="0" u="none" strike="noStrike" kern="1200" dirty="0" smtClean="0">
                <a:solidFill>
                  <a:schemeClr val="tx1"/>
                </a:solidFill>
                <a:effectLst/>
                <a:latin typeface="+mn-lt"/>
                <a:ea typeface="+mn-ea"/>
                <a:cs typeface="+mn-cs"/>
              </a:rPr>
              <a:t>). </a:t>
            </a:r>
            <a:r>
              <a:rPr lang="en-US" sz="1200" b="0" i="0" u="none" strike="noStrike" kern="1200" baseline="0" dirty="0" smtClean="0">
                <a:solidFill>
                  <a:schemeClr val="tx1"/>
                </a:solidFill>
                <a:effectLst/>
                <a:latin typeface="+mn-lt"/>
                <a:ea typeface="+mn-ea"/>
                <a:cs typeface="+mn-cs"/>
              </a:rPr>
              <a:t>  </a:t>
            </a:r>
            <a:r>
              <a:rPr lang="en-US" baseline="0" dirty="0" smtClean="0"/>
              <a:t>This is most extremely expressed by </a:t>
            </a:r>
            <a:r>
              <a:rPr lang="en-US" baseline="0" dirty="0" err="1" smtClean="0"/>
              <a:t>inteerpretive</a:t>
            </a:r>
            <a:r>
              <a:rPr lang="en-US" baseline="0" dirty="0" smtClean="0"/>
              <a:t> sociology in the U.S., where we see a lot of experimentation with methods of analysis and representation in different genres of writing.</a:t>
            </a:r>
          </a:p>
          <a:p>
            <a:endParaRPr lang="en-US" baseline="0" dirty="0" smtClean="0"/>
          </a:p>
          <a:p>
            <a:r>
              <a:rPr lang="en-US" sz="1200" b="1" i="0" u="none" strike="noStrike" kern="1200" dirty="0" smtClean="0">
                <a:solidFill>
                  <a:schemeClr val="tx1"/>
                </a:solidFill>
                <a:effectLst/>
                <a:latin typeface="+mn-lt"/>
                <a:ea typeface="+mn-ea"/>
                <a:cs typeface="+mn-cs"/>
              </a:rPr>
              <a:t>Salient Characteristics of the 1990s </a:t>
            </a:r>
            <a:r>
              <a:rPr lang="en-US" dirty="0" smtClean="0"/>
              <a:t/>
            </a:r>
            <a:br>
              <a:rPr lang="en-US" dirty="0" smtClean="0"/>
            </a:br>
            <a:r>
              <a:rPr lang="en-US" sz="1200" b="0" i="0" u="none" strike="noStrike" kern="1200" dirty="0" smtClean="0">
                <a:solidFill>
                  <a:schemeClr val="tx1"/>
                </a:solidFill>
                <a:effectLst/>
                <a:latin typeface="+mn-lt"/>
                <a:ea typeface="+mn-ea"/>
                <a:cs typeface="+mn-cs"/>
              </a:rPr>
              <a:t>disembodiment</a:t>
            </a:r>
            <a:r>
              <a:rPr lang="en-US" dirty="0" smtClean="0"/>
              <a:t/>
            </a:r>
            <a:br>
              <a:rPr lang="en-US" dirty="0" smtClean="0"/>
            </a:br>
            <a:r>
              <a:rPr lang="en-US" sz="1200" b="0" i="0" u="none" strike="noStrike" kern="1200" dirty="0" smtClean="0">
                <a:solidFill>
                  <a:schemeClr val="tx1"/>
                </a:solidFill>
                <a:effectLst/>
                <a:latin typeface="+mn-lt"/>
                <a:ea typeface="+mn-ea"/>
                <a:cs typeface="+mn-cs"/>
              </a:rPr>
              <a:t>text as being</a:t>
            </a:r>
            <a:r>
              <a:rPr lang="en-US" dirty="0" smtClean="0"/>
              <a:t/>
            </a:r>
            <a:br>
              <a:rPr lang="en-US" dirty="0" smtClean="0"/>
            </a:br>
            <a:r>
              <a:rPr lang="en-US" sz="1200" b="0" i="0" u="none" strike="noStrike" kern="1200" dirty="0" smtClean="0">
                <a:solidFill>
                  <a:schemeClr val="tx1"/>
                </a:solidFill>
                <a:effectLst/>
                <a:latin typeface="+mn-lt"/>
                <a:ea typeface="+mn-ea"/>
                <a:cs typeface="+mn-cs"/>
              </a:rPr>
              <a:t>geographic displacement/dispersion</a:t>
            </a:r>
            <a:r>
              <a:rPr lang="en-US" dirty="0" smtClean="0"/>
              <a:t/>
            </a:r>
            <a:br>
              <a:rPr lang="en-US" dirty="0" smtClean="0"/>
            </a:br>
            <a:r>
              <a:rPr lang="en-US" sz="1200" b="1" i="0" u="none" strike="noStrike" kern="1200" dirty="0" smtClean="0">
                <a:solidFill>
                  <a:schemeClr val="tx1"/>
                </a:solidFill>
                <a:effectLst/>
                <a:latin typeface="+mn-lt"/>
                <a:ea typeface="+mn-ea"/>
                <a:cs typeface="+mn-cs"/>
              </a:rPr>
              <a:t>meant challenges for ethnographic research:</a:t>
            </a:r>
            <a:r>
              <a:rPr lang="en-US" dirty="0" smtClean="0"/>
              <a:t/>
            </a:r>
            <a:br>
              <a:rPr lang="en-US" dirty="0" smtClean="0"/>
            </a:br>
            <a:r>
              <a:rPr lang="en-US" sz="1200" b="0" i="0" u="none" strike="noStrike" kern="1200" dirty="0" smtClean="0">
                <a:solidFill>
                  <a:schemeClr val="tx1"/>
                </a:solidFill>
                <a:effectLst/>
                <a:latin typeface="+mn-lt"/>
                <a:ea typeface="+mn-ea"/>
                <a:cs typeface="+mn-cs"/>
              </a:rPr>
              <a:t>interviewing both online or offline?</a:t>
            </a:r>
            <a:r>
              <a:rPr lang="en-US" dirty="0" smtClean="0"/>
              <a:t/>
            </a:r>
            <a:br>
              <a:rPr lang="en-US" dirty="0" smtClean="0"/>
            </a:br>
            <a:r>
              <a:rPr lang="en-US" sz="1200" b="0" i="0" u="none" strike="noStrike" kern="1200" dirty="0" smtClean="0">
                <a:solidFill>
                  <a:schemeClr val="tx1"/>
                </a:solidFill>
                <a:effectLst/>
                <a:latin typeface="+mn-lt"/>
                <a:ea typeface="+mn-ea"/>
                <a:cs typeface="+mn-cs"/>
              </a:rPr>
              <a:t>authenticity? in the body or in the content of the text?</a:t>
            </a:r>
            <a:r>
              <a:rPr lang="en-US" dirty="0" smtClean="0"/>
              <a:t/>
            </a:r>
            <a:br>
              <a:rPr lang="en-US" dirty="0" smtClean="0"/>
            </a:br>
            <a:r>
              <a:rPr lang="en-US" sz="1200" b="0" i="0" u="none" strike="noStrike" kern="1200" dirty="0" smtClean="0">
                <a:solidFill>
                  <a:schemeClr val="tx1"/>
                </a:solidFill>
                <a:effectLst/>
                <a:latin typeface="+mn-lt"/>
                <a:ea typeface="+mn-ea"/>
                <a:cs typeface="+mn-cs"/>
              </a:rPr>
              <a:t>where is real experience? online or offline or a mix of both?</a:t>
            </a:r>
            <a:r>
              <a:rPr lang="en-US" dirty="0" smtClean="0"/>
              <a:t/>
            </a:r>
            <a:br>
              <a:rPr lang="en-US" dirty="0" smtClean="0"/>
            </a:br>
            <a:r>
              <a:rPr lang="en-US" sz="1200" b="0" i="0" u="none" strike="noStrike" kern="1200" dirty="0" smtClean="0">
                <a:solidFill>
                  <a:schemeClr val="tx1"/>
                </a:solidFill>
                <a:effectLst/>
                <a:latin typeface="+mn-lt"/>
                <a:ea typeface="+mn-ea"/>
                <a:cs typeface="+mn-cs"/>
              </a:rPr>
              <a:t>participation as active building of field boundaries</a:t>
            </a:r>
            <a:r>
              <a:rPr lang="en-US" dirty="0" smtClean="0"/>
              <a:t/>
            </a:r>
            <a:br>
              <a:rPr lang="en-US" dirty="0" smtClean="0"/>
            </a:br>
            <a:r>
              <a:rPr lang="en-US" sz="1200" b="0" i="0" u="none" strike="noStrike" kern="1200" dirty="0" smtClean="0">
                <a:solidFill>
                  <a:schemeClr val="tx1"/>
                </a:solidFill>
                <a:effectLst/>
                <a:latin typeface="+mn-lt"/>
                <a:ea typeface="+mn-ea"/>
                <a:cs typeface="+mn-cs"/>
              </a:rPr>
              <a:t>storing and managing huge amounts of field data</a:t>
            </a:r>
            <a:r>
              <a:rPr lang="en-US" dirty="0" smtClean="0"/>
              <a:t/>
            </a:r>
            <a:br>
              <a:rPr lang="en-US" dirty="0" smtClean="0"/>
            </a:br>
            <a:r>
              <a:rPr lang="en-US" sz="1200" b="0" i="0" u="none" strike="noStrike" kern="1200" dirty="0" smtClean="0">
                <a:solidFill>
                  <a:schemeClr val="tx1"/>
                </a:solidFill>
                <a:effectLst/>
                <a:latin typeface="+mn-lt"/>
                <a:ea typeface="+mn-ea"/>
                <a:cs typeface="+mn-cs"/>
              </a:rPr>
              <a:t>ethical practice of protecting privacy and getting informed consent</a:t>
            </a:r>
            <a:r>
              <a:rPr lang="en-US" dirty="0" smtClean="0"/>
              <a:t/>
            </a:r>
            <a:br>
              <a:rPr lang="en-US" dirty="0" smtClean="0"/>
            </a:b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About virtual reality, Rheingold (1991) told readers “</a:t>
            </a:r>
            <a:r>
              <a:rPr lang="en-US" sz="1200" i="1" kern="1200" baseline="0" dirty="0" smtClean="0">
                <a:solidFill>
                  <a:schemeClr val="tx1"/>
                </a:solidFill>
                <a:latin typeface="+mn-lt"/>
                <a:ea typeface="+mn-ea"/>
                <a:cs typeface="+mn-cs"/>
              </a:rPr>
              <a:t>we have to decide fairly soon what it is we as humans ought to become, because we’re on the brink of having the power of creating any experience we desire” (p. 386, emphasis in </a:t>
            </a:r>
            <a:r>
              <a:rPr lang="en-US" sz="1200" kern="1200" baseline="0" dirty="0" smtClean="0">
                <a:solidFill>
                  <a:schemeClr val="tx1"/>
                </a:solidFill>
                <a:latin typeface="+mn-lt"/>
                <a:ea typeface="+mn-ea"/>
                <a:cs typeface="+mn-cs"/>
              </a:rPr>
              <a:t>original). Wright (1994) told us simply that it would “deeply change politics, culture, and the fabric of society—if not, indeed, the very metaphysics of human existence” (</a:t>
            </a:r>
            <a:r>
              <a:rPr lang="en-US" sz="1200" kern="1200" baseline="0" dirty="0" err="1" smtClean="0">
                <a:solidFill>
                  <a:schemeClr val="tx1"/>
                </a:solidFill>
                <a:latin typeface="+mn-lt"/>
                <a:ea typeface="+mn-ea"/>
                <a:cs typeface="+mn-cs"/>
              </a:rPr>
              <a:t>p</a:t>
            </a:r>
            <a:r>
              <a:rPr lang="en-US" sz="1200" kern="1200" baseline="0" dirty="0" smtClean="0">
                <a:solidFill>
                  <a:schemeClr val="tx1"/>
                </a:solidFill>
                <a:latin typeface="+mn-lt"/>
                <a:ea typeface="+mn-ea"/>
                <a:cs typeface="+mn-cs"/>
              </a:rPr>
              <a:t>. 101). Barlow offered a vision of Cyberspace as the Wild West, a final frontier to be claimed: “Cyberspace . . . Is presently inhabited almost exclusively by mountain men, desperadoes and vigilantes, kind of a rough bunch. . . . And as long as that’s the case, it’s </a:t>
            </a:r>
            <a:r>
              <a:rPr lang="en-US" sz="1200" kern="1200" baseline="0" dirty="0" err="1" smtClean="0">
                <a:solidFill>
                  <a:schemeClr val="tx1"/>
                </a:solidFill>
                <a:latin typeface="+mn-lt"/>
                <a:ea typeface="+mn-ea"/>
                <a:cs typeface="+mn-cs"/>
              </a:rPr>
              <a:t>gonna</a:t>
            </a:r>
            <a:r>
              <a:rPr lang="en-US" sz="1200" kern="1200" baseline="0" dirty="0" smtClean="0">
                <a:solidFill>
                  <a:schemeClr val="tx1"/>
                </a:solidFill>
                <a:latin typeface="+mn-lt"/>
                <a:ea typeface="+mn-ea"/>
                <a:cs typeface="+mn-cs"/>
              </a:rPr>
              <a:t> be the Law of the Wild in </a:t>
            </a:r>
            <a:r>
              <a:rPr lang="en-US" sz="1200" kern="1200" baseline="0" dirty="0" err="1" smtClean="0">
                <a:solidFill>
                  <a:schemeClr val="tx1"/>
                </a:solidFill>
                <a:latin typeface="+mn-lt"/>
                <a:ea typeface="+mn-ea"/>
                <a:cs typeface="+mn-cs"/>
              </a:rPr>
              <a:t>there”(cited</a:t>
            </a:r>
            <a:r>
              <a:rPr lang="en-US" sz="1200" kern="1200" baseline="0" dirty="0" smtClean="0">
                <a:solidFill>
                  <a:schemeClr val="tx1"/>
                </a:solidFill>
                <a:latin typeface="+mn-lt"/>
                <a:ea typeface="+mn-ea"/>
                <a:cs typeface="+mn-cs"/>
              </a:rPr>
              <a:t> in Woolley, 1993, pp. 122-123). Keep (1995) suggested that </a:t>
            </a:r>
            <a:r>
              <a:rPr lang="en-US" sz="1200" kern="1200" baseline="0" dirty="0" err="1" smtClean="0">
                <a:solidFill>
                  <a:schemeClr val="tx1"/>
                </a:solidFill>
                <a:latin typeface="+mn-lt"/>
                <a:ea typeface="+mn-ea"/>
                <a:cs typeface="+mn-cs"/>
              </a:rPr>
              <a:t>virtuality</a:t>
            </a:r>
            <a:r>
              <a:rPr lang="en-US" sz="1200" kern="1200" baseline="0" dirty="0" smtClean="0">
                <a:solidFill>
                  <a:schemeClr val="tx1"/>
                </a:solidFill>
                <a:latin typeface="+mn-lt"/>
                <a:ea typeface="+mn-ea"/>
                <a:cs typeface="+mn-cs"/>
              </a:rPr>
              <a:t> through computer mediated communication “announces the end of the body, the apocalypse of corporeal subjectivity” (</a:t>
            </a:r>
            <a:r>
              <a:rPr lang="en-US" sz="1200" kern="1200" baseline="0" dirty="0" err="1" smtClean="0">
                <a:solidFill>
                  <a:schemeClr val="tx1"/>
                </a:solidFill>
                <a:latin typeface="+mn-lt"/>
                <a:ea typeface="+mn-ea"/>
                <a:cs typeface="+mn-cs"/>
              </a:rPr>
              <a:t>p</a:t>
            </a:r>
            <a:r>
              <a:rPr lang="en-US" sz="1200" kern="1200" baseline="0" dirty="0" smtClean="0">
                <a:solidFill>
                  <a:schemeClr val="tx1"/>
                </a:solidFill>
                <a:latin typeface="+mn-lt"/>
                <a:ea typeface="+mn-ea"/>
                <a:cs typeface="+mn-cs"/>
              </a:rPr>
              <a:t>. 4).</a:t>
            </a:r>
            <a:endParaRPr lang="en-US" dirty="0"/>
          </a:p>
        </p:txBody>
      </p:sp>
      <p:sp>
        <p:nvSpPr>
          <p:cNvPr id="4" name="Slide Number Placeholder 3"/>
          <p:cNvSpPr>
            <a:spLocks noGrp="1"/>
          </p:cNvSpPr>
          <p:nvPr>
            <p:ph type="sldNum" sz="quarter" idx="10"/>
          </p:nvPr>
        </p:nvSpPr>
        <p:spPr/>
        <p:txBody>
          <a:bodyPr/>
          <a:lstStyle/>
          <a:p>
            <a:fld id="{E319BCFB-496D-344F-A79D-F6E857EEB91D}"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fascination with networks of information flow grew</a:t>
            </a:r>
            <a:r>
              <a:rPr lang="en-US" baseline="0" dirty="0" smtClean="0"/>
              <a:t> more and more geographic and dimensioned.</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9</a:t>
            </a:fld>
            <a:endParaRPr lang="en-US"/>
          </a:p>
        </p:txBody>
      </p:sp>
    </p:spTree>
    <p:extLst>
      <p:ext uri="{BB962C8B-B14F-4D97-AF65-F5344CB8AC3E}">
        <p14:creationId xmlns:p14="http://schemas.microsoft.com/office/powerpoint/2010/main" val="66468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fascination with networks of information flow grew</a:t>
            </a:r>
            <a:r>
              <a:rPr lang="en-US" baseline="0" dirty="0" smtClean="0"/>
              <a:t> more and more geographic and dimensioned.</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10</a:t>
            </a:fld>
            <a:endParaRPr lang="en-US"/>
          </a:p>
        </p:txBody>
      </p:sp>
    </p:spTree>
    <p:extLst>
      <p:ext uri="{BB962C8B-B14F-4D97-AF65-F5344CB8AC3E}">
        <p14:creationId xmlns:p14="http://schemas.microsoft.com/office/powerpoint/2010/main" val="664688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creation of the platforms happened in parallel with films of the decade that envisioned a merging of human and machine, the creation of unique </a:t>
            </a:r>
            <a:r>
              <a:rPr lang="en-US" baseline="0" dirty="0" err="1" smtClean="0"/>
              <a:t>lifeworlds</a:t>
            </a:r>
            <a:r>
              <a:rPr lang="en-US" baseline="0" dirty="0" smtClean="0"/>
              <a:t> for our avatar selves.</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13</a:t>
            </a:fld>
            <a:endParaRPr lang="en-US"/>
          </a:p>
        </p:txBody>
      </p:sp>
    </p:spTree>
    <p:extLst>
      <p:ext uri="{BB962C8B-B14F-4D97-AF65-F5344CB8AC3E}">
        <p14:creationId xmlns:p14="http://schemas.microsoft.com/office/powerpoint/2010/main" val="2210520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Yet in all of it, this was our</a:t>
            </a:r>
            <a:r>
              <a:rPr lang="en-US" baseline="0" dirty="0" smtClean="0"/>
              <a:t> method of communicating in cyberspace. No wonder there was a focus on the body when the body was so glaringly absent yet viscerally present.</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15</a:t>
            </a:fld>
            <a:endParaRPr lang="en-US"/>
          </a:p>
        </p:txBody>
      </p:sp>
    </p:spTree>
    <p:extLst>
      <p:ext uri="{BB962C8B-B14F-4D97-AF65-F5344CB8AC3E}">
        <p14:creationId xmlns:p14="http://schemas.microsoft.com/office/powerpoint/2010/main" val="3337592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Then, in the mid 1990s, the focus of research turned to the WWW as a visually dominated space for commerce and personal production of personal pages. </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19</a:t>
            </a:fld>
            <a:endParaRPr lang="en-US"/>
          </a:p>
        </p:txBody>
      </p:sp>
    </p:spTree>
    <p:extLst>
      <p:ext uri="{BB962C8B-B14F-4D97-AF65-F5344CB8AC3E}">
        <p14:creationId xmlns:p14="http://schemas.microsoft.com/office/powerpoint/2010/main" val="3645991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Concurrently, we see a rise in studying networks, or larger pictures of society, based on the more robust web and the growing social use of the web as a networking tool.  </a:t>
            </a:r>
            <a:endParaRPr lang="en-US" dirty="0" smtClean="0"/>
          </a:p>
          <a:p>
            <a:endParaRPr lang="en-US" dirty="0" smtClean="0"/>
          </a:p>
          <a:p>
            <a:r>
              <a:rPr lang="en-US" dirty="0" smtClean="0"/>
              <a:t>Now, our parameters for what is appropriate for</a:t>
            </a:r>
            <a:r>
              <a:rPr lang="en-US" baseline="0" dirty="0" smtClean="0"/>
              <a:t> an interface have changed somewhat. If we’re not in a gaming environment or ‘alternative’ space, this is the classic look of the stage upon which we now play.</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20</a:t>
            </a:fld>
            <a:endParaRPr lang="en-US"/>
          </a:p>
        </p:txBody>
      </p:sp>
    </p:spTree>
    <p:extLst>
      <p:ext uri="{BB962C8B-B14F-4D97-AF65-F5344CB8AC3E}">
        <p14:creationId xmlns:p14="http://schemas.microsoft.com/office/powerpoint/2010/main" val="3645991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a:t>
            </a:r>
            <a:r>
              <a:rPr lang="en-US" baseline="0" dirty="0" smtClean="0"/>
              <a:t> ever present </a:t>
            </a:r>
            <a:r>
              <a:rPr lang="en-US" baseline="0" dirty="0" err="1" smtClean="0"/>
              <a:t>google</a:t>
            </a:r>
            <a:r>
              <a:rPr lang="en-US" baseline="0" dirty="0" smtClean="0"/>
              <a:t>, which is revered for its minimalism.</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23</a:t>
            </a:fld>
            <a:endParaRPr lang="en-US"/>
          </a:p>
        </p:txBody>
      </p:sp>
    </p:spTree>
    <p:extLst>
      <p:ext uri="{BB962C8B-B14F-4D97-AF65-F5344CB8AC3E}">
        <p14:creationId xmlns:p14="http://schemas.microsoft.com/office/powerpoint/2010/main" val="1618406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It’s no wonder the questions have shifted.  Instead of radicalizing the cultural parameters, we’ve (or they’ve) erased the obviousness, created interfaces that are transparent.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whereas we used to see the frames out there in front of us, we now have stepped into the frames. </a:t>
            </a:r>
          </a:p>
          <a:p>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IMPORTANT: I don’t mean to imply these plain interfaces are the only way we experience media and internet.  There’s a huge range of experience possible in vivid color and movement and detail. But this is our ‘everyday’ space.  The visionary platforms became quite vanilla.  </a:t>
            </a:r>
            <a:endParaRPr lang="en-US" dirty="0" smtClean="0"/>
          </a:p>
          <a:p>
            <a:r>
              <a:rPr lang="en-US" dirty="0" smtClean="0"/>
              <a:t/>
            </a:r>
            <a:br>
              <a:rPr lang="en-US" dirty="0" smtClean="0"/>
            </a:br>
            <a:r>
              <a:rPr lang="en-US" sz="1200" b="0" i="0" u="none" strike="noStrike" kern="1200" dirty="0" smtClean="0">
                <a:solidFill>
                  <a:schemeClr val="tx1"/>
                </a:solidFill>
                <a:effectLst/>
                <a:latin typeface="+mn-lt"/>
                <a:ea typeface="+mn-ea"/>
                <a:cs typeface="+mn-cs"/>
              </a:rPr>
              <a:t>Methodologically</a:t>
            </a:r>
            <a:r>
              <a:rPr lang="en-US" sz="1200" b="0" i="0" u="none" strike="noStrike" kern="1200" baseline="0" dirty="0" smtClean="0">
                <a:solidFill>
                  <a:schemeClr val="tx1"/>
                </a:solidFill>
                <a:effectLst/>
                <a:latin typeface="+mn-lt"/>
                <a:ea typeface="+mn-ea"/>
                <a:cs typeface="+mn-cs"/>
              </a:rPr>
              <a:t>, I have to ask NOT ONLY what have we gained, but what has been lost?  I’ll be frank in my admission that this is my own personal observation, having been in this discipline since 1994.  </a:t>
            </a:r>
          </a:p>
          <a:p>
            <a:endParaRPr lang="en-US" sz="1200" b="0" i="0" u="none" strike="noStrike"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effectLst/>
                <a:latin typeface="+mn-lt"/>
                <a:ea typeface="+mn-ea"/>
                <a:cs typeface="+mn-cs"/>
              </a:rPr>
              <a:t>Variation and experimentation, Invention and creativity:  these may be tolerated, but they are still not explored as premises for sound or rigorous scholarship.</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19BCFB-496D-344F-A79D-F6E857EEB91D}" type="slidenum">
              <a:rPr lang="en-US" smtClean="0"/>
              <a:t>24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Arguably, the </a:t>
            </a:r>
            <a:r>
              <a:rPr lang="en-US" baseline="0" dirty="0" smtClean="0"/>
              <a:t>world keeps getting more complex, in terms of our understanding of what is the self, what is culture, and what is real.</a:t>
            </a:r>
          </a:p>
          <a:p>
            <a:endParaRPr lang="en-US" baseline="0" dirty="0" smtClean="0"/>
          </a:p>
          <a:p>
            <a:r>
              <a:rPr lang="en-US" baseline="0" dirty="0" smtClean="0"/>
              <a:t>In countries with high internet, computer, and smart phone penetration, life in the 21</a:t>
            </a:r>
            <a:r>
              <a:rPr lang="en-US" baseline="30000" dirty="0" smtClean="0"/>
              <a:t>st</a:t>
            </a:r>
            <a:r>
              <a:rPr lang="en-US" baseline="0" dirty="0" smtClean="0"/>
              <a:t> Century is marked by </a:t>
            </a:r>
          </a:p>
          <a:p>
            <a:endParaRPr lang="en-US" dirty="0" smtClean="0"/>
          </a:p>
          <a:p>
            <a:r>
              <a:rPr lang="en-US" baseline="0" dirty="0" smtClean="0"/>
              <a:t>Converging media forms to provide ubiquitous connectivity to networks of information.</a:t>
            </a:r>
          </a:p>
          <a:p>
            <a:endParaRPr lang="en-US" baseline="0" dirty="0" smtClean="0"/>
          </a:p>
          <a:p>
            <a:r>
              <a:rPr lang="en-US" dirty="0" smtClean="0"/>
              <a:t>More extensive networks of personal connection (</a:t>
            </a:r>
            <a:r>
              <a:rPr lang="en-US" dirty="0" err="1" smtClean="0"/>
              <a:t>facebook</a:t>
            </a:r>
            <a:r>
              <a:rPr lang="en-US" dirty="0" smtClean="0"/>
              <a:t>, e.g.)</a:t>
            </a:r>
          </a:p>
          <a:p>
            <a:endParaRPr lang="en-US" dirty="0" smtClean="0"/>
          </a:p>
          <a:p>
            <a:r>
              <a:rPr lang="en-US" dirty="0" smtClean="0"/>
              <a:t>More devices for ‘always on’ (e.g., smart phones and tablet devices such as </a:t>
            </a:r>
            <a:r>
              <a:rPr lang="en-US" dirty="0" err="1" smtClean="0"/>
              <a:t>ipad</a:t>
            </a:r>
            <a:r>
              <a:rPr lang="en-US" dirty="0" smtClean="0"/>
              <a:t>)</a:t>
            </a:r>
          </a:p>
          <a:p>
            <a:endParaRPr lang="en-US" dirty="0" smtClean="0"/>
          </a:p>
          <a:p>
            <a:r>
              <a:rPr lang="en-US" dirty="0" smtClean="0"/>
              <a:t>More interfaces for experiencing information (</a:t>
            </a:r>
            <a:r>
              <a:rPr lang="en-US" dirty="0" err="1" smtClean="0"/>
              <a:t>youtube</a:t>
            </a:r>
            <a:r>
              <a:rPr lang="en-US" dirty="0" smtClean="0"/>
              <a:t>, twitter, </a:t>
            </a:r>
            <a:r>
              <a:rPr lang="en-US" dirty="0" err="1" smtClean="0"/>
              <a:t>facebook</a:t>
            </a:r>
            <a:r>
              <a:rPr lang="en-US" dirty="0" smtClean="0"/>
              <a:t>)  (</a:t>
            </a:r>
            <a:r>
              <a:rPr lang="en-US" dirty="0" err="1" smtClean="0"/>
              <a:t>hulu</a:t>
            </a:r>
            <a:r>
              <a:rPr lang="en-US" dirty="0" smtClean="0"/>
              <a:t>, </a:t>
            </a:r>
            <a:r>
              <a:rPr lang="en-US" dirty="0" err="1" smtClean="0"/>
              <a:t>netflix</a:t>
            </a:r>
            <a:r>
              <a:rPr lang="en-US" dirty="0" smtClean="0"/>
              <a:t>, </a:t>
            </a:r>
            <a:r>
              <a:rPr lang="en-US" dirty="0" err="1" smtClean="0"/>
              <a:t>spotify</a:t>
            </a:r>
            <a:r>
              <a:rPr lang="en-US" dirty="0" smtClean="0"/>
              <a:t>) (</a:t>
            </a:r>
            <a:r>
              <a:rPr lang="en-US" dirty="0" err="1" smtClean="0"/>
              <a:t>storify</a:t>
            </a:r>
            <a:r>
              <a:rPr lang="en-US" dirty="0" smtClean="0"/>
              <a:t>, </a:t>
            </a:r>
            <a:r>
              <a:rPr lang="en-US" dirty="0" err="1" smtClean="0"/>
              <a:t>vimeo</a:t>
            </a:r>
            <a:r>
              <a:rPr lang="en-US" dirty="0" smtClean="0"/>
              <a:t>)</a:t>
            </a:r>
          </a:p>
          <a:p>
            <a:endParaRPr lang="en-US" dirty="0" smtClean="0"/>
          </a:p>
          <a:p>
            <a:r>
              <a:rPr lang="en-US" dirty="0" smtClean="0"/>
              <a:t>So what do we get through this always</a:t>
            </a:r>
            <a:r>
              <a:rPr lang="en-US" baseline="0" dirty="0" smtClean="0"/>
              <a:t> on, global, </a:t>
            </a:r>
            <a:r>
              <a:rPr lang="en-US" baseline="0" dirty="0" err="1" smtClean="0"/>
              <a:t>multiphrenic</a:t>
            </a:r>
            <a:r>
              <a:rPr lang="en-US" baseline="0" dirty="0" smtClean="0"/>
              <a:t> state?</a:t>
            </a:r>
          </a:p>
          <a:p>
            <a:endParaRPr lang="en-US" baseline="0" dirty="0" smtClean="0"/>
          </a:p>
          <a:p>
            <a:r>
              <a:rPr lang="en-US" baseline="0" dirty="0" smtClean="0"/>
              <a:t>Let me show some snapshots of what this looks like to me, in my recent experience.  As I mentioned earlier, I get my reality from my friend network on FB and twitter.  Each of us would show a different remix of this:</a:t>
            </a:r>
          </a:p>
          <a:p>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26</a:t>
            </a:fld>
            <a:endParaRPr lang="en-US"/>
          </a:p>
        </p:txBody>
      </p:sp>
    </p:spTree>
    <p:extLst>
      <p:ext uri="{BB962C8B-B14F-4D97-AF65-F5344CB8AC3E}">
        <p14:creationId xmlns:p14="http://schemas.microsoft.com/office/powerpoint/2010/main" val="2988193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Do our models for ethnography work when</a:t>
            </a:r>
            <a:r>
              <a:rPr lang="en-US" sz="1200" b="0" i="0" u="none" strike="noStrike" kern="1200" baseline="0" dirty="0" smtClean="0">
                <a:solidFill>
                  <a:schemeClr val="tx1"/>
                </a:solidFill>
                <a:effectLst/>
                <a:latin typeface="+mn-lt"/>
                <a:ea typeface="+mn-ea"/>
                <a:cs typeface="+mn-cs"/>
              </a:rPr>
              <a:t> the field is constructed much more by interaction than geographically bound spaces and when participant definitions of ‘culture’ seem frenetically and insistently more global than local?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Do our methods for looking at interaction adequately reflect</a:t>
            </a:r>
            <a:r>
              <a:rPr lang="en-US" sz="1200" b="0" i="0" u="none" strike="noStrike" kern="1200" baseline="0" dirty="0" smtClean="0">
                <a:solidFill>
                  <a:schemeClr val="tx1"/>
                </a:solidFill>
                <a:effectLst/>
                <a:latin typeface="+mn-lt"/>
                <a:ea typeface="+mn-ea"/>
                <a:cs typeface="+mn-cs"/>
              </a:rPr>
              <a:t> the modes of interaction possible?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Can our thought processes as researchers fit into traditional or even contemporary social science norms for data collection, analysis, and reporting when our own experiences of the research are situated in our own </a:t>
            </a:r>
            <a:r>
              <a:rPr lang="en-US" sz="1200" b="0" i="0" u="none" strike="noStrike" kern="1200" baseline="0" dirty="0" err="1" smtClean="0">
                <a:solidFill>
                  <a:schemeClr val="tx1"/>
                </a:solidFill>
                <a:effectLst/>
                <a:latin typeface="+mn-lt"/>
                <a:ea typeface="+mn-ea"/>
                <a:cs typeface="+mn-cs"/>
              </a:rPr>
              <a:t>multiphrenic</a:t>
            </a:r>
            <a:r>
              <a:rPr lang="en-US" sz="1200" b="0" i="0" u="none" strike="noStrike" kern="1200" baseline="0" dirty="0" smtClean="0">
                <a:solidFill>
                  <a:schemeClr val="tx1"/>
                </a:solidFill>
                <a:effectLst/>
                <a:latin typeface="+mn-lt"/>
                <a:ea typeface="+mn-ea"/>
                <a:cs typeface="+mn-cs"/>
              </a:rPr>
              <a:t> experience of the world?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r>
              <a:rPr lang="en-US" dirty="0" smtClean="0"/>
              <a:t>These questions have haunted me for</a:t>
            </a:r>
            <a:r>
              <a:rPr lang="en-US" baseline="0" dirty="0" smtClean="0"/>
              <a:t> almost 20 years now. They seemed obvious questions in the early 1990s</a:t>
            </a:r>
            <a:endParaRPr lang="en-US" dirty="0"/>
          </a:p>
        </p:txBody>
      </p:sp>
      <p:sp>
        <p:nvSpPr>
          <p:cNvPr id="4" name="Slide Number Placeholder 3"/>
          <p:cNvSpPr>
            <a:spLocks noGrp="1"/>
          </p:cNvSpPr>
          <p:nvPr>
            <p:ph type="sldNum" sz="quarter" idx="10"/>
          </p:nvPr>
        </p:nvSpPr>
        <p:spPr/>
        <p:txBody>
          <a:bodyPr/>
          <a:lstStyle/>
          <a:p>
            <a:fld id="{E319BCFB-496D-344F-A79D-F6E857EEB91D}" type="slidenum">
              <a:rPr lang="en-US" smtClean="0">
                <a:solidFill>
                  <a:prstClr val="black"/>
                </a:solidFill>
                <a:latin typeface="Calibri"/>
              </a:rPr>
              <a:pPr/>
              <a:t>27</a:t>
            </a:fld>
            <a:endParaRPr lang="en-US">
              <a:solidFill>
                <a:prstClr val="black"/>
              </a:solidFill>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0" u="none" strike="noStrike" kern="1200" dirty="0" smtClean="0">
                <a:solidFill>
                  <a:schemeClr val="tx1"/>
                </a:solidFill>
                <a:effectLst/>
                <a:latin typeface="+mn-lt"/>
                <a:ea typeface="+mn-ea"/>
                <a:cs typeface="+mn-cs"/>
              </a:rPr>
              <a:t>But seriously, what does it involve?</a:t>
            </a:r>
            <a:r>
              <a:rPr lang="en-US" dirty="0" smtClean="0"/>
              <a:t/>
            </a:r>
            <a:br>
              <a:rPr lang="en-US" dirty="0" smtClean="0"/>
            </a:br>
            <a:endParaRPr lang="en-US" dirty="0" smtClean="0"/>
          </a:p>
          <a:p>
            <a:r>
              <a:rPr lang="en-US" dirty="0" smtClean="0"/>
              <a:t>Borrow from anything. Any way of knowing. Any epistemological</a:t>
            </a:r>
            <a:r>
              <a:rPr lang="en-US" baseline="0" dirty="0" smtClean="0"/>
              <a:t> framework. Any philosophy. Any art</a:t>
            </a:r>
          </a:p>
          <a:p>
            <a:endParaRPr lang="en-US" baseline="0" dirty="0" smtClean="0"/>
          </a:p>
          <a:p>
            <a:r>
              <a:rPr lang="en-US" baseline="0" dirty="0" smtClean="0"/>
              <a:t>Generate lots of data</a:t>
            </a:r>
          </a:p>
          <a:p>
            <a:endParaRPr lang="en-US" baseline="0" dirty="0" smtClean="0"/>
          </a:p>
          <a:p>
            <a:r>
              <a:rPr lang="en-US" baseline="0" dirty="0" smtClean="0"/>
              <a:t>Play with multiple methods, testing and practicing</a:t>
            </a:r>
          </a:p>
          <a:p>
            <a:endParaRPr lang="en-US" baseline="0" dirty="0" smtClean="0"/>
          </a:p>
          <a:p>
            <a:r>
              <a:rPr lang="en-US" baseline="0" dirty="0" smtClean="0"/>
              <a:t>Move.  As in shift your perspective, change the questions, follow the data, move in and out of the flow of information</a:t>
            </a:r>
          </a:p>
          <a:p>
            <a:endParaRPr lang="en-US" baseline="0" dirty="0" smtClean="0"/>
          </a:p>
          <a:p>
            <a:r>
              <a:rPr lang="en-US" baseline="0" dirty="0" smtClean="0"/>
              <a:t>Interrogate the self, the project, the purpose.  All the time.  That’s where ethics comes from.</a:t>
            </a:r>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Second</a:t>
            </a:r>
            <a:r>
              <a:rPr lang="en-US" dirty="0" smtClean="0"/>
              <a:t>,</a:t>
            </a:r>
            <a:r>
              <a:rPr lang="en-US" baseline="0" dirty="0" smtClean="0"/>
              <a:t> there’s never only one </a:t>
            </a:r>
            <a:r>
              <a:rPr lang="en-US" baseline="0" dirty="0" smtClean="0"/>
              <a:t>method. We might have a particular starting point or question or epistemology, but this swiftly </a:t>
            </a:r>
            <a:r>
              <a:rPr lang="en-US" baseline="0" dirty="0" smtClean="0"/>
              <a:t>morphs into multiple </a:t>
            </a:r>
            <a:r>
              <a:rPr lang="en-US" baseline="0" dirty="0" smtClean="0"/>
              <a:t>methods of collecting</a:t>
            </a:r>
            <a:r>
              <a:rPr lang="en-US" baseline="0" dirty="0" smtClean="0"/>
              <a:t>, sorting, analyzing, and </a:t>
            </a:r>
            <a:r>
              <a:rPr lang="en-US" baseline="0" dirty="0" smtClean="0"/>
              <a:t>writing.</a:t>
            </a:r>
            <a:endParaRPr lang="en-US" dirty="0" smtClean="0"/>
          </a:p>
          <a:p>
            <a:endParaRPr lang="en-US" dirty="0" smtClean="0"/>
          </a:p>
          <a:p>
            <a:r>
              <a:rPr lang="en-US" dirty="0" smtClean="0"/>
              <a:t>All the writers you’ve read for today</a:t>
            </a:r>
            <a:r>
              <a:rPr lang="en-US" baseline="0" dirty="0" smtClean="0"/>
              <a:t> emphasize that it’s critical to understand where qualitative inquiry is situated; as a situated, inductive, non-generalizing practice.</a:t>
            </a:r>
            <a:endParaRPr lang="en-US" dirty="0"/>
          </a:p>
        </p:txBody>
      </p:sp>
      <p:sp>
        <p:nvSpPr>
          <p:cNvPr id="4" name="Slide Number Placeholder 3"/>
          <p:cNvSpPr>
            <a:spLocks noGrp="1"/>
          </p:cNvSpPr>
          <p:nvPr>
            <p:ph type="sldNum" sz="quarter" idx="10"/>
          </p:nvPr>
        </p:nvSpPr>
        <p:spPr/>
        <p:txBody>
          <a:bodyPr/>
          <a:lstStyle/>
          <a:p>
            <a:pPr>
              <a:defRPr/>
            </a:pPr>
            <a:fld id="{A913C64B-D65F-E64B-A7A6-BE604A6010D2}" type="slidenum">
              <a:rPr lang="en-US" smtClean="0"/>
              <a:pPr>
                <a:defRPr/>
              </a:pPr>
              <a:t>29</a:t>
            </a:fld>
            <a:endParaRPr lang="en-US"/>
          </a:p>
        </p:txBody>
      </p:sp>
    </p:spTree>
    <p:extLst>
      <p:ext uri="{BB962C8B-B14F-4D97-AF65-F5344CB8AC3E}">
        <p14:creationId xmlns:p14="http://schemas.microsoft.com/office/powerpoint/2010/main" val="2975126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bwMode="auto">
          <a:xfrm>
            <a:off x="1143000" y="685800"/>
            <a:ext cx="1616075" cy="1211263"/>
          </a:xfrm>
          <a:noFill/>
          <a:ln>
            <a:solidFill>
              <a:srgbClr val="000000"/>
            </a:solidFill>
            <a:miter lim="800000"/>
            <a:headEnd/>
            <a:tailEnd/>
          </a:ln>
        </p:spPr>
      </p:sp>
      <p:sp>
        <p:nvSpPr>
          <p:cNvPr id="18435" name="Notes Placeholder 2"/>
          <p:cNvSpPr>
            <a:spLocks noGrp="1"/>
          </p:cNvSpPr>
          <p:nvPr>
            <p:ph type="body" idx="1"/>
          </p:nvPr>
        </p:nvSpPr>
        <p:spPr bwMode="auto">
          <a:xfrm>
            <a:off x="685800" y="1897063"/>
            <a:ext cx="5486400" cy="6561137"/>
          </a:xfrm>
          <a:noFill/>
        </p:spPr>
        <p:txBody>
          <a:bodyPr wrap="square" numCol="1" anchor="t" anchorCtr="0" compatLnSpc="1">
            <a:prstTxWarp prst="textNoShape">
              <a:avLst/>
            </a:prstTxWarp>
          </a:bodyPr>
          <a:lstStyle/>
          <a:p>
            <a:r>
              <a:rPr lang="en-US" sz="1400" b="1" dirty="0" smtClean="0"/>
              <a:t>A phenomenon prompts you to ask questions.</a:t>
            </a:r>
            <a:endParaRPr lang="en-US" sz="1400" dirty="0" smtClean="0"/>
          </a:p>
          <a:p>
            <a:r>
              <a:rPr lang="en-US" sz="1400" b="1" dirty="0" smtClean="0"/>
              <a:t>These questions lead you to some action.  … </a:t>
            </a:r>
            <a:endParaRPr lang="en-US" sz="1400" dirty="0" smtClean="0"/>
          </a:p>
          <a:p>
            <a:r>
              <a:rPr lang="en-US" sz="1400" b="1" dirty="0" smtClean="0"/>
              <a:t>Whereby you explore, by virtue of gathering information, filtering and making sense of it in some way, and presenting your ideas to others, usually through writing. </a:t>
            </a:r>
            <a:endParaRPr lang="en-US" sz="1400" dirty="0" smtClean="0"/>
          </a:p>
          <a:p>
            <a:r>
              <a:rPr lang="en-US" sz="1400" dirty="0" smtClean="0"/>
              <a:t> </a:t>
            </a:r>
          </a:p>
          <a:p>
            <a:endParaRPr lang="en-US" sz="1400" dirty="0" smtClean="0"/>
          </a:p>
          <a:p>
            <a:r>
              <a:rPr lang="en-US" sz="1400" dirty="0" smtClean="0"/>
              <a:t>And generally, the researcher looks at TEXTS.</a:t>
            </a:r>
          </a:p>
          <a:p>
            <a:endParaRPr lang="en-US" sz="1400" dirty="0" smtClean="0"/>
          </a:p>
        </p:txBody>
      </p:sp>
      <p:sp>
        <p:nvSpPr>
          <p:cNvPr id="18436" name="Slide Number Placeholder 3"/>
          <p:cNvSpPr>
            <a:spLocks noGrp="1"/>
          </p:cNvSpPr>
          <p:nvPr>
            <p:ph type="sldNum" sz="quarter" idx="5"/>
          </p:nvPr>
        </p:nvSpPr>
        <p:spPr bwMode="auto">
          <a:noFill/>
          <a:ln>
            <a:miter lim="800000"/>
            <a:headEnd/>
            <a:tailEnd/>
          </a:ln>
        </p:spPr>
        <p:txBody>
          <a:bodyPr/>
          <a:lstStyle/>
          <a:p>
            <a:fld id="{00957EC5-5254-FC45-8BE4-CF676911C360}" type="slidenum">
              <a:rPr lang="en-US" smtClean="0">
                <a:latin typeface="Calibri" charset="0"/>
                <a:ea typeface="ＭＳ Ｐゴシック" charset="-128"/>
                <a:cs typeface="ＭＳ Ｐゴシック" charset="-128"/>
              </a:rPr>
              <a:pPr/>
              <a:t>30</a:t>
            </a:fld>
            <a:endParaRPr lang="en-US" smtClean="0">
              <a:latin typeface="Calibri" charset="0"/>
              <a:ea typeface="ＭＳ Ｐゴシック" charset="-128"/>
              <a:cs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bwMode="auto">
          <a:xfrm>
            <a:off x="1143000" y="685800"/>
            <a:ext cx="4876800" cy="3657600"/>
          </a:xfrm>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Focusing on the potential consequences of our actions, we can see that</a:t>
            </a:r>
          </a:p>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B5954364-306C-D64A-889F-3AACF1BE87D9}" type="slidenum">
              <a:rPr lang="en-US" smtClean="0">
                <a:latin typeface="Calibri" charset="0"/>
                <a:ea typeface="ＭＳ Ｐゴシック" charset="-128"/>
                <a:cs typeface="ＭＳ Ｐゴシック" charset="-128"/>
              </a:rPr>
              <a:pPr/>
              <a:t>31</a:t>
            </a:fld>
            <a:endParaRPr lang="en-US" smtClean="0">
              <a:latin typeface="Calibri" charset="0"/>
              <a:ea typeface="ＭＳ Ｐゴシック" charset="-128"/>
              <a:cs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xfrm>
            <a:off x="1143000" y="685800"/>
            <a:ext cx="1554163" cy="11652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a:xfrm>
            <a:off x="685800" y="1851025"/>
            <a:ext cx="5486400" cy="6607175"/>
          </a:xfrm>
        </p:spPr>
        <p:txBody>
          <a:bodyPr wrap="square" numCol="1" anchor="t" anchorCtr="0" compatLnSpc="1">
            <a:prstTxWarp prst="textNoShape">
              <a:avLst/>
            </a:prstTxWarp>
            <a:noAutofit/>
          </a:bodyPr>
          <a:lstStyle/>
          <a:p>
            <a:pPr>
              <a:spcAft>
                <a:spcPts val="1800"/>
              </a:spcAft>
            </a:pPr>
            <a:r>
              <a:rPr lang="en-US" dirty="0">
                <a:latin typeface="Calibri" charset="0"/>
                <a:ea typeface="ＭＳ Ｐゴシック" charset="0"/>
                <a:cs typeface="ＭＳ Ｐゴシック" charset="0"/>
              </a:rPr>
              <a:t>When we think about ethics, we think about moral choices.  This is exactly what occurs in the process of doing research.</a:t>
            </a:r>
          </a:p>
          <a:p>
            <a:pPr>
              <a:spcAft>
                <a:spcPts val="1800"/>
              </a:spcAft>
            </a:pPr>
            <a:endParaRPr lang="en-US" dirty="0">
              <a:latin typeface="Calibri" charset="0"/>
              <a:ea typeface="ＭＳ Ｐゴシック" charset="0"/>
              <a:cs typeface="ＭＳ Ｐゴシック" charset="0"/>
            </a:endParaRPr>
          </a:p>
          <a:p>
            <a:pPr>
              <a:spcAft>
                <a:spcPts val="1800"/>
              </a:spcAft>
            </a:pPr>
            <a:r>
              <a:rPr lang="en-US" dirty="0">
                <a:latin typeface="Calibri" charset="0"/>
                <a:ea typeface="ＭＳ Ｐゴシック" charset="0"/>
                <a:cs typeface="ＭＳ Ｐゴシック" charset="0"/>
              </a:rPr>
              <a:t>My goal in the next few minutes is to talk about some of the ways methodology training has failed by not recognizing this or by not making it more obvious, so novice scholars could understand their methodological procedures as ethical decisions.</a:t>
            </a:r>
          </a:p>
          <a:p>
            <a:pPr>
              <a:spcAft>
                <a:spcPts val="1800"/>
              </a:spcAft>
            </a:pPr>
            <a:endParaRPr lang="en-US" dirty="0">
              <a:latin typeface="Calibri" charset="0"/>
              <a:ea typeface="ＭＳ Ｐゴシック" charset="0"/>
              <a:cs typeface="ＭＳ Ｐゴシック" charset="0"/>
            </a:endParaRPr>
          </a:p>
          <a:p>
            <a:pPr>
              <a:spcAft>
                <a:spcPts val="1800"/>
              </a:spcAft>
            </a:pPr>
            <a:r>
              <a:rPr lang="en-US" dirty="0">
                <a:latin typeface="Calibri" charset="0"/>
                <a:ea typeface="ＭＳ Ｐゴシック" charset="0"/>
                <a:cs typeface="ＭＳ Ｐゴシック" charset="0"/>
              </a:rPr>
              <a:t>(parenthetically, I hope you discern an underlying criticism of blitheness, demonstrated egregiously by the social sciences hiding behind their strict adherence to traditional procedures, but even more annoying in qualitative researchers because they should know better and they have more license to be conscious)</a:t>
            </a:r>
          </a:p>
          <a:p>
            <a:pPr>
              <a:spcAft>
                <a:spcPts val="1800"/>
              </a:spcAft>
            </a:pPr>
            <a:endParaRPr lang="en-US" dirty="0">
              <a:latin typeface="Calibri" charset="0"/>
              <a:ea typeface="ＭＳ Ｐゴシック" charset="0"/>
              <a:cs typeface="ＭＳ Ｐゴシック" charset="0"/>
            </a:endParaRPr>
          </a:p>
          <a:p>
            <a:pPr>
              <a:lnSpc>
                <a:spcPct val="115000"/>
              </a:lnSpc>
              <a:spcBef>
                <a:spcPct val="0"/>
              </a:spcBef>
              <a:spcAft>
                <a:spcPts val="1000"/>
              </a:spcAft>
              <a:buFont typeface="+mj-lt" charset="0"/>
              <a:buNone/>
            </a:pPr>
            <a:r>
              <a:rPr lang="en-US" b="1" dirty="0">
                <a:latin typeface="Times New Roman" charset="0"/>
                <a:ea typeface="Calibri" charset="0"/>
              </a:rPr>
              <a:t>So:  Methods are nothing more or less than a series of ethically laden choices at critical junctures throughout a project.  (</a:t>
            </a:r>
            <a:r>
              <a:rPr lang="en-US" dirty="0">
                <a:latin typeface="Times New Roman" charset="0"/>
                <a:ea typeface="Calibri" charset="0"/>
              </a:rPr>
              <a:t>Hopefully, more like decisions, rather than habit.)</a:t>
            </a:r>
          </a:p>
          <a:p>
            <a:pPr>
              <a:lnSpc>
                <a:spcPct val="115000"/>
              </a:lnSpc>
              <a:spcBef>
                <a:spcPct val="0"/>
              </a:spcBef>
              <a:spcAft>
                <a:spcPts val="1000"/>
              </a:spcAft>
            </a:pPr>
            <a:endParaRPr lang="en-US" dirty="0">
              <a:latin typeface="Times New Roman" charset="0"/>
              <a:ea typeface="Calibri" charset="0"/>
            </a:endParaRPr>
          </a:p>
          <a:p>
            <a:pPr>
              <a:lnSpc>
                <a:spcPct val="115000"/>
              </a:lnSpc>
              <a:spcBef>
                <a:spcPct val="0"/>
              </a:spcBef>
              <a:spcAft>
                <a:spcPts val="1000"/>
              </a:spcAft>
            </a:pPr>
            <a:r>
              <a:rPr lang="en-US" dirty="0" smtClean="0">
                <a:latin typeface="Times New Roman" charset="0"/>
                <a:ea typeface="Calibri" charset="0"/>
              </a:rPr>
              <a:t>Most training is</a:t>
            </a:r>
            <a:r>
              <a:rPr lang="en-US" baseline="0" dirty="0" smtClean="0">
                <a:latin typeface="Times New Roman" charset="0"/>
                <a:ea typeface="Calibri" charset="0"/>
              </a:rPr>
              <a:t> either </a:t>
            </a:r>
            <a:r>
              <a:rPr lang="en-US" dirty="0" smtClean="0">
                <a:latin typeface="Times New Roman" charset="0"/>
                <a:ea typeface="Calibri" charset="0"/>
              </a:rPr>
              <a:t>FOREST </a:t>
            </a:r>
            <a:r>
              <a:rPr lang="en-US" dirty="0">
                <a:latin typeface="Times New Roman" charset="0"/>
                <a:ea typeface="Calibri" charset="0"/>
              </a:rPr>
              <a:t>AND / OR TREES.   Not much in between.  Even when spelled out more specifically, still focuses on either the big picture level or minute detail level.</a:t>
            </a:r>
          </a:p>
          <a:p>
            <a:pPr>
              <a:lnSpc>
                <a:spcPct val="115000"/>
              </a:lnSpc>
              <a:spcBef>
                <a:spcPct val="0"/>
              </a:spcBef>
              <a:spcAft>
                <a:spcPts val="1000"/>
              </a:spcAft>
            </a:pPr>
            <a:endParaRPr lang="en-US" dirty="0">
              <a:latin typeface="Times New Roman" charset="0"/>
              <a:ea typeface="Calibri" charset="0"/>
            </a:endParaRPr>
          </a:p>
          <a:p>
            <a:pPr>
              <a:lnSpc>
                <a:spcPct val="115000"/>
              </a:lnSpc>
              <a:spcBef>
                <a:spcPct val="0"/>
              </a:spcBef>
              <a:spcAft>
                <a:spcPts val="1000"/>
              </a:spcAft>
            </a:pPr>
            <a:r>
              <a:rPr lang="en-US" dirty="0">
                <a:latin typeface="Times New Roman" charset="0"/>
                <a:ea typeface="Calibri" charset="0"/>
              </a:rPr>
              <a:t>While these are all very useful frameworks for our action, it</a:t>
            </a:r>
            <a:r>
              <a:rPr lang="ja-JP" altLang="en-US" dirty="0">
                <a:latin typeface="Times New Roman" charset="0"/>
                <a:ea typeface="Calibri" charset="0"/>
              </a:rPr>
              <a:t>’</a:t>
            </a:r>
            <a:r>
              <a:rPr lang="en-US" dirty="0">
                <a:latin typeface="Times New Roman" charset="0"/>
                <a:ea typeface="Calibri" charset="0"/>
              </a:rPr>
              <a:t>s very improbable that an actual study would use only one approach, or that one approach would adequately describe what we actually do when we are working on a project.</a:t>
            </a:r>
          </a:p>
          <a:p>
            <a:pPr>
              <a:lnSpc>
                <a:spcPct val="115000"/>
              </a:lnSpc>
              <a:spcBef>
                <a:spcPct val="0"/>
              </a:spcBef>
              <a:spcAft>
                <a:spcPts val="1000"/>
              </a:spcAft>
            </a:pPr>
            <a:endParaRPr lang="en-US" dirty="0">
              <a:latin typeface="Times New Roman" charset="0"/>
              <a:ea typeface="Calibri" charset="0"/>
            </a:endParaRPr>
          </a:p>
          <a:p>
            <a:pPr>
              <a:lnSpc>
                <a:spcPct val="115000"/>
              </a:lnSpc>
              <a:spcBef>
                <a:spcPct val="0"/>
              </a:spcBef>
              <a:spcAft>
                <a:spcPts val="1000"/>
              </a:spcAft>
            </a:pPr>
            <a:r>
              <a:rPr lang="en-US" dirty="0">
                <a:latin typeface="Times New Roman" charset="0"/>
                <a:ea typeface="Calibri" charset="0"/>
              </a:rPr>
              <a:t>Least guidance for the BETWEEN</a:t>
            </a:r>
          </a:p>
          <a:p>
            <a:pPr>
              <a:lnSpc>
                <a:spcPct val="115000"/>
              </a:lnSpc>
              <a:spcBef>
                <a:spcPct val="0"/>
              </a:spcBef>
              <a:spcAft>
                <a:spcPts val="1000"/>
              </a:spcAft>
            </a:pPr>
            <a:r>
              <a:rPr lang="en-US" dirty="0">
                <a:latin typeface="Times New Roman" charset="0"/>
                <a:ea typeface="Calibri" charset="0"/>
              </a:rPr>
              <a:t>We have the least guidance (methodologically speaking) on the part that is the most challenging; the stuff between </a:t>
            </a:r>
            <a:r>
              <a:rPr lang="ja-JP" altLang="en-US" dirty="0">
                <a:latin typeface="Times New Roman" charset="0"/>
                <a:ea typeface="Calibri" charset="0"/>
              </a:rPr>
              <a:t>“</a:t>
            </a:r>
            <a:r>
              <a:rPr lang="en-US" dirty="0">
                <a:latin typeface="Times New Roman" charset="0"/>
                <a:ea typeface="Calibri" charset="0"/>
              </a:rPr>
              <a:t>going into the context</a:t>
            </a:r>
            <a:r>
              <a:rPr lang="ja-JP" altLang="en-US" dirty="0">
                <a:latin typeface="Times New Roman" charset="0"/>
                <a:ea typeface="Calibri" charset="0"/>
              </a:rPr>
              <a:t>”</a:t>
            </a:r>
            <a:r>
              <a:rPr lang="en-US" dirty="0">
                <a:latin typeface="Times New Roman" charset="0"/>
                <a:ea typeface="Calibri" charset="0"/>
              </a:rPr>
              <a:t> and </a:t>
            </a:r>
            <a:r>
              <a:rPr lang="ja-JP" altLang="en-US" dirty="0">
                <a:latin typeface="Times New Roman" charset="0"/>
                <a:ea typeface="Calibri" charset="0"/>
              </a:rPr>
              <a:t>“</a:t>
            </a:r>
            <a:r>
              <a:rPr lang="en-US" dirty="0" err="1">
                <a:latin typeface="Times New Roman" charset="0"/>
                <a:ea typeface="Calibri" charset="0"/>
              </a:rPr>
              <a:t>writeup</a:t>
            </a:r>
            <a:r>
              <a:rPr lang="ja-JP" altLang="en-US" dirty="0">
                <a:latin typeface="Times New Roman" charset="0"/>
                <a:ea typeface="Calibri" charset="0"/>
              </a:rPr>
              <a:t>”</a:t>
            </a:r>
            <a:r>
              <a:rPr lang="en-US" dirty="0">
                <a:latin typeface="Times New Roman" charset="0"/>
                <a:ea typeface="Calibri" charset="0"/>
              </a:rPr>
              <a:t>.</a:t>
            </a:r>
          </a:p>
          <a:p>
            <a:pPr>
              <a:lnSpc>
                <a:spcPct val="115000"/>
              </a:lnSpc>
              <a:spcBef>
                <a:spcPct val="0"/>
              </a:spcBef>
              <a:spcAft>
                <a:spcPts val="1000"/>
              </a:spcAft>
            </a:pPr>
            <a:r>
              <a:rPr lang="en-US" dirty="0">
                <a:latin typeface="Times New Roman" charset="0"/>
                <a:ea typeface="Calibri" charset="0"/>
              </a:rPr>
              <a:t>If we think about what we</a:t>
            </a:r>
            <a:r>
              <a:rPr lang="ja-JP" altLang="en-US" dirty="0">
                <a:latin typeface="Times New Roman" charset="0"/>
                <a:ea typeface="Calibri" charset="0"/>
              </a:rPr>
              <a:t>’</a:t>
            </a:r>
            <a:r>
              <a:rPr lang="en-US" dirty="0">
                <a:latin typeface="Times New Roman" charset="0"/>
                <a:ea typeface="Calibri" charset="0"/>
              </a:rPr>
              <a:t>re actually doing in the project, method becomes a much more interesting and flexible thing:  I want to talk about this.</a:t>
            </a:r>
          </a:p>
          <a:p>
            <a:pPr>
              <a:spcAft>
                <a:spcPts val="1800"/>
              </a:spcAft>
            </a:pPr>
            <a:endParaRPr lang="en-US" dirty="0">
              <a:latin typeface="Calibri" charset="0"/>
              <a:ea typeface="ＭＳ Ｐゴシック" charset="0"/>
              <a:cs typeface="ＭＳ Ｐゴシック" charset="0"/>
            </a:endParaRPr>
          </a:p>
          <a:p>
            <a:pPr>
              <a:spcAft>
                <a:spcPts val="1800"/>
              </a:spcAft>
            </a:pPr>
            <a:endParaRPr lang="en-US" dirty="0">
              <a:latin typeface="Calibri" charset="0"/>
              <a:ea typeface="ＭＳ Ｐゴシック" charset="0"/>
              <a:cs typeface="ＭＳ Ｐゴシック" charset="0"/>
            </a:endParaRPr>
          </a:p>
          <a:p>
            <a:pPr>
              <a:spcAft>
                <a:spcPts val="1800"/>
              </a:spcAft>
            </a:pPr>
            <a:endParaRPr lang="en-US" dirty="0">
              <a:latin typeface="Calibri" charset="0"/>
              <a:ea typeface="ＭＳ Ｐゴシック" charset="0"/>
              <a:cs typeface="ＭＳ Ｐゴシック" charset="0"/>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16E5F2-A626-414D-8445-B1C5A32C4A52}" type="slidenum">
              <a:rPr lang="en-US" sz="1200">
                <a:latin typeface="Calibri" charset="0"/>
              </a:rPr>
              <a:pPr eaLnBrk="1" hangingPunct="1"/>
              <a:t>32</a:t>
            </a:fld>
            <a:endParaRPr lang="en-US" sz="120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xfrm>
            <a:off x="1143000" y="685800"/>
            <a:ext cx="1982788" cy="14874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a:xfrm>
            <a:off x="685800" y="2173288"/>
            <a:ext cx="5486400" cy="6284912"/>
          </a:xfrm>
        </p:spPr>
        <p:txBody>
          <a:bodyPr wrap="square" numCol="1" anchor="t" anchorCtr="0" compatLnSpc="1">
            <a:prstTxWarp prst="textNoShape">
              <a:avLst/>
            </a:prstTxWarp>
          </a:bodyPr>
          <a:lstStyle/>
          <a:p>
            <a:pPr marL="457200">
              <a:lnSpc>
                <a:spcPct val="115000"/>
              </a:lnSpc>
              <a:spcBef>
                <a:spcPct val="0"/>
              </a:spcBef>
              <a:spcAft>
                <a:spcPts val="1000"/>
              </a:spcAft>
            </a:pPr>
            <a:r>
              <a:rPr lang="en-US">
                <a:latin typeface="Times New Roman" charset="0"/>
                <a:ea typeface="Calibri" charset="0"/>
              </a:rPr>
              <a:t>RETHINKING METHOD AS MULTIPLE CHOICES (NOT HABIT) = ONE WAY TO GET FURTHER.  </a:t>
            </a:r>
          </a:p>
          <a:p>
            <a:pPr marL="457200">
              <a:lnSpc>
                <a:spcPct val="115000"/>
              </a:lnSpc>
              <a:spcBef>
                <a:spcPct val="0"/>
              </a:spcBef>
              <a:spcAft>
                <a:spcPts val="1000"/>
              </a:spcAft>
            </a:pPr>
            <a:endParaRPr lang="en-US">
              <a:latin typeface="Times New Roman" charset="0"/>
              <a:ea typeface="Calibri" charset="0"/>
            </a:endParaRPr>
          </a:p>
          <a:p>
            <a:pPr marL="457200">
              <a:lnSpc>
                <a:spcPct val="115000"/>
              </a:lnSpc>
              <a:spcBef>
                <a:spcPct val="0"/>
              </a:spcBef>
              <a:spcAft>
                <a:spcPts val="1000"/>
              </a:spcAft>
            </a:pPr>
            <a:r>
              <a:rPr lang="en-US">
                <a:latin typeface="Times New Roman" charset="0"/>
                <a:ea typeface="Calibri" charset="0"/>
              </a:rPr>
              <a:t>This is good, but I find it much more useful, practical, and ethical to conceptualize a study in moments, critical junctures where we make decisions about how to proceed. </a:t>
            </a:r>
          </a:p>
          <a:p>
            <a:pPr marL="457200"/>
            <a:endParaRPr lang="en-US">
              <a:latin typeface="Calibri" charset="0"/>
              <a:ea typeface="ＭＳ Ｐゴシック" charset="0"/>
              <a:cs typeface="ＭＳ Ｐゴシック" charset="0"/>
            </a:endParaRP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528DAC-96AA-884A-87B8-B2387634C4AE}" type="slidenum">
              <a:rPr lang="en-US" sz="1200">
                <a:latin typeface="Calibri" charset="0"/>
              </a:rPr>
              <a:pPr eaLnBrk="1" hangingPunct="1"/>
              <a:t>33</a:t>
            </a:fld>
            <a:endParaRPr lang="en-US" sz="120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xfrm>
            <a:off x="1143000" y="685800"/>
            <a:ext cx="1885950" cy="14144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9" name="Notes Placeholder 2"/>
          <p:cNvSpPr>
            <a:spLocks noGrp="1"/>
          </p:cNvSpPr>
          <p:nvPr>
            <p:ph type="body" idx="1"/>
          </p:nvPr>
        </p:nvSpPr>
        <p:spPr bwMode="auto">
          <a:xfrm>
            <a:off x="685800" y="2100263"/>
            <a:ext cx="5486400" cy="6357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ea typeface="ＭＳ Ｐゴシック" charset="0"/>
                <a:cs typeface="ＭＳ Ｐゴシック" charset="0"/>
              </a:rPr>
              <a:t>What path should we take now? Paths taken, paths not taken</a:t>
            </a:r>
          </a:p>
          <a:p>
            <a:r>
              <a:rPr lang="en-US" dirty="0">
                <a:latin typeface="Calibri" charset="0"/>
                <a:ea typeface="ＭＳ Ｐゴシック" charset="0"/>
                <a:cs typeface="ＭＳ Ｐゴシック" charset="0"/>
              </a:rPr>
              <a:t> </a:t>
            </a:r>
            <a:endParaRPr lang="en-US" dirty="0" smtClean="0">
              <a:latin typeface="Calibri" charset="0"/>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Each ‘time you make a choice, you delimit the parameters of the study. Each decision whether it’s dismissed as just a practical decision or a deliberate methodological decision, eliminates multiple alternate options.  For me, these decision points are </a:t>
            </a:r>
            <a:r>
              <a:rPr lang="en-US" u="sng" baseline="0" dirty="0" smtClean="0"/>
              <a:t>critical</a:t>
            </a:r>
            <a:r>
              <a:rPr lang="en-US" baseline="0" dirty="0" smtClean="0"/>
              <a:t> junctures, with moral consequences for the participants, the culture, and knowledge production. </a:t>
            </a:r>
          </a:p>
          <a:p>
            <a:endParaRPr lang="en-US" dirty="0">
              <a:latin typeface="Calibri" charset="0"/>
              <a:ea typeface="ＭＳ Ｐゴシック" charset="0"/>
              <a:cs typeface="ＭＳ Ｐゴシック" charset="0"/>
            </a:endParaRPr>
          </a:p>
          <a:p>
            <a:endParaRPr lang="en-US" dirty="0">
              <a:latin typeface="Calibri" charset="0"/>
              <a:ea typeface="ＭＳ Ｐゴシック" charset="0"/>
              <a:cs typeface="ＭＳ Ｐゴシック" charset="0"/>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47603-9379-8B40-9C39-BCB7FCD4F34D}" type="slidenum">
              <a:rPr lang="en-US" sz="1200">
                <a:latin typeface="Calibri" charset="0"/>
              </a:rPr>
              <a:pPr eaLnBrk="1" hangingPunct="1"/>
              <a:t>34</a:t>
            </a:fld>
            <a:endParaRPr lang="en-US" sz="1200">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When</a:t>
            </a:r>
            <a:r>
              <a:rPr lang="en-US" baseline="0" dirty="0" smtClean="0"/>
              <a:t> you think about all the practical as well as methodological choices you make, it gets a bit dizzying.  CLICK</a:t>
            </a:r>
          </a:p>
          <a:p>
            <a:endParaRPr lang="en-US" dirty="0" smtClean="0"/>
          </a:p>
          <a:p>
            <a:r>
              <a:rPr lang="en-US" dirty="0" smtClean="0"/>
              <a:t>Each of these junctures involves active behaviors on the part of the researcher.  </a:t>
            </a:r>
          </a:p>
          <a:p>
            <a:endParaRPr lang="en-US" dirty="0" smtClean="0"/>
          </a:p>
          <a:p>
            <a:r>
              <a:rPr lang="en-US" dirty="0" smtClean="0"/>
              <a:t>Each of these utilizes a unique method or tool, whether or not this methodology is articulated or deliberate. </a:t>
            </a:r>
          </a:p>
          <a:p>
            <a:endParaRPr lang="en-US" dirty="0" smtClean="0"/>
          </a:p>
          <a:p>
            <a:r>
              <a:rPr lang="en-US" dirty="0" smtClean="0"/>
              <a:t>Example: </a:t>
            </a:r>
          </a:p>
          <a:p>
            <a:r>
              <a:rPr lang="en-US" dirty="0" smtClean="0"/>
              <a:t>Where to cut off participant list</a:t>
            </a:r>
          </a:p>
          <a:p>
            <a:r>
              <a:rPr lang="en-US" dirty="0" smtClean="0"/>
              <a:t>Which search engines to sample</a:t>
            </a:r>
          </a:p>
          <a:p>
            <a:r>
              <a:rPr lang="en-US" dirty="0" smtClean="0"/>
              <a:t>Which language to speak </a:t>
            </a:r>
          </a:p>
          <a:p>
            <a:r>
              <a:rPr lang="en-US" dirty="0" smtClean="0"/>
              <a:t>Whether to restrict interaction to online or take offline to f2f</a:t>
            </a:r>
          </a:p>
          <a:p>
            <a:r>
              <a:rPr lang="en-US" dirty="0" smtClean="0"/>
              <a:t>What time of day to seek interviews</a:t>
            </a:r>
          </a:p>
          <a:p>
            <a:r>
              <a:rPr lang="en-US" dirty="0" smtClean="0"/>
              <a:t>What time zone to use</a:t>
            </a:r>
          </a:p>
          <a:p>
            <a:r>
              <a:rPr lang="en-US" dirty="0" smtClean="0"/>
              <a:t>Some = questions of logistics, some decisions made by convenience. All of these with ethical implications. </a:t>
            </a:r>
          </a:p>
          <a:p>
            <a:endParaRPr lang="en-US" sz="1400" dirty="0" smtClean="0"/>
          </a:p>
          <a:p>
            <a:endParaRPr lang="en-US" dirty="0" smtClean="0"/>
          </a:p>
          <a:p>
            <a:r>
              <a:rPr lang="en-US" dirty="0" smtClean="0"/>
              <a:t>ALL OF THESE DECISIONS ARE ETHICS DECISIONS.  WITH CONSEQUENCES:</a:t>
            </a:r>
          </a:p>
          <a:p>
            <a:endParaRPr lang="en-US" dirty="0" smtClean="0"/>
          </a:p>
          <a:p>
            <a:r>
              <a:rPr lang="en-US" dirty="0" smtClean="0"/>
              <a:t>Consequences for the human subject, sure.  That’s what we are taught to focus on because of the daunting presence of the IRB committees.  But there are so many more consequences when we look more deeply at our methods as choices.  </a:t>
            </a:r>
          </a:p>
        </p:txBody>
      </p:sp>
      <p:sp>
        <p:nvSpPr>
          <p:cNvPr id="4" name="Slide Number Placeholder 3"/>
          <p:cNvSpPr>
            <a:spLocks noGrp="1"/>
          </p:cNvSpPr>
          <p:nvPr>
            <p:ph type="sldNum" sz="quarter" idx="10"/>
          </p:nvPr>
        </p:nvSpPr>
        <p:spPr/>
        <p:txBody>
          <a:bodyPr/>
          <a:lstStyle/>
          <a:p>
            <a:pPr>
              <a:defRPr/>
            </a:pPr>
            <a:fld id="{A913C64B-D65F-E64B-A7A6-BE604A6010D2}" type="slidenum">
              <a:rPr lang="en-US" smtClean="0"/>
              <a:pPr>
                <a:defRPr/>
              </a:pPr>
              <a:t>35</a:t>
            </a:fld>
            <a:endParaRPr lang="en-US"/>
          </a:p>
        </p:txBody>
      </p:sp>
    </p:spTree>
    <p:extLst>
      <p:ext uri="{BB962C8B-B14F-4D97-AF65-F5344CB8AC3E}">
        <p14:creationId xmlns:p14="http://schemas.microsoft.com/office/powerpoint/2010/main" val="654737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So for</a:t>
            </a:r>
            <a:r>
              <a:rPr lang="en-US" baseline="0" dirty="0" smtClean="0"/>
              <a:t> me, these are much more important questions than whether or not I’m doing a multi-sited, net tech remix ethnography:  How am I cutting into the phenomenon to identify an object of analysis?  PAUSE TO ALLOW SILENT READING  </a:t>
            </a:r>
          </a:p>
          <a:p>
            <a:endParaRPr lang="en-US" baseline="0" dirty="0" smtClean="0"/>
          </a:p>
          <a:p>
            <a:r>
              <a:rPr lang="en-US" baseline="0" dirty="0" smtClean="0"/>
              <a:t>I’m going to show you five more slides that get deeper and deeper into the multi-layered process of doing ethnography, or using ethnography as an epistemological lens for conducting qualitative social inquiry.  I want to spend time talking about Go Ugly Early as a project, so I’m  not going to talk about these five slides; just show them. You don’t have to take notes; I can give you mine. </a:t>
            </a:r>
          </a:p>
          <a:p>
            <a:endParaRPr lang="en-US" baseline="0" dirty="0" smtClean="0"/>
          </a:p>
          <a:p>
            <a:r>
              <a:rPr lang="en-US" baseline="0" dirty="0" smtClean="0"/>
              <a:t>So in addition to asking these questions at a general conceptual level I also ask: CHANGE SLIDE</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498CBAFF-AF4C-0242-8F75-7F07EFC071E6}" type="slidenum">
              <a:rPr lang="en-US" smtClean="0"/>
              <a:pPr>
                <a:defRPr/>
              </a:pPr>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So for</a:t>
            </a:r>
            <a:r>
              <a:rPr lang="en-US" baseline="0" dirty="0" smtClean="0"/>
              <a:t> me, these are much more important questions than whether or not I’m doing a multi-sited, net tech remix ethnography:  How am I cutting into the phenomenon to identify an object of analysis?  PAUSE TO ALLOW SILENT READING  </a:t>
            </a:r>
          </a:p>
          <a:p>
            <a:endParaRPr lang="en-US" baseline="0" dirty="0" smtClean="0"/>
          </a:p>
          <a:p>
            <a:r>
              <a:rPr lang="en-US" baseline="0" dirty="0" smtClean="0"/>
              <a:t>I’m going to show you five more slides that get deeper and deeper into the multi-layered process of doing ethnography, or using ethnography as an epistemological lens for conducting qualitative social inquiry.  I want to spend time talking about Go Ugly Early as a project, so I’m  not going to talk about these five slides; just show them. You don’t have to take notes; I can give you mine. </a:t>
            </a:r>
          </a:p>
          <a:p>
            <a:endParaRPr lang="en-US" baseline="0" dirty="0" smtClean="0"/>
          </a:p>
          <a:p>
            <a:r>
              <a:rPr lang="en-US" baseline="0" dirty="0" smtClean="0"/>
              <a:t>So in addition to asking these questions at a general conceptual level I also ask: CHANGE SLIDE</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498CBAFF-AF4C-0242-8F75-7F07EFC071E6}" type="slidenum">
              <a:rPr lang="en-US" smtClean="0"/>
              <a:pPr>
                <a:defRPr/>
              </a:pPr>
              <a:t>37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What theoretical premises am I using</a:t>
            </a:r>
            <a:r>
              <a:rPr lang="en-US" baseline="0" dirty="0" smtClean="0"/>
              <a:t> to make sense of what I’m studying?  </a:t>
            </a:r>
            <a:r>
              <a:rPr lang="en-US" dirty="0" smtClean="0"/>
              <a:t>Another way to ask this question of “how are we cutting into this problem?” is to ask: Where are we coming from?</a:t>
            </a:r>
          </a:p>
          <a:p>
            <a:endParaRPr lang="en-US" dirty="0" smtClean="0"/>
          </a:p>
          <a:p>
            <a:r>
              <a:rPr lang="en-US" dirty="0" smtClean="0"/>
              <a:t>Undoubtedly,</a:t>
            </a:r>
            <a:r>
              <a:rPr lang="en-US" baseline="0" dirty="0" smtClean="0"/>
              <a:t> when we conduct interpretive research, we use whatever tools we have available.  It’s important to identify some of our influences, so we can understand the strength of what these perspectives bring us, rather than thinking of one method as </a:t>
            </a:r>
            <a:r>
              <a:rPr lang="en-US" baseline="0" dirty="0" err="1" smtClean="0"/>
              <a:t>monolothic</a:t>
            </a:r>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69168AE7-16E1-8C44-9A6F-25A34BCDB6A5}" type="slidenum">
              <a:rPr lang="en-US" smtClean="0"/>
              <a:pPr>
                <a:defRPr/>
              </a:pPr>
              <a:t>38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What theoretical premises am I using</a:t>
            </a:r>
            <a:r>
              <a:rPr lang="en-US" baseline="0" dirty="0" smtClean="0"/>
              <a:t> to make sense of what I’m studying? </a:t>
            </a:r>
            <a:r>
              <a:rPr lang="en-US" dirty="0" smtClean="0"/>
              <a:t>Where are we coming from?</a:t>
            </a:r>
          </a:p>
        </p:txBody>
      </p:sp>
      <p:sp>
        <p:nvSpPr>
          <p:cNvPr id="4" name="Slide Number Placeholder 3"/>
          <p:cNvSpPr>
            <a:spLocks noGrp="1"/>
          </p:cNvSpPr>
          <p:nvPr>
            <p:ph type="sldNum" sz="quarter" idx="5"/>
          </p:nvPr>
        </p:nvSpPr>
        <p:spPr/>
        <p:txBody>
          <a:bodyPr/>
          <a:lstStyle/>
          <a:p>
            <a:pPr>
              <a:defRPr/>
            </a:pPr>
            <a:fld id="{69168AE7-16E1-8C44-9A6F-25A34BCDB6A5}" type="slidenum">
              <a:rPr lang="en-US" smtClean="0"/>
              <a:pPr>
                <a:defRPr/>
              </a:pPr>
              <a:t>39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Where are we going?  How do we proceed to make sense</a:t>
            </a:r>
            <a:r>
              <a:rPr lang="en-US" baseline="0" dirty="0" smtClean="0"/>
              <a:t> of the phenomenon?</a:t>
            </a:r>
            <a:endParaRPr lang="en-US" dirty="0" smtClean="0"/>
          </a:p>
        </p:txBody>
      </p:sp>
      <p:sp>
        <p:nvSpPr>
          <p:cNvPr id="4" name="Slide Number Placeholder 3"/>
          <p:cNvSpPr>
            <a:spLocks noGrp="1"/>
          </p:cNvSpPr>
          <p:nvPr>
            <p:ph type="sldNum" sz="quarter" idx="5"/>
          </p:nvPr>
        </p:nvSpPr>
        <p:spPr/>
        <p:txBody>
          <a:bodyPr/>
          <a:lstStyle/>
          <a:p>
            <a:pPr>
              <a:defRPr/>
            </a:pPr>
            <a:fld id="{69168AE7-16E1-8C44-9A6F-25A34BCDB6A5}" type="slidenum">
              <a:rPr lang="en-US" smtClean="0"/>
              <a:pPr>
                <a:defRPr/>
              </a:pPr>
              <a:t>40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What exactly are we focusing</a:t>
            </a:r>
            <a:r>
              <a:rPr lang="en-US" baseline="0" dirty="0" smtClean="0"/>
              <a:t> on </a:t>
            </a:r>
            <a:r>
              <a:rPr lang="en-US" dirty="0" smtClean="0"/>
              <a:t>as ‘data’ which</a:t>
            </a:r>
            <a:r>
              <a:rPr lang="en-US" baseline="0" dirty="0" smtClean="0"/>
              <a:t> will be used to measure, assess, describe, contain, and further delimit the object of analysis?</a:t>
            </a:r>
          </a:p>
          <a:p>
            <a:endParaRPr lang="en-US" baseline="0" dirty="0" smtClean="0"/>
          </a:p>
        </p:txBody>
      </p:sp>
      <p:sp>
        <p:nvSpPr>
          <p:cNvPr id="4" name="Slide Number Placeholder 3"/>
          <p:cNvSpPr>
            <a:spLocks noGrp="1"/>
          </p:cNvSpPr>
          <p:nvPr>
            <p:ph type="sldNum" sz="quarter" idx="5"/>
          </p:nvPr>
        </p:nvSpPr>
        <p:spPr/>
        <p:txBody>
          <a:bodyPr/>
          <a:lstStyle/>
          <a:p>
            <a:pPr>
              <a:defRPr/>
            </a:pPr>
            <a:fld id="{C969D539-846E-534E-A82B-9C7A38D46E5F}" type="slidenum">
              <a:rPr lang="en-US" smtClean="0"/>
              <a:pPr>
                <a:defRPr/>
              </a:pPr>
              <a:t>41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How are we attending to and making sense of the stuff we collect from fieldwork, interviews, observations,</a:t>
            </a:r>
            <a:r>
              <a:rPr lang="en-US" baseline="0" dirty="0" smtClean="0"/>
              <a:t> and so forth?</a:t>
            </a:r>
            <a:endParaRPr lang="en-US" dirty="0"/>
          </a:p>
        </p:txBody>
      </p:sp>
      <p:sp>
        <p:nvSpPr>
          <p:cNvPr id="4" name="Slide Number Placeholder 3"/>
          <p:cNvSpPr>
            <a:spLocks noGrp="1"/>
          </p:cNvSpPr>
          <p:nvPr>
            <p:ph type="sldNum" sz="quarter" idx="5"/>
          </p:nvPr>
        </p:nvSpPr>
        <p:spPr/>
        <p:txBody>
          <a:bodyPr/>
          <a:lstStyle/>
          <a:p>
            <a:pPr>
              <a:defRPr/>
            </a:pPr>
            <a:fld id="{1CC2A834-B72B-6549-807B-8837FF063643}" type="slidenum">
              <a:rPr lang="en-US" smtClean="0"/>
              <a:pPr>
                <a:defRPr/>
              </a:pPr>
              <a:t>42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And finally, why are we doing research in</a:t>
            </a:r>
            <a:r>
              <a:rPr lang="en-US" baseline="0" dirty="0" smtClean="0"/>
              <a:t> general?</a:t>
            </a:r>
            <a:endParaRPr lang="en-US" dirty="0"/>
          </a:p>
        </p:txBody>
      </p:sp>
      <p:sp>
        <p:nvSpPr>
          <p:cNvPr id="4" name="Slide Number Placeholder 3"/>
          <p:cNvSpPr>
            <a:spLocks noGrp="1"/>
          </p:cNvSpPr>
          <p:nvPr>
            <p:ph type="sldNum" sz="quarter" idx="5"/>
          </p:nvPr>
        </p:nvSpPr>
        <p:spPr/>
        <p:txBody>
          <a:bodyPr/>
          <a:lstStyle/>
          <a:p>
            <a:pPr>
              <a:defRPr/>
            </a:pPr>
            <a:fld id="{5C40857D-E8A3-5F4E-8627-A44552B444DD}" type="slidenum">
              <a:rPr lang="en-US" smtClean="0"/>
              <a:pPr>
                <a:defRPr/>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5C4C5631-C0ED-F446-BE17-9C0DCA24E962}" type="datetime1">
              <a:rPr lang="en-US"/>
              <a:pPr>
                <a:defRPr/>
              </a:pPr>
              <a:t>5/9/11</a:t>
            </a:fld>
            <a:endParaRPr lang="en-US" sz="1100">
              <a:solidFill>
                <a:schemeClr val="tx2"/>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527C6C48-71B8-E54B-BACD-931BECB7F298}" type="slidenum">
              <a:rPr lang="en-US"/>
              <a:pPr>
                <a:defRPr/>
              </a:pPr>
              <a:t>‹#›</a:t>
            </a:fld>
            <a:endParaRPr lang="en-US">
              <a:solidFill>
                <a:schemeClr val="tx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2A81D68-09C4-A843-9B9A-4494B947607D}" type="datetime1">
              <a:rPr lang="en-US"/>
              <a:pPr>
                <a:defRPr/>
              </a:pPr>
              <a:t>5/9/11</a:t>
            </a:fld>
            <a:endParaRPr lang="en-US" sz="1100">
              <a:solidFill>
                <a:schemeClr val="tx2"/>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7E9760-7A66-4346-B228-CB690E7FB3FD}" type="slidenum">
              <a:rPr lang="en-US"/>
              <a:pPr>
                <a:defRPr/>
              </a:pPr>
              <a:t>‹#›</a:t>
            </a:fld>
            <a:endParaRPr lang="en-US">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488CE91D-9AD7-3846-86C4-9D45EB6B44B2}" type="datetime1">
              <a:rPr lang="en-US"/>
              <a:pPr>
                <a:defRPr/>
              </a:pPr>
              <a:t>5/9/11</a:t>
            </a:fld>
            <a:endParaRPr lang="en-US" sz="1100">
              <a:solidFill>
                <a:schemeClr val="tx2"/>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2340AA93-97C1-3F41-947A-76ABB27B26AC}" type="slidenum">
              <a:rPr lang="en-US"/>
              <a:pPr>
                <a:defRPr/>
              </a:pPr>
              <a:t>‹#›</a:t>
            </a:fld>
            <a:endParaRPr lang="en-US">
              <a:solidFill>
                <a:schemeClr val="tx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7241C348-2FF3-AC4B-ACED-445135D26B08}" type="datetime1">
              <a:rPr lang="en-US"/>
              <a:pPr>
                <a:defRPr/>
              </a:pPr>
              <a:t>5/9/11</a:t>
            </a:fld>
            <a:endParaRPr lang="en-US" sz="1100">
              <a:solidFill>
                <a:schemeClr val="tx2"/>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4A8C834-D2C2-6A48-A530-28286EFA03F2}" type="slidenum">
              <a:rPr lang="en-US"/>
              <a:pPr>
                <a:defRPr/>
              </a:pPr>
              <a:t>‹#›</a:t>
            </a:fld>
            <a:endParaRPr lang="en-US">
              <a:solidFill>
                <a:schemeClr val="tx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D176A7F7-9AB8-D34B-99F8-AD6A2F1D02EB}" type="datetime1">
              <a:rPr lang="en-US"/>
              <a:pPr>
                <a:defRPr/>
              </a:pPr>
              <a:t>5/9/11</a:t>
            </a:fld>
            <a:endParaRPr lang="en-US" sz="1100">
              <a:solidFill>
                <a:schemeClr val="tx2"/>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A3D64286-9E56-8444-9548-914DD3723F61}" type="slidenum">
              <a:rPr lang="en-US"/>
              <a:pPr>
                <a:defRPr/>
              </a:pPr>
              <a:t>‹#›</a:t>
            </a:fld>
            <a:endParaRPr lang="en-US">
              <a:solidFill>
                <a:schemeClr val="tx2"/>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DFE43969-1F3A-6746-AA57-0B126C8B15A1}" type="datetime1">
              <a:rPr lang="en-US"/>
              <a:pPr>
                <a:defRPr/>
              </a:pPr>
              <a:t>5/9/11</a:t>
            </a:fld>
            <a:endParaRPr lang="en-US" sz="1100">
              <a:solidFill>
                <a:schemeClr val="tx2"/>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0AB57F7D-F9EF-7C49-862C-E68CD177C6CE}" type="slidenum">
              <a:rPr lang="en-US"/>
              <a:pPr>
                <a:defRPr/>
              </a:pPr>
              <a:t>‹#›</a:t>
            </a:fld>
            <a:endParaRPr lang="en-US">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57B80525-35FF-8748-81AE-7A79B5CABD9B}" type="datetime1">
              <a:rPr lang="en-US"/>
              <a:pPr>
                <a:defRPr/>
              </a:pPr>
              <a:t>5/9/11</a:t>
            </a:fld>
            <a:endParaRPr lang="en-US" sz="1100">
              <a:solidFill>
                <a:schemeClr val="tx2"/>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7289BD26-B0C0-C844-AF8E-534E9B194887}" type="slidenum">
              <a:rPr lang="en-US"/>
              <a:pPr>
                <a:defRPr/>
              </a:pPr>
              <a:t>‹#›</a:t>
            </a:fld>
            <a:endParaRPr lang="en-US">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05203C7E-59DD-6A44-80DE-8206A7A0F2AE}" type="datetime1">
              <a:rPr lang="en-US"/>
              <a:pPr>
                <a:defRPr/>
              </a:pPr>
              <a:t>5/9/11</a:t>
            </a:fld>
            <a:endParaRPr lang="en-US" sz="1100">
              <a:solidFill>
                <a:schemeClr val="tx2"/>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0993B126-22AE-4143-B0B3-F9BB92D6B874}" type="slidenum">
              <a:rPr lang="en-US"/>
              <a:pPr>
                <a:defRPr/>
              </a:pPr>
              <a:t>‹#›</a:t>
            </a:fld>
            <a:endParaRPr lang="en-US">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54B5541C-DED3-6448-ACEB-1FAF1F863409}" type="datetime1">
              <a:rPr lang="en-US"/>
              <a:pPr>
                <a:defRPr/>
              </a:pPr>
              <a:t>5/9/11</a:t>
            </a:fld>
            <a:endParaRPr lang="en-US" sz="1100">
              <a:solidFill>
                <a:schemeClr val="tx2"/>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759B4AD-21DA-7C46-B7D5-0AC9C38AA681}" type="slidenum">
              <a:rPr lang="en-US"/>
              <a:pPr>
                <a:defRPr/>
              </a:pPr>
              <a:t>‹#›</a:t>
            </a:fld>
            <a:endParaRPr lang="en-US">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0897E36-DE8B-5C41-B576-78D7C9C38A8A}" type="datetime1">
              <a:rPr lang="en-US"/>
              <a:pPr>
                <a:defRPr/>
              </a:pPr>
              <a:t>5/9/11</a:t>
            </a:fld>
            <a:endParaRPr lang="en-US" sz="1100">
              <a:solidFill>
                <a:schemeClr val="tx2"/>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509C1D31-E5AB-DD45-A971-A038886C800F}" type="slidenum">
              <a:rPr lang="en-US"/>
              <a:pPr>
                <a:defRPr/>
              </a:pPr>
              <a:t>‹#›</a:t>
            </a:fld>
            <a:endParaRPr lang="en-US">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016517B-5A53-BB47-B7EE-A642C8773FB1}" type="datetime1">
              <a:rPr lang="en-US"/>
              <a:pPr>
                <a:defRPr/>
              </a:pPr>
              <a:t>5/9/11</a:t>
            </a:fld>
            <a:endParaRPr lang="en-US" sz="1100">
              <a:solidFill>
                <a:schemeClr val="tx2"/>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98E8A4E-E23C-1542-8382-5B8F74A54726}" type="slidenum">
              <a:rPr lang="en-US"/>
              <a:pPr>
                <a:defRPr/>
              </a:pPr>
              <a:t>‹#›</a:t>
            </a:fld>
            <a:endParaRPr lang="en-US">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ounded Rectangle 9"/>
          <p:cNvSpPr/>
          <p:nvPr/>
        </p:nvSpPr>
        <p:spPr>
          <a:xfrm rot="20707748">
            <a:off x="-617539" y="-652551"/>
            <a:ext cx="6664606"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707748">
            <a:off x="6168153" y="-441831"/>
            <a:ext cx="312651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0707748">
            <a:off x="7144098" y="2001564"/>
            <a:ext cx="2679455"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20707748">
            <a:off x="-205621" y="3323292"/>
            <a:ext cx="7378073"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900000">
            <a:off x="547834" y="3632676"/>
            <a:ext cx="5985159" cy="1606102"/>
          </a:xfrm>
        </p:spPr>
        <p:txBody>
          <a:bodyPr>
            <a:normAutofit/>
          </a:bodyPr>
          <a:lstStyle>
            <a:lvl1pPr>
              <a:lnSpc>
                <a:spcPts val="6000"/>
              </a:lnSpc>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rot="-900000">
            <a:off x="2201145" y="5027230"/>
            <a:ext cx="4655297"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900000">
            <a:off x="6741465" y="2313285"/>
            <a:ext cx="1524000" cy="365125"/>
          </a:xfrm>
        </p:spPr>
        <p:txBody>
          <a:bodyPr/>
          <a:lstStyle>
            <a:lvl1pPr algn="l">
              <a:defRPr sz="1800">
                <a:solidFill>
                  <a:schemeClr val="tx1"/>
                </a:solidFill>
              </a:defRPr>
            </a:lvl1pPr>
          </a:lstStyle>
          <a:p>
            <a:pPr>
              <a:defRPr/>
            </a:pPr>
            <a:fld id="{5C4C5631-C0ED-F446-BE17-9C0DCA24E962}" type="datetime1">
              <a:rPr lang="en-US" smtClean="0"/>
              <a:pPr>
                <a:defRPr/>
              </a:pPr>
              <a:t>5/9/11</a:t>
            </a:fld>
            <a:endParaRPr lang="en-US" sz="1100">
              <a:solidFill>
                <a:schemeClr val="tx2"/>
              </a:solidFill>
            </a:endParaRPr>
          </a:p>
        </p:txBody>
      </p:sp>
      <p:sp>
        <p:nvSpPr>
          <p:cNvPr id="5" name="Footer Placeholder 4"/>
          <p:cNvSpPr>
            <a:spLocks noGrp="1"/>
          </p:cNvSpPr>
          <p:nvPr>
            <p:ph type="ftr" sz="quarter" idx="11"/>
          </p:nvPr>
        </p:nvSpPr>
        <p:spPr>
          <a:xfrm rot="-900000">
            <a:off x="6551292" y="1528629"/>
            <a:ext cx="2465987" cy="365125"/>
          </a:xfrm>
        </p:spPr>
        <p:txBody>
          <a:bodyPr/>
          <a:lstStyle>
            <a:lvl1pPr>
              <a:defRPr>
                <a:solidFill>
                  <a:schemeClr val="tx1"/>
                </a:solidFill>
              </a:defRPr>
            </a:lvl1pPr>
          </a:lstStyle>
          <a:p>
            <a:pPr>
              <a:defRPr/>
            </a:pPr>
            <a:endParaRPr lang="en-US"/>
          </a:p>
        </p:txBody>
      </p:sp>
      <p:sp>
        <p:nvSpPr>
          <p:cNvPr id="6" name="Slide Number Placeholder 5"/>
          <p:cNvSpPr>
            <a:spLocks noGrp="1"/>
          </p:cNvSpPr>
          <p:nvPr>
            <p:ph type="sldNum" sz="quarter" idx="12"/>
          </p:nvPr>
        </p:nvSpPr>
        <p:spPr>
          <a:xfrm rot="-900000">
            <a:off x="6451719" y="1162062"/>
            <a:ext cx="2133600" cy="421038"/>
          </a:xfrm>
        </p:spPr>
        <p:txBody>
          <a:bodyPr anchor="ctr"/>
          <a:lstStyle>
            <a:lvl1pPr algn="l">
              <a:defRPr sz="2400">
                <a:solidFill>
                  <a:schemeClr val="tx1"/>
                </a:solidFill>
              </a:defRPr>
            </a:lvl1pPr>
          </a:lstStyle>
          <a:p>
            <a:pPr>
              <a:defRPr/>
            </a:pPr>
            <a:fld id="{527C6C48-71B8-E54B-BACD-931BECB7F298}"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ed Rectangle 8"/>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3894" y="2921988"/>
            <a:ext cx="5064953" cy="1695631"/>
          </a:xfrm>
        </p:spPr>
        <p:txBody>
          <a:bodyPr/>
          <a:lstStyle/>
          <a:p>
            <a:r>
              <a:rPr lang="en-US" smtClean="0"/>
              <a:t>Click to edit Master title style</a:t>
            </a:r>
            <a:endParaRPr lang="en-US"/>
          </a:p>
        </p:txBody>
      </p:sp>
      <p:sp>
        <p:nvSpPr>
          <p:cNvPr id="3" name="Content Placeholder 2"/>
          <p:cNvSpPr>
            <a:spLocks noGrp="1"/>
          </p:cNvSpPr>
          <p:nvPr>
            <p:ph idx="1"/>
          </p:nvPr>
        </p:nvSpPr>
        <p:spPr>
          <a:xfrm rot="900000">
            <a:off x="3479028" y="959716"/>
            <a:ext cx="4658735" cy="5077623"/>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1690988" y="608314"/>
            <a:ext cx="1789355" cy="365125"/>
          </a:xfrm>
        </p:spPr>
        <p:txBody>
          <a:bodyPr/>
          <a:lstStyle/>
          <a:p>
            <a:pPr>
              <a:defRPr/>
            </a:pPr>
            <a:fld id="{62A81D68-09C4-A843-9B9A-4494B947607D}" type="datetime1">
              <a:rPr lang="en-US" smtClean="0"/>
              <a:pPr>
                <a:defRPr/>
              </a:pPr>
              <a:t>5/9/11</a:t>
            </a:fld>
            <a:endParaRPr lang="en-US" sz="1100">
              <a:solidFill>
                <a:schemeClr val="tx2"/>
              </a:solidFill>
            </a:endParaRPr>
          </a:p>
        </p:txBody>
      </p:sp>
      <p:sp>
        <p:nvSpPr>
          <p:cNvPr id="5" name="Footer Placeholder 4"/>
          <p:cNvSpPr>
            <a:spLocks noGrp="1"/>
          </p:cNvSpPr>
          <p:nvPr>
            <p:ph type="ftr" sz="quarter" idx="11"/>
          </p:nvPr>
        </p:nvSpPr>
        <p:spPr>
          <a:xfrm rot="900000">
            <a:off x="3103620" y="6177546"/>
            <a:ext cx="2392237" cy="365125"/>
          </a:xfrm>
        </p:spPr>
        <p:txBody>
          <a:bodyPr/>
          <a:lstStyle/>
          <a:p>
            <a:pPr>
              <a:defRPr/>
            </a:pPr>
            <a:endParaRPr lang="en-US"/>
          </a:p>
        </p:txBody>
      </p:sp>
      <p:sp>
        <p:nvSpPr>
          <p:cNvPr id="6" name="Slide Number Placeholder 5"/>
          <p:cNvSpPr>
            <a:spLocks noGrp="1"/>
          </p:cNvSpPr>
          <p:nvPr>
            <p:ph type="sldNum" sz="quarter" idx="12"/>
          </p:nvPr>
        </p:nvSpPr>
        <p:spPr>
          <a:xfrm rot="900000">
            <a:off x="1265370" y="300797"/>
            <a:ext cx="2287319" cy="365125"/>
          </a:xfrm>
        </p:spPr>
        <p:txBody>
          <a:bodyPr/>
          <a:lstStyle/>
          <a:p>
            <a:pPr>
              <a:defRPr/>
            </a:pPr>
            <a:fld id="{DC7E9760-7A66-4346-B228-CB690E7FB3FD}"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ounded Rectangle 16"/>
          <p:cNvSpPr/>
          <p:nvPr/>
        </p:nvSpPr>
        <p:spPr>
          <a:xfrm rot="900000">
            <a:off x="-57216" y="-1017685"/>
            <a:ext cx="7411427"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776641" y="2417820"/>
            <a:ext cx="6998365"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900000">
            <a:off x="6338067" y="3775812"/>
            <a:ext cx="3102275"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rot="900000">
            <a:off x="7327879" y="-104312"/>
            <a:ext cx="2350627"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534986" y="2921829"/>
            <a:ext cx="5690855" cy="1570680"/>
          </a:xfrm>
        </p:spPr>
        <p:txBody>
          <a:bodyPr anchor="b">
            <a:noAutofit/>
          </a:bodyPr>
          <a:lstStyle>
            <a:lvl1pPr algn="r">
              <a:defRPr sz="48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rot="900000">
            <a:off x="537849" y="4494201"/>
            <a:ext cx="5271544"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rot="900000">
            <a:off x="6878368" y="3761385"/>
            <a:ext cx="1524000" cy="365125"/>
          </a:xfrm>
        </p:spPr>
        <p:txBody>
          <a:bodyPr/>
          <a:lstStyle>
            <a:lvl1pPr algn="l">
              <a:defRPr/>
            </a:lvl1pPr>
          </a:lstStyle>
          <a:p>
            <a:pPr>
              <a:defRPr/>
            </a:pPr>
            <a:fld id="{488CE91D-9AD7-3846-86C4-9D45EB6B44B2}" type="datetime1">
              <a:rPr lang="en-US" smtClean="0"/>
              <a:pPr>
                <a:defRPr/>
              </a:pPr>
              <a:t>5/9/11</a:t>
            </a:fld>
            <a:endParaRPr lang="en-US" sz="1100">
              <a:solidFill>
                <a:schemeClr val="tx2"/>
              </a:solidFill>
            </a:endParaRPr>
          </a:p>
        </p:txBody>
      </p:sp>
      <p:sp>
        <p:nvSpPr>
          <p:cNvPr id="5" name="Footer Placeholder 4"/>
          <p:cNvSpPr>
            <a:spLocks noGrp="1"/>
          </p:cNvSpPr>
          <p:nvPr>
            <p:ph type="ftr" sz="quarter" idx="11"/>
          </p:nvPr>
        </p:nvSpPr>
        <p:spPr>
          <a:xfrm rot="900000">
            <a:off x="7056965" y="3170795"/>
            <a:ext cx="1926305" cy="365125"/>
          </a:xfrm>
        </p:spPr>
        <p:txBody>
          <a:bodyPr/>
          <a:lstStyle/>
          <a:p>
            <a:pPr>
              <a:defRPr/>
            </a:pPr>
            <a:endParaRPr lang="en-US"/>
          </a:p>
        </p:txBody>
      </p:sp>
      <p:sp>
        <p:nvSpPr>
          <p:cNvPr id="6" name="Slide Number Placeholder 5"/>
          <p:cNvSpPr>
            <a:spLocks noGrp="1"/>
          </p:cNvSpPr>
          <p:nvPr>
            <p:ph type="sldNum" sz="quarter" idx="12"/>
          </p:nvPr>
        </p:nvSpPr>
        <p:spPr>
          <a:xfrm rot="900000" flipH="1">
            <a:off x="7176363" y="2661157"/>
            <a:ext cx="683979" cy="365125"/>
          </a:xfrm>
        </p:spPr>
        <p:txBody>
          <a:bodyPr/>
          <a:lstStyle>
            <a:lvl1pPr algn="l">
              <a:defRPr/>
            </a:lvl1pPr>
          </a:lstStyle>
          <a:p>
            <a:pPr>
              <a:defRPr/>
            </a:pPr>
            <a:fld id="{2340AA93-97C1-3F41-947A-76ABB27B26AC}"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7" name="Rounded Rectangle 16"/>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1893" y="2231024"/>
            <a:ext cx="4820301" cy="1436159"/>
          </a:xfrm>
        </p:spPr>
        <p:txBody>
          <a:bodyPr/>
          <a:lstStyle/>
          <a:p>
            <a:r>
              <a:rPr lang="en-US" smtClean="0"/>
              <a:t>Click to edit Master title style</a:t>
            </a:r>
            <a:endParaRPr lang="en-US"/>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900000">
            <a:off x="7755919" y="5887412"/>
            <a:ext cx="1241980" cy="365125"/>
          </a:xfrm>
        </p:spPr>
        <p:txBody>
          <a:bodyPr/>
          <a:lstStyle>
            <a:lvl1pPr algn="l">
              <a:defRPr/>
            </a:lvl1pPr>
          </a:lstStyle>
          <a:p>
            <a:pPr>
              <a:defRPr/>
            </a:pPr>
            <a:fld id="{7241C348-2FF3-AC4B-ACED-445135D26B08}" type="datetime1">
              <a:rPr lang="en-US" smtClean="0"/>
              <a:pPr>
                <a:defRPr/>
              </a:pPr>
              <a:t>5/9/11</a:t>
            </a:fld>
            <a:endParaRPr lang="en-US" sz="1100">
              <a:solidFill>
                <a:schemeClr val="tx2"/>
              </a:solidFill>
            </a:endParaRPr>
          </a:p>
        </p:txBody>
      </p:sp>
      <p:sp>
        <p:nvSpPr>
          <p:cNvPr id="6" name="Footer Placeholder 5"/>
          <p:cNvSpPr>
            <a:spLocks noGrp="1"/>
          </p:cNvSpPr>
          <p:nvPr>
            <p:ph type="ftr" sz="quarter" idx="11"/>
          </p:nvPr>
        </p:nvSpPr>
        <p:spPr>
          <a:xfrm rot="-900000">
            <a:off x="4054658" y="5494374"/>
            <a:ext cx="3124200" cy="365125"/>
          </a:xfrm>
        </p:spPr>
        <p:txBody>
          <a:bodyPr/>
          <a:lstStyle>
            <a:lvl1pPr algn="r">
              <a:defRPr/>
            </a:lvl1pPr>
          </a:lstStyle>
          <a:p>
            <a:pPr>
              <a:defRPr/>
            </a:pPr>
            <a:endParaRPr lang="en-US"/>
          </a:p>
        </p:txBody>
      </p:sp>
      <p:sp>
        <p:nvSpPr>
          <p:cNvPr id="7" name="Slide Number Placeholder 6"/>
          <p:cNvSpPr>
            <a:spLocks noGrp="1"/>
          </p:cNvSpPr>
          <p:nvPr>
            <p:ph type="sldNum" sz="quarter" idx="12"/>
          </p:nvPr>
        </p:nvSpPr>
        <p:spPr>
          <a:xfrm rot="-900000">
            <a:off x="7690164" y="5643110"/>
            <a:ext cx="1241693" cy="365125"/>
          </a:xfrm>
        </p:spPr>
        <p:txBody>
          <a:bodyPr/>
          <a:lstStyle>
            <a:lvl1pPr algn="l">
              <a:defRPr/>
            </a:lvl1pPr>
          </a:lstStyle>
          <a:p>
            <a:pPr>
              <a:defRPr/>
            </a:pPr>
            <a:fld id="{14A8C834-D2C2-6A48-A530-28286EFA03F2}"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53" name="Rounded Rectangle 52"/>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rot="-900000">
            <a:off x="7754112" y="5888736"/>
            <a:ext cx="1243584" cy="365125"/>
          </a:xfrm>
        </p:spPr>
        <p:txBody>
          <a:bodyPr/>
          <a:lstStyle>
            <a:lvl1pPr algn="l">
              <a:defRPr/>
            </a:lvl1pPr>
          </a:lstStyle>
          <a:p>
            <a:pPr>
              <a:defRPr/>
            </a:pPr>
            <a:fld id="{D176A7F7-9AB8-D34B-99F8-AD6A2F1D02EB}" type="datetime1">
              <a:rPr lang="en-US" smtClean="0"/>
              <a:pPr>
                <a:defRPr/>
              </a:pPr>
              <a:t>5/9/11</a:t>
            </a:fld>
            <a:endParaRPr lang="en-US" sz="1100">
              <a:solidFill>
                <a:schemeClr val="tx2"/>
              </a:solidFill>
            </a:endParaRPr>
          </a:p>
        </p:txBody>
      </p:sp>
      <p:sp>
        <p:nvSpPr>
          <p:cNvPr id="8" name="Footer Placeholder 7"/>
          <p:cNvSpPr>
            <a:spLocks noGrp="1"/>
          </p:cNvSpPr>
          <p:nvPr>
            <p:ph type="ftr" sz="quarter" idx="11"/>
          </p:nvPr>
        </p:nvSpPr>
        <p:spPr>
          <a:xfrm rot="-900000">
            <a:off x="4050792" y="5495544"/>
            <a:ext cx="3124200" cy="365125"/>
          </a:xfrm>
        </p:spPr>
        <p:txBody>
          <a:bodyPr/>
          <a:lstStyle>
            <a:lvl1pPr algn="r">
              <a:defRPr/>
            </a:lvl1pPr>
          </a:lstStyle>
          <a:p>
            <a:pPr>
              <a:defRPr/>
            </a:pPr>
            <a:endParaRPr lang="en-US"/>
          </a:p>
        </p:txBody>
      </p:sp>
      <p:sp>
        <p:nvSpPr>
          <p:cNvPr id="9" name="Slide Number Placeholder 8"/>
          <p:cNvSpPr>
            <a:spLocks noGrp="1"/>
          </p:cNvSpPr>
          <p:nvPr>
            <p:ph type="sldNum" sz="quarter" idx="12"/>
          </p:nvPr>
        </p:nvSpPr>
        <p:spPr>
          <a:xfrm rot="-900000">
            <a:off x="7690104" y="5641848"/>
            <a:ext cx="1243584" cy="365125"/>
          </a:xfrm>
        </p:spPr>
        <p:txBody>
          <a:bodyPr/>
          <a:lstStyle>
            <a:lvl1pPr algn="l">
              <a:defRPr/>
            </a:lvl1pPr>
          </a:lstStyle>
          <a:p>
            <a:pPr>
              <a:defRPr/>
            </a:pPr>
            <a:fld id="{A3D64286-9E56-8444-9548-914DD3723F61}"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Rounded Rectangle 20"/>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907748">
            <a:off x="3189797" y="-545877"/>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0936" y="2926080"/>
            <a:ext cx="5065776" cy="169164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rot="900000">
            <a:off x="1691640" y="612648"/>
            <a:ext cx="1792224" cy="365125"/>
          </a:xfrm>
        </p:spPr>
        <p:txBody>
          <a:bodyPr/>
          <a:lstStyle/>
          <a:p>
            <a:pPr>
              <a:defRPr/>
            </a:pPr>
            <a:fld id="{DFE43969-1F3A-6746-AA57-0B126C8B15A1}" type="datetime1">
              <a:rPr lang="en-US" smtClean="0"/>
              <a:pPr>
                <a:defRPr/>
              </a:pPr>
              <a:t>5/9/11</a:t>
            </a:fld>
            <a:endParaRPr lang="en-US" sz="1100">
              <a:solidFill>
                <a:schemeClr val="tx2"/>
              </a:solidFill>
            </a:endParaRPr>
          </a:p>
        </p:txBody>
      </p:sp>
      <p:sp>
        <p:nvSpPr>
          <p:cNvPr id="4" name="Footer Placeholder 3"/>
          <p:cNvSpPr>
            <a:spLocks noGrp="1"/>
          </p:cNvSpPr>
          <p:nvPr>
            <p:ph type="ftr" sz="quarter" idx="11"/>
          </p:nvPr>
        </p:nvSpPr>
        <p:spPr>
          <a:xfrm rot="900000">
            <a:off x="2493721" y="6101033"/>
            <a:ext cx="3052113" cy="365125"/>
          </a:xfrm>
        </p:spPr>
        <p:txBody>
          <a:bodyPr/>
          <a:lstStyle/>
          <a:p>
            <a:pPr>
              <a:defRPr/>
            </a:pPr>
            <a:endParaRPr lang="en-US"/>
          </a:p>
        </p:txBody>
      </p:sp>
      <p:sp>
        <p:nvSpPr>
          <p:cNvPr id="5" name="Slide Number Placeholder 4"/>
          <p:cNvSpPr>
            <a:spLocks noGrp="1"/>
          </p:cNvSpPr>
          <p:nvPr>
            <p:ph type="sldNum" sz="quarter" idx="12"/>
          </p:nvPr>
        </p:nvSpPr>
        <p:spPr>
          <a:xfrm rot="900000">
            <a:off x="1261872" y="301752"/>
            <a:ext cx="2286000" cy="365125"/>
          </a:xfrm>
        </p:spPr>
        <p:txBody>
          <a:bodyPr/>
          <a:lstStyle/>
          <a:p>
            <a:pPr>
              <a:defRPr/>
            </a:pPr>
            <a:fld id="{0AB57F7D-F9EF-7C49-862C-E68CD177C6CE}"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ounded Rectangle 11"/>
          <p:cNvSpPr/>
          <p:nvPr/>
        </p:nvSpPr>
        <p:spPr>
          <a:xfrm rot="900000">
            <a:off x="-372248" y="-1218153"/>
            <a:ext cx="8577953"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0000">
            <a:off x="-449071" y="5207889"/>
            <a:ext cx="747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0000">
            <a:off x="7192310" y="6483326"/>
            <a:ext cx="1932834"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rot="900000">
            <a:off x="8127084" y="92392"/>
            <a:ext cx="187899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rot="900000">
            <a:off x="7521938" y="5927116"/>
            <a:ext cx="1524000" cy="365125"/>
          </a:xfrm>
        </p:spPr>
        <p:txBody>
          <a:bodyPr/>
          <a:lstStyle>
            <a:lvl1pPr algn="l">
              <a:defRPr/>
            </a:lvl1pPr>
          </a:lstStyle>
          <a:p>
            <a:pPr>
              <a:defRPr/>
            </a:pPr>
            <a:fld id="{57B80525-35FF-8748-81AE-7A79B5CABD9B}" type="datetime1">
              <a:rPr lang="en-US" smtClean="0"/>
              <a:pPr>
                <a:defRPr/>
              </a:pPr>
              <a:t>5/9/11</a:t>
            </a:fld>
            <a:endParaRPr lang="en-US" sz="1100">
              <a:solidFill>
                <a:schemeClr val="tx2"/>
              </a:solidFill>
            </a:endParaRPr>
          </a:p>
        </p:txBody>
      </p:sp>
      <p:sp>
        <p:nvSpPr>
          <p:cNvPr id="3" name="Footer Placeholder 2"/>
          <p:cNvSpPr>
            <a:spLocks noGrp="1"/>
          </p:cNvSpPr>
          <p:nvPr>
            <p:ph type="ftr" sz="quarter" idx="11"/>
          </p:nvPr>
        </p:nvSpPr>
        <p:spPr>
          <a:xfrm rot="900000">
            <a:off x="3892286" y="5987296"/>
            <a:ext cx="3124200" cy="295162"/>
          </a:xfrm>
        </p:spPr>
        <p:txBody>
          <a:bodyPr/>
          <a:lstStyle>
            <a:lvl1pPr algn="r">
              <a:defRPr/>
            </a:lvl1pPr>
          </a:lstStyle>
          <a:p>
            <a:pPr>
              <a:defRPr/>
            </a:pPr>
            <a:endParaRPr lang="en-US"/>
          </a:p>
        </p:txBody>
      </p:sp>
      <p:sp>
        <p:nvSpPr>
          <p:cNvPr id="4" name="Slide Number Placeholder 3"/>
          <p:cNvSpPr>
            <a:spLocks noGrp="1"/>
          </p:cNvSpPr>
          <p:nvPr>
            <p:ph type="sldNum" sz="quarter" idx="12"/>
          </p:nvPr>
        </p:nvSpPr>
        <p:spPr>
          <a:xfrm rot="900000">
            <a:off x="7599046" y="5570110"/>
            <a:ext cx="716206" cy="365125"/>
          </a:xfrm>
        </p:spPr>
        <p:txBody>
          <a:bodyPr/>
          <a:lstStyle>
            <a:lvl1pPr algn="l">
              <a:defRPr/>
            </a:lvl1pPr>
          </a:lstStyle>
          <a:p>
            <a:pPr>
              <a:defRPr/>
            </a:pPr>
            <a:fld id="{7289BD26-B0C0-C844-AF8E-534E9B194887}"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3" name="Rounded Rectangle 12"/>
          <p:cNvSpPr/>
          <p:nvPr/>
        </p:nvSpPr>
        <p:spPr>
          <a:xfrm rot="20707748">
            <a:off x="-897260" y="-624538"/>
            <a:ext cx="7286946"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64806" y="5378153"/>
            <a:ext cx="744315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660994" y="5459931"/>
            <a:ext cx="1709023"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20707748">
            <a:off x="6673110" y="-489836"/>
            <a:ext cx="3059119"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nchor="b"/>
          <a:lstStyle>
            <a:lvl1pPr algn="r">
              <a:defRPr sz="4400" b="0"/>
            </a:lvl1pPr>
          </a:lstStyle>
          <a:p>
            <a:r>
              <a:rPr lang="en-US" smtClean="0"/>
              <a:t>Click to edit Master title style</a:t>
            </a:r>
            <a:endParaRPr lang="en-US" dirty="0"/>
          </a:p>
        </p:txBody>
      </p:sp>
      <p:sp>
        <p:nvSpPr>
          <p:cNvPr id="3" name="Content Placeholder 2"/>
          <p:cNvSpPr>
            <a:spLocks noGrp="1"/>
          </p:cNvSpPr>
          <p:nvPr>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900000">
            <a:off x="3216573" y="5144589"/>
            <a:ext cx="3930375"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7754112" y="5888736"/>
            <a:ext cx="1243584" cy="365125"/>
          </a:xfrm>
        </p:spPr>
        <p:txBody>
          <a:bodyPr/>
          <a:lstStyle>
            <a:lvl1pPr algn="l">
              <a:defRPr/>
            </a:lvl1pPr>
          </a:lstStyle>
          <a:p>
            <a:pPr>
              <a:defRPr/>
            </a:pPr>
            <a:fld id="{05203C7E-59DD-6A44-80DE-8206A7A0F2AE}" type="datetime1">
              <a:rPr lang="en-US" smtClean="0"/>
              <a:pPr>
                <a:defRPr/>
              </a:pPr>
              <a:t>5/9/11</a:t>
            </a:fld>
            <a:endParaRPr lang="en-US" sz="1100">
              <a:solidFill>
                <a:schemeClr val="tx2"/>
              </a:solidFill>
            </a:endParaRPr>
          </a:p>
        </p:txBody>
      </p:sp>
      <p:sp>
        <p:nvSpPr>
          <p:cNvPr id="6" name="Footer Placeholder 5"/>
          <p:cNvSpPr>
            <a:spLocks noGrp="1"/>
          </p:cNvSpPr>
          <p:nvPr>
            <p:ph type="ftr" sz="quarter" idx="11"/>
          </p:nvPr>
        </p:nvSpPr>
        <p:spPr>
          <a:xfrm rot="-900000">
            <a:off x="4263966" y="6099104"/>
            <a:ext cx="3063047" cy="365125"/>
          </a:xfrm>
        </p:spPr>
        <p:txBody>
          <a:bodyPr/>
          <a:lstStyle>
            <a:lvl1pPr algn="r">
              <a:defRPr/>
            </a:lvl1pPr>
          </a:lstStyle>
          <a:p>
            <a:pPr>
              <a:defRPr/>
            </a:pPr>
            <a:endParaRPr lang="en-US"/>
          </a:p>
        </p:txBody>
      </p:sp>
      <p:sp>
        <p:nvSpPr>
          <p:cNvPr id="7" name="Slide Number Placeholder 6"/>
          <p:cNvSpPr>
            <a:spLocks noGrp="1"/>
          </p:cNvSpPr>
          <p:nvPr>
            <p:ph type="sldNum" sz="quarter" idx="12"/>
          </p:nvPr>
        </p:nvSpPr>
        <p:spPr>
          <a:xfrm rot="-900000">
            <a:off x="7690104" y="5641848"/>
            <a:ext cx="1243584" cy="365125"/>
          </a:xfrm>
        </p:spPr>
        <p:txBody>
          <a:bodyPr/>
          <a:lstStyle>
            <a:lvl1pPr algn="l">
              <a:defRPr/>
            </a:lvl1pPr>
          </a:lstStyle>
          <a:p>
            <a:pPr>
              <a:defRPr/>
            </a:pPr>
            <a:fld id="{0993B126-22AE-4143-B0B3-F9BB92D6B874}"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rot="900000">
            <a:off x="-533701" y="-979752"/>
            <a:ext cx="667287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900000">
            <a:off x="-283896" y="5969722"/>
            <a:ext cx="5300494"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rot="900000">
            <a:off x="6930292" y="-242630"/>
            <a:ext cx="2434235"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5899782" y="1282101"/>
            <a:ext cx="3842742"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4578273" y="2744935"/>
            <a:ext cx="5036383" cy="1997131"/>
          </a:xfrm>
        </p:spPr>
        <p:txBody>
          <a:bodyPr anchor="t">
            <a:normAutofit/>
          </a:bodyPr>
          <a:lstStyle>
            <a:lvl1pPr algn="r">
              <a:defRPr sz="4400" b="0"/>
            </a:lvl1pPr>
          </a:lstStyle>
          <a:p>
            <a:r>
              <a:rPr lang="en-US" smtClean="0"/>
              <a:t>Click to edit Master title style</a:t>
            </a:r>
            <a:endParaRPr lang="en-US"/>
          </a:p>
        </p:txBody>
      </p:sp>
      <p:sp>
        <p:nvSpPr>
          <p:cNvPr id="3" name="Picture Placeholder 2"/>
          <p:cNvSpPr>
            <a:spLocks noGrp="1"/>
          </p:cNvSpPr>
          <p:nvPr>
            <p:ph type="pic" idx="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rot="900000">
            <a:off x="822789" y="4161126"/>
            <a:ext cx="4310915"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900000">
            <a:off x="6992395" y="571255"/>
            <a:ext cx="1524000" cy="365125"/>
          </a:xfrm>
        </p:spPr>
        <p:txBody>
          <a:bodyPr/>
          <a:lstStyle>
            <a:lvl1pPr algn="l">
              <a:defRPr/>
            </a:lvl1pPr>
          </a:lstStyle>
          <a:p>
            <a:pPr>
              <a:defRPr/>
            </a:pPr>
            <a:fld id="{54B5541C-DED3-6448-ACEB-1FAF1F863409}" type="datetime1">
              <a:rPr lang="en-US" smtClean="0"/>
              <a:pPr>
                <a:defRPr/>
              </a:pPr>
              <a:t>5/9/11</a:t>
            </a:fld>
            <a:endParaRPr lang="en-US" sz="1100">
              <a:solidFill>
                <a:schemeClr val="tx2"/>
              </a:solidFill>
            </a:endParaRPr>
          </a:p>
        </p:txBody>
      </p:sp>
      <p:sp>
        <p:nvSpPr>
          <p:cNvPr id="6" name="Footer Placeholder 5"/>
          <p:cNvSpPr>
            <a:spLocks noGrp="1"/>
          </p:cNvSpPr>
          <p:nvPr>
            <p:ph type="ftr" sz="quarter" idx="11"/>
          </p:nvPr>
        </p:nvSpPr>
        <p:spPr>
          <a:xfrm rot="900000">
            <a:off x="647292" y="5162531"/>
            <a:ext cx="2977453" cy="365125"/>
          </a:xfrm>
        </p:spPr>
        <p:txBody>
          <a:bodyPr/>
          <a:lstStyle>
            <a:lvl1pPr algn="l">
              <a:defRPr/>
            </a:lvl1pPr>
          </a:lstStyle>
          <a:p>
            <a:pPr>
              <a:defRPr/>
            </a:pPr>
            <a:endParaRPr lang="en-US"/>
          </a:p>
        </p:txBody>
      </p:sp>
      <p:sp>
        <p:nvSpPr>
          <p:cNvPr id="7" name="Slide Number Placeholder 6"/>
          <p:cNvSpPr>
            <a:spLocks noGrp="1"/>
          </p:cNvSpPr>
          <p:nvPr>
            <p:ph type="sldNum" sz="quarter" idx="12"/>
          </p:nvPr>
        </p:nvSpPr>
        <p:spPr>
          <a:xfrm rot="900000">
            <a:off x="7046470" y="391054"/>
            <a:ext cx="1963187" cy="365125"/>
          </a:xfrm>
        </p:spPr>
        <p:txBody>
          <a:bodyPr/>
          <a:lstStyle>
            <a:lvl1pPr algn="l">
              <a:defRPr/>
            </a:lvl1pPr>
          </a:lstStyle>
          <a:p>
            <a:pPr>
              <a:defRPr/>
            </a:pPr>
            <a:fld id="{1759B4AD-21DA-7C46-B7D5-0AC9C38AA681}"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2" name="Rounded Rectangle 11"/>
          <p:cNvSpPr/>
          <p:nvPr/>
        </p:nvSpPr>
        <p:spPr>
          <a:xfrm rot="20707748">
            <a:off x="-895918" y="-766298"/>
            <a:ext cx="8332816"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64746" y="5089618"/>
            <a:ext cx="8528044"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8533928" y="3839503"/>
            <a:ext cx="1011244"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588490" y="-321837"/>
            <a:ext cx="1976541"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3183882" y="4760430"/>
            <a:ext cx="5004753" cy="1299542"/>
          </a:xfrm>
        </p:spPr>
        <p:txBody>
          <a:bodyPr anchor="t"/>
          <a:lstStyle/>
          <a:p>
            <a:r>
              <a:rPr lang="en-US" smtClean="0"/>
              <a:t>Click to edit Master title style</a:t>
            </a:r>
            <a:endParaRPr lang="en-US"/>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rot="-900000">
            <a:off x="6996405" y="6238502"/>
            <a:ext cx="1524000" cy="365125"/>
          </a:xfrm>
        </p:spPr>
        <p:txBody>
          <a:bodyPr/>
          <a:lstStyle/>
          <a:p>
            <a:pPr>
              <a:defRPr/>
            </a:pPr>
            <a:fld id="{00897E36-DE8B-5C41-B576-78D7C9C38A8A}" type="datetime1">
              <a:rPr lang="en-US" smtClean="0"/>
              <a:pPr>
                <a:defRPr/>
              </a:pPr>
              <a:t>5/9/11</a:t>
            </a:fld>
            <a:endParaRPr lang="en-US" sz="1100">
              <a:solidFill>
                <a:schemeClr val="tx2"/>
              </a:solidFill>
            </a:endParaRPr>
          </a:p>
        </p:txBody>
      </p:sp>
      <p:sp>
        <p:nvSpPr>
          <p:cNvPr id="5" name="Footer Placeholder 4"/>
          <p:cNvSpPr>
            <a:spLocks noGrp="1"/>
          </p:cNvSpPr>
          <p:nvPr>
            <p:ph type="ftr" sz="quarter" idx="11"/>
          </p:nvPr>
        </p:nvSpPr>
        <p:spPr>
          <a:xfrm rot="-900000">
            <a:off x="5321849" y="6094794"/>
            <a:ext cx="3124200" cy="365125"/>
          </a:xfrm>
        </p:spPr>
        <p:txBody>
          <a:bodyPr/>
          <a:lstStyle>
            <a:lvl1pPr algn="r">
              <a:defRPr/>
            </a:lvl1pPr>
          </a:lstStyle>
          <a:p>
            <a:pPr>
              <a:defRPr/>
            </a:pPr>
            <a:endParaRPr lang="en-US"/>
          </a:p>
        </p:txBody>
      </p:sp>
      <p:sp>
        <p:nvSpPr>
          <p:cNvPr id="6" name="Slide Number Placeholder 5"/>
          <p:cNvSpPr>
            <a:spLocks noGrp="1"/>
          </p:cNvSpPr>
          <p:nvPr>
            <p:ph type="sldNum" sz="quarter" idx="12"/>
          </p:nvPr>
        </p:nvSpPr>
        <p:spPr>
          <a:xfrm rot="-900000">
            <a:off x="8182730" y="3246937"/>
            <a:ext cx="907445" cy="365125"/>
          </a:xfrm>
        </p:spPr>
        <p:txBody>
          <a:bodyPr/>
          <a:lstStyle>
            <a:lvl1pPr algn="l">
              <a:defRPr/>
            </a:lvl1pPr>
          </a:lstStyle>
          <a:p>
            <a:pPr>
              <a:defRPr/>
            </a:pPr>
            <a:fld id="{509C1D31-E5AB-DD45-A971-A038886C800F}"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Rounded Rectangle 11"/>
          <p:cNvSpPr/>
          <p:nvPr/>
        </p:nvSpPr>
        <p:spPr>
          <a:xfrm rot="20707748">
            <a:off x="-882907" y="-626065"/>
            <a:ext cx="7440156"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3227235" y="6274264"/>
            <a:ext cx="4396677"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7659524" y="5459724"/>
            <a:ext cx="171056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6666426" y="-490731"/>
            <a:ext cx="3065776"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rot="-900000">
            <a:off x="6793335" y="511413"/>
            <a:ext cx="1435608" cy="481888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900000">
            <a:off x="7754112" y="5888736"/>
            <a:ext cx="1243584" cy="365125"/>
          </a:xfrm>
        </p:spPr>
        <p:txBody>
          <a:bodyPr/>
          <a:lstStyle>
            <a:lvl1pPr algn="l">
              <a:defRPr/>
            </a:lvl1pPr>
          </a:lstStyle>
          <a:p>
            <a:pPr>
              <a:defRPr/>
            </a:pPr>
            <a:fld id="{3016517B-5A53-BB47-B7EE-A642C8773FB1}" type="datetime1">
              <a:rPr lang="en-US" smtClean="0"/>
              <a:pPr>
                <a:defRPr/>
              </a:pPr>
              <a:t>5/9/11</a:t>
            </a:fld>
            <a:endParaRPr lang="en-US" sz="1100">
              <a:solidFill>
                <a:schemeClr val="tx2"/>
              </a:solidFill>
            </a:endParaRPr>
          </a:p>
        </p:txBody>
      </p:sp>
      <p:sp>
        <p:nvSpPr>
          <p:cNvPr id="5" name="Footer Placeholder 4"/>
          <p:cNvSpPr>
            <a:spLocks noGrp="1"/>
          </p:cNvSpPr>
          <p:nvPr>
            <p:ph type="ftr" sz="quarter" idx="11"/>
          </p:nvPr>
        </p:nvSpPr>
        <p:spPr>
          <a:xfrm rot="-900000">
            <a:off x="4997808" y="6188244"/>
            <a:ext cx="2380306" cy="365125"/>
          </a:xfrm>
        </p:spPr>
        <p:txBody>
          <a:bodyPr/>
          <a:lstStyle>
            <a:lvl1pPr algn="r">
              <a:defRPr/>
            </a:lvl1pPr>
          </a:lstStyle>
          <a:p>
            <a:pPr>
              <a:defRPr/>
            </a:pPr>
            <a:endParaRPr lang="en-US"/>
          </a:p>
        </p:txBody>
      </p:sp>
      <p:sp>
        <p:nvSpPr>
          <p:cNvPr id="6" name="Slide Number Placeholder 5"/>
          <p:cNvSpPr>
            <a:spLocks noGrp="1"/>
          </p:cNvSpPr>
          <p:nvPr>
            <p:ph type="sldNum" sz="quarter" idx="12"/>
          </p:nvPr>
        </p:nvSpPr>
        <p:spPr>
          <a:xfrm rot="-900000">
            <a:off x="7690104" y="5641848"/>
            <a:ext cx="1243584" cy="365125"/>
          </a:xfrm>
        </p:spPr>
        <p:txBody>
          <a:bodyPr/>
          <a:lstStyle>
            <a:lvl1pPr algn="l">
              <a:defRPr/>
            </a:lvl1pPr>
          </a:lstStyle>
          <a:p>
            <a:pPr>
              <a:defRPr/>
            </a:pPr>
            <a:fld id="{898E8A4E-E23C-1542-8382-5B8F74A54726}" type="slidenum">
              <a:rPr lang="en-US" smtClean="0"/>
              <a:pPr>
                <a:defRPr/>
              </a:pPr>
              <a:t>‹#›</a:t>
            </a:fld>
            <a:endParaRPr lang="en-US">
              <a:solidFill>
                <a:schemeClr val="tx2"/>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9CCFF"/>
            </a:gs>
            <a:gs pos="100000">
              <a:schemeClr val="bg1">
                <a:lumMod val="75000"/>
                <a:lumOff val="2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7" name="Rounded Rectangle 6"/>
          <p:cNvSpPr/>
          <p:nvPr userDrawn="1"/>
        </p:nvSpPr>
        <p:spPr>
          <a:xfrm>
            <a:off x="0" y="0"/>
            <a:ext cx="9144000" cy="6858000"/>
          </a:xfrm>
          <a:prstGeom prst="roundRect">
            <a:avLst>
              <a:gd name="adj" fmla="val 0"/>
            </a:avLst>
          </a:prstGeom>
          <a:solidFill>
            <a:srgbClr val="000000">
              <a:alpha val="5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wrap="square" lIns="91440" tIns="45720" rIns="91440" bIns="45720" numCol="1" anchor="b" anchorCtr="0" compatLnSpc="1">
            <a:prstTxWarp prst="textNoShape">
              <a:avLst/>
            </a:prstTxWarp>
          </a:bodyPr>
          <a:lstStyle>
            <a:lvl1pPr>
              <a:defRPr sz="1200">
                <a:solidFill>
                  <a:srgbClr val="BCBCBC"/>
                </a:solidFill>
                <a:latin typeface="Book Antiqua" pitchFamily="-109" charset="0"/>
                <a:ea typeface="+mn-ea"/>
                <a:cs typeface="+mn-cs"/>
              </a:defRPr>
            </a:lvl1pPr>
          </a:lstStyle>
          <a:p>
            <a:pPr>
              <a:defRPr/>
            </a:pPr>
            <a:fld id="{6D750035-2D38-AB40-AF82-F90597C0F3D8}" type="datetime1">
              <a:rPr lang="en-US"/>
              <a:pPr>
                <a:defRPr/>
              </a:pPr>
              <a:t>5/9/11</a:t>
            </a:fld>
            <a:endParaRPr lang="en-US" sz="1100">
              <a:solidFill>
                <a:schemeClr val="tx2"/>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defRPr sz="1200">
                <a:solidFill>
                  <a:srgbClr val="BCBCBC"/>
                </a:solidFill>
                <a:latin typeface="Book Antiqua" pitchFamily="-109" charset="0"/>
                <a:ea typeface="+mn-ea"/>
                <a:cs typeface="+mn-cs"/>
              </a:defRPr>
            </a:lvl1pPr>
          </a:lstStyle>
          <a:p>
            <a:pPr>
              <a:defRPr/>
            </a:pPr>
            <a:fld id="{DFDA5EAE-A21C-8742-AC48-D91F28DFCEF1}" type="slidenum">
              <a:rPr lang="en-US"/>
              <a:pPr>
                <a:defRPr/>
              </a:pPr>
              <a:t>‹#›</a:t>
            </a:fld>
            <a:endParaRPr lang="en-US">
              <a:solidFill>
                <a:schemeClr val="tx2"/>
              </a:solidFill>
            </a:endParaRPr>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charset="2"/>
        <a:buChar char=""/>
        <a:defRPr sz="2800" kern="1200">
          <a:solidFill>
            <a:schemeClr val="tx1"/>
          </a:solidFill>
          <a:latin typeface="+mn-lt"/>
          <a:ea typeface="ＭＳ Ｐゴシック" charset="-128"/>
          <a:cs typeface="ＭＳ Ｐゴシック" charset="-128"/>
        </a:defRPr>
      </a:lvl1pPr>
      <a:lvl2pPr marL="868363" indent="-282575" algn="l" rtl="0" eaLnBrk="0" fontAlgn="base" hangingPunct="0">
        <a:spcBef>
          <a:spcPct val="20000"/>
        </a:spcBef>
        <a:spcAft>
          <a:spcPct val="0"/>
        </a:spcAft>
        <a:buClr>
          <a:schemeClr val="tx1"/>
        </a:buClr>
        <a:buSzPct val="80000"/>
        <a:buFont typeface="Wingdings 2" charset="2"/>
        <a:buChar char=""/>
        <a:defRPr sz="2400" kern="1200">
          <a:solidFill>
            <a:schemeClr val="tx1"/>
          </a:solidFill>
          <a:latin typeface="+mn-lt"/>
          <a:ea typeface="ＭＳ Ｐゴシック" pitchFamily="-109" charset="-128"/>
          <a:cs typeface="+mn-cs"/>
        </a:defRPr>
      </a:lvl2pPr>
      <a:lvl3pPr marL="1133475" indent="-228600" algn="l" rtl="0" eaLnBrk="0" fontAlgn="base" hangingPunct="0">
        <a:spcBef>
          <a:spcPct val="20000"/>
        </a:spcBef>
        <a:spcAft>
          <a:spcPct val="0"/>
        </a:spcAft>
        <a:buClr>
          <a:schemeClr val="tx1"/>
        </a:buClr>
        <a:buSzPct val="95000"/>
        <a:buFont typeface="Wingdings" charset="2"/>
        <a:buChar char=""/>
        <a:defRPr sz="2200" kern="1200">
          <a:solidFill>
            <a:schemeClr val="tx1"/>
          </a:solidFill>
          <a:latin typeface="+mn-lt"/>
          <a:ea typeface="ＭＳ Ｐゴシック" pitchFamily="-109" charset="-128"/>
          <a:cs typeface="+mn-cs"/>
        </a:defRPr>
      </a:lvl3pPr>
      <a:lvl4pPr marL="1352550" indent="-182563" algn="l" rtl="0" eaLnBrk="0" fontAlgn="base" hangingPunct="0">
        <a:spcBef>
          <a:spcPct val="20000"/>
        </a:spcBef>
        <a:spcAft>
          <a:spcPct val="0"/>
        </a:spcAft>
        <a:buClr>
          <a:schemeClr val="tx1"/>
        </a:buClr>
        <a:buSzPct val="100000"/>
        <a:buFont typeface="Wingdings 3" charset="2"/>
        <a:buChar char=""/>
        <a:defRPr sz="2000" kern="1200">
          <a:solidFill>
            <a:schemeClr val="tx1"/>
          </a:solidFill>
          <a:latin typeface="+mn-lt"/>
          <a:ea typeface="ＭＳ Ｐゴシック" pitchFamily="-109" charset="-128"/>
          <a:cs typeface="+mn-cs"/>
        </a:defRPr>
      </a:lvl4pPr>
      <a:lvl5pPr marL="1544638" indent="-182563" algn="l" rtl="0" eaLnBrk="0" fontAlgn="base" hangingPunct="0">
        <a:spcBef>
          <a:spcPct val="20000"/>
        </a:spcBef>
        <a:spcAft>
          <a:spcPct val="0"/>
        </a:spcAft>
        <a:buClr>
          <a:schemeClr val="tx1"/>
        </a:buClr>
        <a:buFont typeface="Wingdings 2" charset="2"/>
        <a:buChar char=""/>
        <a:defRPr sz="2000" kern="1200">
          <a:solidFill>
            <a:schemeClr val="tx1"/>
          </a:solidFill>
          <a:latin typeface="+mn-lt"/>
          <a:ea typeface="ＭＳ Ｐゴシック" pitchFamily="-109"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9CCFF"/>
            </a:gs>
            <a:gs pos="100000">
              <a:schemeClr val="bg1">
                <a:lumMod val="75000"/>
                <a:lumOff val="2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3" cstate="print">
            <a:lum bright="-38000"/>
          </a:blip>
          <a:stretch>
            <a:fillRect/>
          </a:stretch>
        </p:blipFill>
        <p:spPr>
          <a:xfrm>
            <a:off x="0" y="0"/>
            <a:ext cx="9144000" cy="6858000"/>
          </a:xfrm>
          <a:prstGeom prst="rect">
            <a:avLst/>
          </a:prstGeom>
        </p:spPr>
      </p:pic>
      <p:sp>
        <p:nvSpPr>
          <p:cNvPr id="2" name="Title Placeholder 1"/>
          <p:cNvSpPr>
            <a:spLocks noGrp="1"/>
          </p:cNvSpPr>
          <p:nvPr>
            <p:ph type="title"/>
          </p:nvPr>
        </p:nvSpPr>
        <p:spPr>
          <a:xfrm rot="-5400000">
            <a:off x="-673455" y="2807056"/>
            <a:ext cx="5320597" cy="18400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657600" y="990600"/>
            <a:ext cx="5027024" cy="478334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6096001"/>
            <a:ext cx="1524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pPr>
              <a:defRPr/>
            </a:pPr>
            <a:fld id="{6D750035-2D38-AB40-AF82-F90597C0F3D8}" type="datetime1">
              <a:rPr lang="en-US" smtClean="0"/>
              <a:pPr>
                <a:defRPr/>
              </a:pPr>
              <a:t>5/9/11</a:t>
            </a:fld>
            <a:endParaRPr lang="en-US" sz="1100">
              <a:solidFill>
                <a:schemeClr val="tx2"/>
              </a:solidFill>
            </a:endParaRPr>
          </a:p>
        </p:txBody>
      </p:sp>
      <p:sp>
        <p:nvSpPr>
          <p:cNvPr id="5" name="Footer Placeholder 4"/>
          <p:cNvSpPr>
            <a:spLocks noGrp="1"/>
          </p:cNvSpPr>
          <p:nvPr>
            <p:ph type="ftr" sz="quarter" idx="3"/>
          </p:nvPr>
        </p:nvSpPr>
        <p:spPr>
          <a:xfrm>
            <a:off x="4038600" y="6096001"/>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13047" y="532491"/>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a:defRPr/>
            </a:pPr>
            <a:fld id="{DFDA5EAE-A21C-8742-AC48-D91F28DFCEF1}" type="slidenum">
              <a:rPr lang="en-US" smtClean="0"/>
              <a:pPr>
                <a:defRPr/>
              </a:pPr>
              <a:t>‹#›</a:t>
            </a:fld>
            <a:endParaRPr lang="en-US">
              <a:solidFill>
                <a:schemeClr val="tx2"/>
              </a:solidFill>
            </a:endParaRPr>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xmlns:p14="http://schemas.microsoft.com/office/powerpoint/2010/main"/>
  <p:timing>
    <p:tnLst>
      <p:par>
        <p:cTn xmlns:p14="http://schemas.microsoft.com/office/powerpoint/2010/main" id="1" dur="indefinite" restart="never" nodeType="tmRoot"/>
      </p:par>
    </p:tnLst>
  </p:timing>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4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4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4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4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4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9CCFF"/>
            </a:gs>
            <a:gs pos="100000">
              <a:srgbClr val="05629E"/>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rot="-900000">
            <a:off x="81320" y="3694093"/>
            <a:ext cx="6330710" cy="625869"/>
          </a:xfrm>
        </p:spPr>
        <p:txBody>
          <a:bodyPr>
            <a:noAutofit/>
          </a:bodyPr>
          <a:lstStyle/>
          <a:p>
            <a:r>
              <a:rPr lang="en-US" sz="3200" b="1" dirty="0" smtClean="0">
                <a:latin typeface="Arial"/>
                <a:cs typeface="Arial"/>
              </a:rPr>
              <a:t>Methods as Critical Junctures</a:t>
            </a:r>
            <a:endParaRPr lang="en-US" sz="3200" b="1" dirty="0">
              <a:latin typeface="Arial"/>
              <a:cs typeface="Arial"/>
            </a:endParaRPr>
          </a:p>
        </p:txBody>
      </p:sp>
      <p:sp>
        <p:nvSpPr>
          <p:cNvPr id="3" name="Subtitle 2"/>
          <p:cNvSpPr>
            <a:spLocks noGrp="1"/>
          </p:cNvSpPr>
          <p:nvPr>
            <p:ph type="subTitle" idx="1"/>
          </p:nvPr>
        </p:nvSpPr>
        <p:spPr>
          <a:xfrm rot="-900000">
            <a:off x="1971725" y="4088413"/>
            <a:ext cx="4655297" cy="1128495"/>
          </a:xfrm>
        </p:spPr>
        <p:txBody>
          <a:bodyPr>
            <a:normAutofit fontScale="92500"/>
          </a:bodyPr>
          <a:lstStyle/>
          <a:p>
            <a:r>
              <a:rPr lang="en-US" dirty="0" smtClean="0"/>
              <a:t>Research Logics </a:t>
            </a:r>
          </a:p>
          <a:p>
            <a:r>
              <a:rPr lang="en-US" dirty="0" smtClean="0"/>
              <a:t>For Interpretive Qualitative Inquiry</a:t>
            </a:r>
            <a:endParaRPr lang="en-US" dirty="0"/>
          </a:p>
          <a:p>
            <a:endParaRPr lang="en-US" dirty="0"/>
          </a:p>
        </p:txBody>
      </p:sp>
      <p:sp>
        <p:nvSpPr>
          <p:cNvPr id="4" name="Oval 3"/>
          <p:cNvSpPr/>
          <p:nvPr/>
        </p:nvSpPr>
        <p:spPr>
          <a:xfrm>
            <a:off x="6400800" y="2286000"/>
            <a:ext cx="228600" cy="228600"/>
          </a:xfrm>
          <a:prstGeom prst="ellipse">
            <a:avLst/>
          </a:prstGeom>
          <a:gradFill flip="none" rotWithShape="1">
            <a:gsLst>
              <a:gs pos="0">
                <a:srgbClr val="FFFFFF">
                  <a:alpha val="88000"/>
                </a:srgbClr>
              </a:gs>
              <a:gs pos="100000">
                <a:srgbClr val="FFFF00">
                  <a:alpha val="88000"/>
                </a:srgbClr>
              </a:gs>
            </a:gsLst>
            <a:path path="circle">
              <a:fillToRect l="50000" t="50000" r="50000" b="50000"/>
            </a:path>
            <a:tileRect/>
          </a:gradFill>
          <a:ln>
            <a:noFill/>
          </a:ln>
          <a:effectLst>
            <a:glow rad="228600">
              <a:schemeClr val="accent5">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ubtitle 2"/>
          <p:cNvSpPr txBox="1">
            <a:spLocks/>
          </p:cNvSpPr>
          <p:nvPr/>
        </p:nvSpPr>
        <p:spPr>
          <a:xfrm rot="20700000">
            <a:off x="2440777" y="5679691"/>
            <a:ext cx="4655297" cy="1128495"/>
          </a:xfrm>
          <a:prstGeom prst="rect">
            <a:avLst/>
          </a:prstGeom>
        </p:spPr>
        <p:txBody>
          <a:bodyPr vert="horz" lIns="91440" tIns="45720" rIns="91440" bIns="45720" rtlCol="0">
            <a:noAutofit/>
          </a:bodyPr>
          <a:lstStyle>
            <a:lvl1pPr marL="0" indent="0" algn="r" defTabSz="914400" rtl="0" eaLnBrk="1" latinLnBrk="0" hangingPunct="1">
              <a:spcBef>
                <a:spcPct val="20000"/>
              </a:spcBef>
              <a:spcAft>
                <a:spcPts val="600"/>
              </a:spcAft>
              <a:buSzPct val="140000"/>
              <a:buFont typeface="Wingdings" pitchFamily="2" charset="2"/>
              <a:buNone/>
              <a:defRPr sz="2400" kern="1200">
                <a:solidFill>
                  <a:schemeClr val="tx1"/>
                </a:solidFill>
                <a:effectLst>
                  <a:outerShdw blurRad="38100" dist="38100" dir="2700000" algn="tl">
                    <a:srgbClr val="000000">
                      <a:alpha val="43137"/>
                    </a:srgbClr>
                  </a:outerShdw>
                </a:effectLst>
                <a:latin typeface="+mn-lt"/>
                <a:ea typeface="+mn-ea"/>
                <a:cs typeface="+mn-cs"/>
              </a:defRPr>
            </a:lvl1pPr>
            <a:lvl2pPr marL="457200" indent="0" algn="ctr" defTabSz="914400" rtl="0" eaLnBrk="1" latinLnBrk="0" hangingPunct="1">
              <a:spcBef>
                <a:spcPct val="20000"/>
              </a:spcBef>
              <a:spcAft>
                <a:spcPts val="600"/>
              </a:spcAft>
              <a:buSzPct val="140000"/>
              <a:buFont typeface="Wingdings" pitchFamily="2" charset="2"/>
              <a:buNone/>
              <a:defRPr sz="2400" kern="1200">
                <a:solidFill>
                  <a:schemeClr val="tx1">
                    <a:tint val="75000"/>
                  </a:schemeClr>
                </a:solidFill>
                <a:effectLst>
                  <a:outerShdw blurRad="38100" dist="38100" dir="2700000" algn="tl">
                    <a:srgbClr val="000000">
                      <a:alpha val="43137"/>
                    </a:srgbClr>
                  </a:outerShdw>
                </a:effectLst>
                <a:latin typeface="+mn-lt"/>
                <a:ea typeface="+mn-ea"/>
                <a:cs typeface="+mn-cs"/>
              </a:defRPr>
            </a:lvl2pPr>
            <a:lvl3pPr marL="914400" indent="0" algn="ctr" defTabSz="914400" rtl="0" eaLnBrk="1" latinLnBrk="0" hangingPunct="1">
              <a:spcBef>
                <a:spcPct val="20000"/>
              </a:spcBef>
              <a:spcAft>
                <a:spcPts val="600"/>
              </a:spcAft>
              <a:buSzPct val="140000"/>
              <a:buFont typeface="Wingdings" pitchFamily="2" charset="2"/>
              <a:buNone/>
              <a:defRPr sz="2000" kern="1200">
                <a:solidFill>
                  <a:schemeClr val="tx1">
                    <a:tint val="75000"/>
                  </a:schemeClr>
                </a:solidFill>
                <a:effectLst>
                  <a:outerShdw blurRad="38100" dist="38100" dir="2700000" algn="tl">
                    <a:srgbClr val="000000">
                      <a:alpha val="43137"/>
                    </a:srgbClr>
                  </a:outerShdw>
                </a:effectLst>
                <a:latin typeface="+mn-lt"/>
                <a:ea typeface="+mn-ea"/>
                <a:cs typeface="+mn-cs"/>
              </a:defRPr>
            </a:lvl3pPr>
            <a:lvl4pPr marL="13716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4pPr>
            <a:lvl5pPr marL="1828800" indent="0" algn="ctr" defTabSz="914400" rtl="0" eaLnBrk="1" latinLnBrk="0" hangingPunct="1">
              <a:spcBef>
                <a:spcPct val="20000"/>
              </a:spcBef>
              <a:spcAft>
                <a:spcPts val="600"/>
              </a:spcAft>
              <a:buSzPct val="140000"/>
              <a:buFont typeface="Wingdings" pitchFamily="2" charset="2"/>
              <a:buNone/>
              <a:defRPr sz="1800" kern="1200">
                <a:solidFill>
                  <a:schemeClr val="tx1">
                    <a:tint val="75000"/>
                  </a:schemeClr>
                </a:solidFill>
                <a:effectLst>
                  <a:outerShdw blurRad="38100" dist="38100" dir="2700000" algn="tl">
                    <a:srgbClr val="000000">
                      <a:alpha val="43137"/>
                    </a:srgbClr>
                  </a:outerShdw>
                </a:effectLst>
                <a:latin typeface="+mn-lt"/>
                <a:ea typeface="+mn-ea"/>
                <a:cs typeface="+mn-cs"/>
              </a:defRPr>
            </a:lvl5pPr>
            <a:lvl6pPr marL="22860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ts val="24"/>
              </a:spcBef>
              <a:spcAft>
                <a:spcPts val="600"/>
              </a:spcAft>
              <a:buClrTx/>
              <a:buSzPct val="130000"/>
              <a:buFont typeface="Wingdings" pitchFamily="2" charset="2"/>
              <a:buNone/>
              <a:defRPr sz="16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r>
              <a:rPr lang="en-US" sz="1400" dirty="0" smtClean="0"/>
              <a:t>Annette Markham</a:t>
            </a:r>
          </a:p>
          <a:p>
            <a:r>
              <a:rPr lang="en-US" sz="1400" dirty="0" smtClean="0"/>
              <a:t>Aarhus University</a:t>
            </a:r>
          </a:p>
          <a:p>
            <a:r>
              <a:rPr lang="en-US" sz="1400" dirty="0" smtClean="0"/>
              <a:t>May 9, 2011</a:t>
            </a:r>
          </a:p>
          <a:p>
            <a:endParaRPr lang="en-US" sz="1400" dirty="0"/>
          </a:p>
        </p:txBody>
      </p:sp>
    </p:spTree>
    <p:extLst>
      <p:ext uri="{BB962C8B-B14F-4D97-AF65-F5344CB8AC3E}">
        <p14:creationId xmlns:p14="http://schemas.microsoft.com/office/powerpoint/2010/main" val="8801433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1447800"/>
            <a:ext cx="3602727" cy="369332"/>
          </a:xfrm>
          <a:prstGeom prst="rect">
            <a:avLst/>
          </a:prstGeom>
          <a:noFill/>
        </p:spPr>
        <p:txBody>
          <a:bodyPr wrap="square" rtlCol="0">
            <a:spAutoFit/>
          </a:bodyPr>
          <a:lstStyle/>
          <a:p>
            <a:r>
              <a:rPr lang="en-US" sz="1800" dirty="0" smtClean="0">
                <a:latin typeface="Lucida Sans"/>
                <a:cs typeface="Lucida Sans"/>
              </a:rPr>
              <a:t>The Saturated Self</a:t>
            </a:r>
            <a:endParaRPr lang="en-US" sz="1800" dirty="0">
              <a:latin typeface="Lucida Sans"/>
              <a:cs typeface="Lucida Sans"/>
            </a:endParaRPr>
          </a:p>
        </p:txBody>
      </p:sp>
      <p:sp>
        <p:nvSpPr>
          <p:cNvPr id="3" name="TextBox 2"/>
          <p:cNvSpPr txBox="1"/>
          <p:nvPr/>
        </p:nvSpPr>
        <p:spPr>
          <a:xfrm>
            <a:off x="5715000" y="2286000"/>
            <a:ext cx="3602727" cy="369332"/>
          </a:xfrm>
          <a:prstGeom prst="rect">
            <a:avLst/>
          </a:prstGeom>
          <a:noFill/>
        </p:spPr>
        <p:txBody>
          <a:bodyPr wrap="square" rtlCol="0">
            <a:spAutoFit/>
          </a:bodyPr>
          <a:lstStyle/>
          <a:p>
            <a:r>
              <a:rPr lang="en-US" sz="1800" dirty="0" smtClean="0">
                <a:latin typeface="Lucida Sans"/>
                <a:cs typeface="Lucida Sans"/>
              </a:rPr>
              <a:t>Homo </a:t>
            </a:r>
            <a:r>
              <a:rPr lang="en-US" sz="1800" dirty="0" err="1" smtClean="0">
                <a:latin typeface="Lucida Sans"/>
                <a:cs typeface="Lucida Sans"/>
              </a:rPr>
              <a:t>Narrans</a:t>
            </a:r>
            <a:endParaRPr lang="en-US" sz="1800" dirty="0">
              <a:latin typeface="Lucida Sans"/>
              <a:cs typeface="Lucida Sans"/>
            </a:endParaRPr>
          </a:p>
        </p:txBody>
      </p:sp>
      <p:sp>
        <p:nvSpPr>
          <p:cNvPr id="4" name="TextBox 3"/>
          <p:cNvSpPr txBox="1"/>
          <p:nvPr/>
        </p:nvSpPr>
        <p:spPr>
          <a:xfrm>
            <a:off x="1237316" y="2415545"/>
            <a:ext cx="3602727" cy="369332"/>
          </a:xfrm>
          <a:prstGeom prst="rect">
            <a:avLst/>
          </a:prstGeom>
          <a:noFill/>
        </p:spPr>
        <p:txBody>
          <a:bodyPr wrap="square" rtlCol="0">
            <a:spAutoFit/>
          </a:bodyPr>
          <a:lstStyle/>
          <a:p>
            <a:r>
              <a:rPr lang="en-US" sz="1800" dirty="0" smtClean="0">
                <a:latin typeface="Lucida Sans"/>
                <a:cs typeface="Lucida Sans"/>
              </a:rPr>
              <a:t>Interpretive Sociology</a:t>
            </a:r>
            <a:endParaRPr lang="en-US" sz="1800" dirty="0">
              <a:latin typeface="Lucida Sans"/>
              <a:cs typeface="Lucida Sans"/>
            </a:endParaRPr>
          </a:p>
        </p:txBody>
      </p:sp>
      <p:sp>
        <p:nvSpPr>
          <p:cNvPr id="5" name="TextBox 4"/>
          <p:cNvSpPr txBox="1"/>
          <p:nvPr/>
        </p:nvSpPr>
        <p:spPr>
          <a:xfrm>
            <a:off x="5486400" y="3352800"/>
            <a:ext cx="2734159" cy="369332"/>
          </a:xfrm>
          <a:prstGeom prst="rect">
            <a:avLst/>
          </a:prstGeom>
          <a:noFill/>
        </p:spPr>
        <p:txBody>
          <a:bodyPr wrap="square" rtlCol="0">
            <a:spAutoFit/>
          </a:bodyPr>
          <a:lstStyle/>
          <a:p>
            <a:r>
              <a:rPr lang="en-US" sz="1800" dirty="0" smtClean="0">
                <a:latin typeface="Lucida Sans"/>
                <a:cs typeface="Lucida Sans"/>
              </a:rPr>
              <a:t>Distributed Identity</a:t>
            </a:r>
            <a:endParaRPr lang="en-US" sz="1800" dirty="0">
              <a:latin typeface="Lucida Sans"/>
              <a:cs typeface="Lucida Sans"/>
            </a:endParaRPr>
          </a:p>
        </p:txBody>
      </p:sp>
      <p:sp>
        <p:nvSpPr>
          <p:cNvPr id="6" name="TextBox 5"/>
          <p:cNvSpPr txBox="1"/>
          <p:nvPr/>
        </p:nvSpPr>
        <p:spPr>
          <a:xfrm>
            <a:off x="1410871" y="3276600"/>
            <a:ext cx="2152048" cy="369332"/>
          </a:xfrm>
          <a:prstGeom prst="rect">
            <a:avLst/>
          </a:prstGeom>
          <a:noFill/>
        </p:spPr>
        <p:txBody>
          <a:bodyPr wrap="square" rtlCol="0">
            <a:spAutoFit/>
          </a:bodyPr>
          <a:lstStyle/>
          <a:p>
            <a:r>
              <a:rPr lang="en-US" sz="1800" dirty="0">
                <a:latin typeface="Lucida Sans"/>
                <a:cs typeface="Lucida Sans"/>
              </a:rPr>
              <a:t>Ethnography</a:t>
            </a:r>
            <a:endParaRPr lang="en-US" sz="1800" dirty="0">
              <a:latin typeface="Lucida Sans"/>
              <a:cs typeface="Lucida Sans"/>
            </a:endParaRPr>
          </a:p>
        </p:txBody>
      </p:sp>
      <p:sp>
        <p:nvSpPr>
          <p:cNvPr id="7" name="TextBox 6"/>
          <p:cNvSpPr txBox="1"/>
          <p:nvPr/>
        </p:nvSpPr>
        <p:spPr>
          <a:xfrm>
            <a:off x="5410200" y="4419600"/>
            <a:ext cx="2839997" cy="369332"/>
          </a:xfrm>
          <a:prstGeom prst="rect">
            <a:avLst/>
          </a:prstGeom>
          <a:noFill/>
        </p:spPr>
        <p:txBody>
          <a:bodyPr wrap="square" rtlCol="0">
            <a:spAutoFit/>
          </a:bodyPr>
          <a:lstStyle/>
          <a:p>
            <a:r>
              <a:rPr lang="en-US" sz="1800" dirty="0" smtClean="0">
                <a:latin typeface="Lucida Sans"/>
                <a:cs typeface="Lucida Sans"/>
              </a:rPr>
              <a:t>Individualized Realities</a:t>
            </a:r>
            <a:endParaRPr lang="en-US" sz="1800" dirty="0">
              <a:latin typeface="Lucida Sans"/>
              <a:cs typeface="Lucida Sans"/>
            </a:endParaRPr>
          </a:p>
        </p:txBody>
      </p:sp>
      <p:sp>
        <p:nvSpPr>
          <p:cNvPr id="8" name="TextBox 7"/>
          <p:cNvSpPr txBox="1"/>
          <p:nvPr/>
        </p:nvSpPr>
        <p:spPr>
          <a:xfrm>
            <a:off x="457200" y="4343400"/>
            <a:ext cx="2857638" cy="369332"/>
          </a:xfrm>
          <a:prstGeom prst="rect">
            <a:avLst/>
          </a:prstGeom>
          <a:noFill/>
        </p:spPr>
        <p:txBody>
          <a:bodyPr wrap="square" rtlCol="0">
            <a:spAutoFit/>
          </a:bodyPr>
          <a:lstStyle/>
          <a:p>
            <a:r>
              <a:rPr lang="en-US" sz="1800" dirty="0" smtClean="0">
                <a:latin typeface="Lucida Sans"/>
                <a:cs typeface="Lucida Sans"/>
              </a:rPr>
              <a:t>Symbolic Interactionism</a:t>
            </a:r>
            <a:endParaRPr lang="en-US" sz="1800" dirty="0">
              <a:latin typeface="Lucida Sans"/>
              <a:cs typeface="Lucida Sans"/>
            </a:endParaRPr>
          </a:p>
        </p:txBody>
      </p:sp>
      <p:sp>
        <p:nvSpPr>
          <p:cNvPr id="9" name="TextBox 8"/>
          <p:cNvSpPr txBox="1"/>
          <p:nvPr/>
        </p:nvSpPr>
        <p:spPr>
          <a:xfrm>
            <a:off x="1600688" y="5212235"/>
            <a:ext cx="3602727" cy="369332"/>
          </a:xfrm>
          <a:prstGeom prst="rect">
            <a:avLst/>
          </a:prstGeom>
          <a:noFill/>
        </p:spPr>
        <p:txBody>
          <a:bodyPr wrap="square" rtlCol="0">
            <a:spAutoFit/>
          </a:bodyPr>
          <a:lstStyle/>
          <a:p>
            <a:r>
              <a:rPr lang="en-US" sz="1800" dirty="0" smtClean="0">
                <a:latin typeface="Lucida Sans"/>
                <a:cs typeface="Lucida Sans"/>
              </a:rPr>
              <a:t>Organizational Studies</a:t>
            </a:r>
            <a:endParaRPr lang="en-US" sz="1800" dirty="0">
              <a:latin typeface="Lucida Sans"/>
              <a:cs typeface="Lucida Sans"/>
            </a:endParaRPr>
          </a:p>
        </p:txBody>
      </p:sp>
      <p:sp>
        <p:nvSpPr>
          <p:cNvPr id="10" name="TextBox 9"/>
          <p:cNvSpPr txBox="1"/>
          <p:nvPr/>
        </p:nvSpPr>
        <p:spPr>
          <a:xfrm>
            <a:off x="4724400" y="5715000"/>
            <a:ext cx="3602727" cy="369332"/>
          </a:xfrm>
          <a:prstGeom prst="rect">
            <a:avLst/>
          </a:prstGeom>
          <a:noFill/>
        </p:spPr>
        <p:txBody>
          <a:bodyPr wrap="square" rtlCol="0">
            <a:spAutoFit/>
          </a:bodyPr>
          <a:lstStyle/>
          <a:p>
            <a:r>
              <a:rPr lang="en-US" sz="1800" dirty="0" smtClean="0">
                <a:latin typeface="Lucida Sans"/>
                <a:cs typeface="Lucida Sans"/>
              </a:rPr>
              <a:t>Fabrication as Ethical Practice</a:t>
            </a:r>
            <a:endParaRPr lang="en-US" sz="1800" dirty="0">
              <a:latin typeface="Lucida Sans"/>
              <a:cs typeface="Lucida Sans"/>
            </a:endParaRPr>
          </a:p>
        </p:txBody>
      </p:sp>
      <p:sp>
        <p:nvSpPr>
          <p:cNvPr id="13" name="Title 15"/>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eaLnBrk="1" fontAlgn="auto" hangingPunct="1">
              <a:spcAft>
                <a:spcPts val="0"/>
              </a:spcAft>
              <a:defRPr/>
            </a:pPr>
            <a:r>
              <a:rPr lang="en-US" sz="3200" dirty="0" smtClean="0">
                <a:ea typeface="+mj-ea"/>
                <a:cs typeface="+mj-cs"/>
              </a:rPr>
              <a:t>Annette’s Remix</a:t>
            </a:r>
            <a:endParaRPr lang="en-US" dirty="0">
              <a:ea typeface="+mj-ea"/>
              <a:cs typeface="+mj-cs"/>
            </a:endParaRPr>
          </a:p>
        </p:txBody>
      </p:sp>
      <p:sp>
        <p:nvSpPr>
          <p:cNvPr id="14" name="TextBox 13"/>
          <p:cNvSpPr txBox="1"/>
          <p:nvPr/>
        </p:nvSpPr>
        <p:spPr>
          <a:xfrm>
            <a:off x="2362200" y="3886200"/>
            <a:ext cx="4495800" cy="381000"/>
          </a:xfrm>
          <a:prstGeom prst="rect">
            <a:avLst/>
          </a:prstGeom>
          <a:noFill/>
        </p:spPr>
        <p:txBody>
          <a:bodyPr wrap="square" rtlCol="0">
            <a:spAutoFit/>
          </a:bodyPr>
          <a:lstStyle/>
          <a:p>
            <a:r>
              <a:rPr lang="en-US" sz="1800" dirty="0" smtClean="0">
                <a:latin typeface="Lucida Sans"/>
                <a:cs typeface="Lucida Sans"/>
              </a:rPr>
              <a:t>Erving </a:t>
            </a:r>
            <a:r>
              <a:rPr lang="en-US" sz="1800" dirty="0" err="1" smtClean="0">
                <a:latin typeface="Lucida Sans"/>
                <a:cs typeface="Lucida Sans"/>
              </a:rPr>
              <a:t>Goffman</a:t>
            </a:r>
            <a:endParaRPr lang="en-US" sz="1800" dirty="0">
              <a:latin typeface="Lucida Sans"/>
              <a:cs typeface="Lucida Sans"/>
            </a:endParaRPr>
          </a:p>
        </p:txBody>
      </p:sp>
      <p:sp>
        <p:nvSpPr>
          <p:cNvPr id="15" name="TextBox 14"/>
          <p:cNvSpPr txBox="1"/>
          <p:nvPr/>
        </p:nvSpPr>
        <p:spPr>
          <a:xfrm>
            <a:off x="2438400" y="4724400"/>
            <a:ext cx="2152048" cy="369332"/>
          </a:xfrm>
          <a:prstGeom prst="rect">
            <a:avLst/>
          </a:prstGeom>
          <a:noFill/>
        </p:spPr>
        <p:txBody>
          <a:bodyPr wrap="square" rtlCol="0">
            <a:spAutoFit/>
          </a:bodyPr>
          <a:lstStyle/>
          <a:p>
            <a:r>
              <a:rPr lang="en-US" sz="1800" dirty="0" smtClean="0">
                <a:latin typeface="Lucida Sans"/>
                <a:cs typeface="Lucida Sans"/>
              </a:rPr>
              <a:t>Karl </a:t>
            </a:r>
            <a:r>
              <a:rPr lang="en-US" sz="1800" dirty="0" err="1" smtClean="0">
                <a:latin typeface="Lucida Sans"/>
                <a:cs typeface="Lucida Sans"/>
              </a:rPr>
              <a:t>Weick</a:t>
            </a:r>
            <a:endParaRPr lang="en-US" sz="1800" dirty="0">
              <a:latin typeface="Lucida Sans"/>
              <a:cs typeface="Lucida Sans"/>
            </a:endParaRPr>
          </a:p>
        </p:txBody>
      </p:sp>
      <p:sp>
        <p:nvSpPr>
          <p:cNvPr id="16" name="TextBox 15"/>
          <p:cNvSpPr txBox="1"/>
          <p:nvPr/>
        </p:nvSpPr>
        <p:spPr>
          <a:xfrm>
            <a:off x="2362200" y="6019800"/>
            <a:ext cx="2152048" cy="369332"/>
          </a:xfrm>
          <a:prstGeom prst="rect">
            <a:avLst/>
          </a:prstGeom>
          <a:noFill/>
        </p:spPr>
        <p:txBody>
          <a:bodyPr wrap="square" rtlCol="0">
            <a:spAutoFit/>
          </a:bodyPr>
          <a:lstStyle/>
          <a:p>
            <a:r>
              <a:rPr lang="en-US" sz="1800" dirty="0" smtClean="0">
                <a:latin typeface="Lucida Sans"/>
                <a:cs typeface="Lucida Sans"/>
              </a:rPr>
              <a:t>Michel Foucault</a:t>
            </a:r>
            <a:endParaRPr lang="en-US" sz="1800" dirty="0">
              <a:latin typeface="Lucida Sans"/>
              <a:cs typeface="Lucida Sans"/>
            </a:endParaRPr>
          </a:p>
        </p:txBody>
      </p:sp>
      <p:sp>
        <p:nvSpPr>
          <p:cNvPr id="17" name="TextBox 16"/>
          <p:cNvSpPr txBox="1"/>
          <p:nvPr/>
        </p:nvSpPr>
        <p:spPr>
          <a:xfrm>
            <a:off x="2971800" y="2895600"/>
            <a:ext cx="3962400" cy="369332"/>
          </a:xfrm>
          <a:prstGeom prst="rect">
            <a:avLst/>
          </a:prstGeom>
          <a:noFill/>
        </p:spPr>
        <p:txBody>
          <a:bodyPr wrap="square" rtlCol="0">
            <a:spAutoFit/>
          </a:bodyPr>
          <a:lstStyle/>
          <a:p>
            <a:r>
              <a:rPr lang="en-US" sz="1800" dirty="0" smtClean="0">
                <a:latin typeface="Lucida Sans"/>
                <a:cs typeface="Lucida Sans"/>
              </a:rPr>
              <a:t>Howard Becker, Norm </a:t>
            </a:r>
            <a:r>
              <a:rPr lang="en-US" sz="1800" dirty="0" err="1" smtClean="0">
                <a:latin typeface="Lucida Sans"/>
                <a:cs typeface="Lucida Sans"/>
              </a:rPr>
              <a:t>Denzin</a:t>
            </a:r>
            <a:endParaRPr lang="en-US" sz="1800" dirty="0">
              <a:latin typeface="Lucida Sans"/>
              <a:cs typeface="Lucida Sans"/>
            </a:endParaRPr>
          </a:p>
        </p:txBody>
      </p:sp>
      <p:sp>
        <p:nvSpPr>
          <p:cNvPr id="18" name="TextBox 17"/>
          <p:cNvSpPr txBox="1"/>
          <p:nvPr/>
        </p:nvSpPr>
        <p:spPr>
          <a:xfrm>
            <a:off x="2895600" y="1981200"/>
            <a:ext cx="3352800" cy="381000"/>
          </a:xfrm>
          <a:prstGeom prst="rect">
            <a:avLst/>
          </a:prstGeom>
          <a:noFill/>
        </p:spPr>
        <p:txBody>
          <a:bodyPr wrap="square" rtlCol="0">
            <a:spAutoFit/>
          </a:bodyPr>
          <a:lstStyle/>
          <a:p>
            <a:r>
              <a:rPr lang="en-US" sz="1800" dirty="0" smtClean="0">
                <a:latin typeface="Lucida Sans"/>
                <a:cs typeface="Lucida Sans"/>
              </a:rPr>
              <a:t>Kenneth </a:t>
            </a:r>
            <a:r>
              <a:rPr lang="en-US" sz="1800" dirty="0" err="1" smtClean="0">
                <a:latin typeface="Lucida Sans"/>
                <a:cs typeface="Lucida Sans"/>
              </a:rPr>
              <a:t>Gergen</a:t>
            </a:r>
            <a:endParaRPr lang="en-US" sz="1800" dirty="0">
              <a:latin typeface="Lucida Sans"/>
              <a:cs typeface="Lucida Sans"/>
            </a:endParaRPr>
          </a:p>
        </p:txBody>
      </p:sp>
    </p:spTree>
    <p:extLst>
      <p:ext uri="{BB962C8B-B14F-4D97-AF65-F5344CB8AC3E}">
        <p14:creationId xmlns:p14="http://schemas.microsoft.com/office/powerpoint/2010/main" val="1630502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4717" y="1831761"/>
            <a:ext cx="6172076" cy="1200329"/>
          </a:xfrm>
          <a:prstGeom prst="rect">
            <a:avLst/>
          </a:prstGeom>
        </p:spPr>
        <p:txBody>
          <a:bodyPr wrap="square">
            <a:spAutoFit/>
          </a:bodyPr>
          <a:lstStyle/>
          <a:p>
            <a:r>
              <a:rPr lang="en-US" sz="1800" dirty="0">
                <a:latin typeface="Lucida Sans"/>
                <a:cs typeface="Lucida Sans"/>
              </a:rPr>
              <a:t> “we have to decide fairly soon what it is we as humans ought to become, because we’re on the brink of having the power of creating any experience we desire” </a:t>
            </a:r>
            <a:r>
              <a:rPr lang="en-US" sz="1800" dirty="0" smtClean="0">
                <a:latin typeface="Lucida Sans"/>
                <a:cs typeface="Lucida Sans"/>
              </a:rPr>
              <a:t>(Rheingold, 1991)</a:t>
            </a:r>
            <a:endParaRPr lang="en-US" sz="1800" dirty="0">
              <a:latin typeface="Lucida Sans"/>
              <a:cs typeface="Lucida Sans"/>
            </a:endParaRPr>
          </a:p>
        </p:txBody>
      </p:sp>
      <p:sp>
        <p:nvSpPr>
          <p:cNvPr id="3" name="Rectangle 2"/>
          <p:cNvSpPr/>
          <p:nvPr/>
        </p:nvSpPr>
        <p:spPr>
          <a:xfrm>
            <a:off x="2264717" y="3227217"/>
            <a:ext cx="6651992" cy="923330"/>
          </a:xfrm>
          <a:prstGeom prst="rect">
            <a:avLst/>
          </a:prstGeom>
        </p:spPr>
        <p:txBody>
          <a:bodyPr wrap="square">
            <a:spAutoFit/>
          </a:bodyPr>
          <a:lstStyle/>
          <a:p>
            <a:r>
              <a:rPr lang="en-US" sz="1800" dirty="0" smtClean="0">
                <a:latin typeface="Lucida Sans"/>
                <a:cs typeface="Lucida Sans"/>
              </a:rPr>
              <a:t>“ It will deeply </a:t>
            </a:r>
            <a:r>
              <a:rPr lang="en-US" sz="1800" dirty="0">
                <a:latin typeface="Lucida Sans"/>
                <a:cs typeface="Lucida Sans"/>
              </a:rPr>
              <a:t>change politics, culture, and the fabric of society—if not, indeed, the very metaphysics of human existence</a:t>
            </a:r>
            <a:r>
              <a:rPr lang="en-US" sz="1800" dirty="0" smtClean="0">
                <a:latin typeface="Lucida Sans"/>
                <a:cs typeface="Lucida Sans"/>
              </a:rPr>
              <a:t>” (Wright, 1994)</a:t>
            </a:r>
            <a:endParaRPr lang="en-US" sz="1800" dirty="0">
              <a:latin typeface="Lucida Sans"/>
              <a:cs typeface="Lucida Sans"/>
            </a:endParaRPr>
          </a:p>
        </p:txBody>
      </p:sp>
      <p:sp>
        <p:nvSpPr>
          <p:cNvPr id="5" name="Rectangle 4"/>
          <p:cNvSpPr/>
          <p:nvPr/>
        </p:nvSpPr>
        <p:spPr>
          <a:xfrm>
            <a:off x="2264717" y="4406995"/>
            <a:ext cx="6651992" cy="923330"/>
          </a:xfrm>
          <a:prstGeom prst="rect">
            <a:avLst/>
          </a:prstGeom>
        </p:spPr>
        <p:txBody>
          <a:bodyPr wrap="square">
            <a:spAutoFit/>
          </a:bodyPr>
          <a:lstStyle/>
          <a:p>
            <a:r>
              <a:rPr lang="en-US" sz="1800" dirty="0" smtClean="0">
                <a:latin typeface="Lucida Sans"/>
                <a:cs typeface="Lucida Sans"/>
              </a:rPr>
              <a:t>“</a:t>
            </a:r>
            <a:r>
              <a:rPr lang="en-US" sz="1800" dirty="0" err="1" smtClean="0">
                <a:latin typeface="Lucida Sans"/>
                <a:cs typeface="Lucida Sans"/>
              </a:rPr>
              <a:t>Virtuality</a:t>
            </a:r>
            <a:r>
              <a:rPr lang="en-US" sz="1800" dirty="0" smtClean="0">
                <a:latin typeface="Lucida Sans"/>
                <a:cs typeface="Lucida Sans"/>
              </a:rPr>
              <a:t> through computer mediated communication announces </a:t>
            </a:r>
            <a:r>
              <a:rPr lang="en-US" sz="1800" dirty="0">
                <a:latin typeface="Lucida Sans"/>
                <a:cs typeface="Lucida Sans"/>
              </a:rPr>
              <a:t>the end of the body, the apocalypse of corporeal subjectivity</a:t>
            </a:r>
            <a:r>
              <a:rPr lang="en-US" sz="1800" dirty="0" smtClean="0">
                <a:latin typeface="Lucida Sans"/>
                <a:cs typeface="Lucida Sans"/>
              </a:rPr>
              <a:t>” (Keeps, 1995)</a:t>
            </a:r>
            <a:endParaRPr lang="en-US" sz="1800" dirty="0">
              <a:latin typeface="Lucida Sans"/>
              <a:cs typeface="Lucida Sans"/>
            </a:endParaRPr>
          </a:p>
        </p:txBody>
      </p:sp>
      <p:sp>
        <p:nvSpPr>
          <p:cNvPr id="6" name="TextBox 5"/>
          <p:cNvSpPr txBox="1"/>
          <p:nvPr/>
        </p:nvSpPr>
        <p:spPr>
          <a:xfrm>
            <a:off x="158768" y="277792"/>
            <a:ext cx="2976886" cy="1569660"/>
          </a:xfrm>
          <a:prstGeom prst="rect">
            <a:avLst/>
          </a:prstGeom>
          <a:noFill/>
        </p:spPr>
        <p:txBody>
          <a:bodyPr wrap="square" rtlCol="0">
            <a:spAutoFit/>
          </a:bodyPr>
          <a:lstStyle/>
          <a:p>
            <a:r>
              <a:rPr lang="en-US" sz="4800" dirty="0" smtClean="0">
                <a:solidFill>
                  <a:srgbClr val="BFBFBF"/>
                </a:solidFill>
                <a:latin typeface="Impact"/>
                <a:cs typeface="Impact"/>
              </a:rPr>
              <a:t>Early 1990s</a:t>
            </a:r>
            <a:endParaRPr lang="en-US" sz="4800" dirty="0">
              <a:solidFill>
                <a:srgbClr val="BFBFBF"/>
              </a:solidFill>
              <a:latin typeface="Impact"/>
              <a:cs typeface="Impact"/>
            </a:endParaRPr>
          </a:p>
        </p:txBody>
      </p:sp>
      <p:cxnSp>
        <p:nvCxnSpPr>
          <p:cNvPr id="8" name="Straight Connector 7"/>
          <p:cNvCxnSpPr/>
          <p:nvPr/>
        </p:nvCxnSpPr>
        <p:spPr>
          <a:xfrm>
            <a:off x="2103080" y="1251857"/>
            <a:ext cx="0" cy="503853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14351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cember_cyberland.gif"/>
          <p:cNvPicPr>
            <a:picLocks noChangeAspect="1"/>
          </p:cNvPicPr>
          <p:nvPr/>
        </p:nvPicPr>
        <p:blipFill>
          <a:blip r:embed="rId2"/>
          <a:stretch>
            <a:fillRect/>
          </a:stretch>
        </p:blipFill>
        <p:spPr>
          <a:xfrm>
            <a:off x="159684" y="0"/>
            <a:ext cx="8824632" cy="6858000"/>
          </a:xfrm>
          <a:prstGeom prst="rect">
            <a:avLst/>
          </a:prstGeom>
        </p:spPr>
      </p:pic>
    </p:spTree>
    <p:extLst>
      <p:ext uri="{BB962C8B-B14F-4D97-AF65-F5344CB8AC3E}">
        <p14:creationId xmlns:p14="http://schemas.microsoft.com/office/powerpoint/2010/main" val="318592071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rnet_cartographer_large.gif"/>
          <p:cNvPicPr>
            <a:picLocks noChangeAspect="1"/>
          </p:cNvPicPr>
          <p:nvPr/>
        </p:nvPicPr>
        <p:blipFill>
          <a:blip r:embed="rId2"/>
          <a:stretch>
            <a:fillRect/>
          </a:stretch>
        </p:blipFill>
        <p:spPr>
          <a:xfrm>
            <a:off x="0" y="169664"/>
            <a:ext cx="9144000" cy="6518672"/>
          </a:xfrm>
          <a:prstGeom prst="rect">
            <a:avLst/>
          </a:prstGeom>
        </p:spPr>
      </p:pic>
    </p:spTree>
    <p:extLst>
      <p:ext uri="{BB962C8B-B14F-4D97-AF65-F5344CB8AC3E}">
        <p14:creationId xmlns:p14="http://schemas.microsoft.com/office/powerpoint/2010/main" val="39531693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eomap.jpg"/>
          <p:cNvPicPr>
            <a:picLocks noChangeAspect="1"/>
          </p:cNvPicPr>
          <p:nvPr/>
        </p:nvPicPr>
        <p:blipFill>
          <a:blip r:embed="rId2"/>
          <a:stretch>
            <a:fillRect/>
          </a:stretch>
        </p:blipFill>
        <p:spPr>
          <a:xfrm>
            <a:off x="0" y="870644"/>
            <a:ext cx="9144000" cy="5116711"/>
          </a:xfrm>
          <a:prstGeom prst="rect">
            <a:avLst/>
          </a:prstGeom>
        </p:spPr>
      </p:pic>
    </p:spTree>
    <p:extLst>
      <p:ext uri="{BB962C8B-B14F-4D97-AF65-F5344CB8AC3E}">
        <p14:creationId xmlns:p14="http://schemas.microsoft.com/office/powerpoint/2010/main" val="18332402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00" y="0"/>
            <a:ext cx="6317327" cy="6858000"/>
          </a:xfrm>
          <a:prstGeom prst="rect">
            <a:avLst/>
          </a:prstGeom>
        </p:spPr>
      </p:pic>
    </p:spTree>
    <p:extLst>
      <p:ext uri="{BB962C8B-B14F-4D97-AF65-F5344CB8AC3E}">
        <p14:creationId xmlns:p14="http://schemas.microsoft.com/office/powerpoint/2010/main" val="12650931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urfing2.jpg"/>
          <p:cNvPicPr>
            <a:picLocks noChangeAspect="1"/>
          </p:cNvPicPr>
          <p:nvPr/>
        </p:nvPicPr>
        <p:blipFill>
          <a:blip r:embed="rId2"/>
          <a:stretch>
            <a:fillRect/>
          </a:stretch>
        </p:blipFill>
        <p:spPr>
          <a:xfrm>
            <a:off x="1895907" y="0"/>
            <a:ext cx="5352186" cy="6858000"/>
          </a:xfrm>
          <a:prstGeom prst="rect">
            <a:avLst/>
          </a:prstGeom>
        </p:spPr>
      </p:pic>
    </p:spTree>
    <p:extLst>
      <p:ext uri="{BB962C8B-B14F-4D97-AF65-F5344CB8AC3E}">
        <p14:creationId xmlns:p14="http://schemas.microsoft.com/office/powerpoint/2010/main" val="40418473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468" y="0"/>
            <a:ext cx="6835063" cy="6858000"/>
          </a:xfrm>
          <a:prstGeom prst="rect">
            <a:avLst/>
          </a:prstGeom>
        </p:spPr>
      </p:pic>
    </p:spTree>
    <p:extLst>
      <p:ext uri="{BB962C8B-B14F-4D97-AF65-F5344CB8AC3E}">
        <p14:creationId xmlns:p14="http://schemas.microsoft.com/office/powerpoint/2010/main" val="8688471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44001" cy="6858001"/>
          </a:xfrm>
          <a:prstGeom prst="rect">
            <a:avLst/>
          </a:prstGeom>
        </p:spPr>
      </p:pic>
    </p:spTree>
    <p:extLst>
      <p:ext uri="{BB962C8B-B14F-4D97-AF65-F5344CB8AC3E}">
        <p14:creationId xmlns:p14="http://schemas.microsoft.com/office/powerpoint/2010/main" val="36099003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net_3d_large.jpg"/>
          <p:cNvPicPr>
            <a:picLocks noChangeAspect="1"/>
          </p:cNvPicPr>
          <p:nvPr/>
        </p:nvPicPr>
        <p:blipFill>
          <a:blip r:embed="rId2"/>
          <a:stretch>
            <a:fillRect/>
          </a:stretch>
        </p:blipFill>
        <p:spPr>
          <a:xfrm>
            <a:off x="966787" y="619125"/>
            <a:ext cx="7210425" cy="5619750"/>
          </a:xfrm>
          <a:prstGeom prst="rect">
            <a:avLst/>
          </a:prstGeom>
        </p:spPr>
      </p:pic>
    </p:spTree>
    <p:extLst>
      <p:ext uri="{BB962C8B-B14F-4D97-AF65-F5344CB8AC3E}">
        <p14:creationId xmlns:p14="http://schemas.microsoft.com/office/powerpoint/2010/main" val="254402740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tyofnews_large.jpg"/>
          <p:cNvPicPr>
            <a:picLocks noChangeAspect="1"/>
          </p:cNvPicPr>
          <p:nvPr/>
        </p:nvPicPr>
        <p:blipFill>
          <a:blip r:embed="rId2"/>
          <a:stretch>
            <a:fillRect/>
          </a:stretch>
        </p:blipFill>
        <p:spPr>
          <a:xfrm>
            <a:off x="0" y="363070"/>
            <a:ext cx="9144000" cy="6131859"/>
          </a:xfrm>
          <a:prstGeom prst="rect">
            <a:avLst/>
          </a:prstGeom>
        </p:spPr>
      </p:pic>
    </p:spTree>
    <p:extLst>
      <p:ext uri="{BB962C8B-B14F-4D97-AF65-F5344CB8AC3E}">
        <p14:creationId xmlns:p14="http://schemas.microsoft.com/office/powerpoint/2010/main" val="1986281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hnny.jpg"/>
          <p:cNvPicPr>
            <a:picLocks noChangeAspect="1"/>
          </p:cNvPicPr>
          <p:nvPr/>
        </p:nvPicPr>
        <p:blipFill>
          <a:blip r:embed="rId3"/>
          <a:stretch>
            <a:fillRect/>
          </a:stretch>
        </p:blipFill>
        <p:spPr>
          <a:xfrm>
            <a:off x="508000" y="342900"/>
            <a:ext cx="8128000" cy="6172200"/>
          </a:xfrm>
          <a:prstGeom prst="rect">
            <a:avLst/>
          </a:prstGeom>
        </p:spPr>
      </p:pic>
    </p:spTree>
    <p:extLst>
      <p:ext uri="{BB962C8B-B14F-4D97-AF65-F5344CB8AC3E}">
        <p14:creationId xmlns:p14="http://schemas.microsoft.com/office/powerpoint/2010/main" val="675011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matrix1_large.jpg"/>
          <p:cNvPicPr>
            <a:picLocks noChangeAspect="1"/>
          </p:cNvPicPr>
          <p:nvPr/>
        </p:nvPicPr>
        <p:blipFill>
          <a:blip r:embed="rId2"/>
          <a:stretch>
            <a:fillRect/>
          </a:stretch>
        </p:blipFill>
        <p:spPr>
          <a:xfrm>
            <a:off x="1397000" y="1016000"/>
            <a:ext cx="6350000" cy="4826000"/>
          </a:xfrm>
          <a:prstGeom prst="rect">
            <a:avLst/>
          </a:prstGeom>
        </p:spPr>
      </p:pic>
    </p:spTree>
    <p:extLst>
      <p:ext uri="{BB962C8B-B14F-4D97-AF65-F5344CB8AC3E}">
        <p14:creationId xmlns:p14="http://schemas.microsoft.com/office/powerpoint/2010/main" val="77904427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cII.jpg"/>
          <p:cNvPicPr>
            <a:picLocks noChangeAspect="1"/>
          </p:cNvPicPr>
          <p:nvPr/>
        </p:nvPicPr>
        <p:blipFill>
          <a:blip r:embed="rId3"/>
          <a:stretch>
            <a:fillRect/>
          </a:stretch>
        </p:blipFill>
        <p:spPr>
          <a:xfrm>
            <a:off x="1492250" y="1422400"/>
            <a:ext cx="6159500" cy="4013200"/>
          </a:xfrm>
          <a:prstGeom prst="rect">
            <a:avLst/>
          </a:prstGeom>
        </p:spPr>
      </p:pic>
    </p:spTree>
    <p:extLst>
      <p:ext uri="{BB962C8B-B14F-4D97-AF65-F5344CB8AC3E}">
        <p14:creationId xmlns:p14="http://schemas.microsoft.com/office/powerpoint/2010/main" val="9952945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778mushclientexample.gif"/>
          <p:cNvPicPr>
            <a:picLocks noChangeAspect="1"/>
          </p:cNvPicPr>
          <p:nvPr/>
        </p:nvPicPr>
        <p:blipFill>
          <a:blip r:embed="rId2"/>
          <a:stretch>
            <a:fillRect/>
          </a:stretch>
        </p:blipFill>
        <p:spPr>
          <a:xfrm>
            <a:off x="475360" y="0"/>
            <a:ext cx="8193280" cy="6858000"/>
          </a:xfrm>
          <a:prstGeom prst="rect">
            <a:avLst/>
          </a:prstGeom>
        </p:spPr>
      </p:pic>
    </p:spTree>
    <p:extLst>
      <p:ext uri="{BB962C8B-B14F-4D97-AF65-F5344CB8AC3E}">
        <p14:creationId xmlns:p14="http://schemas.microsoft.com/office/powerpoint/2010/main" val="25290859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ciiartsigs.png"/>
          <p:cNvPicPr>
            <a:picLocks noChangeAspect="1"/>
          </p:cNvPicPr>
          <p:nvPr/>
        </p:nvPicPr>
        <p:blipFill>
          <a:blip r:embed="rId2"/>
          <a:stretch>
            <a:fillRect/>
          </a:stretch>
        </p:blipFill>
        <p:spPr>
          <a:xfrm>
            <a:off x="977265" y="0"/>
            <a:ext cx="7189470" cy="6858000"/>
          </a:xfrm>
          <a:prstGeom prst="rect">
            <a:avLst/>
          </a:prstGeom>
        </p:spPr>
      </p:pic>
    </p:spTree>
    <p:extLst>
      <p:ext uri="{BB962C8B-B14F-4D97-AF65-F5344CB8AC3E}">
        <p14:creationId xmlns:p14="http://schemas.microsoft.com/office/powerpoint/2010/main" val="196310648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sciizebra.png"/>
          <p:cNvPicPr>
            <a:picLocks noChangeAspect="1"/>
          </p:cNvPicPr>
          <p:nvPr/>
        </p:nvPicPr>
        <p:blipFill>
          <a:blip r:embed="rId2"/>
          <a:stretch>
            <a:fillRect/>
          </a:stretch>
        </p:blipFill>
        <p:spPr>
          <a:xfrm>
            <a:off x="513223" y="786666"/>
            <a:ext cx="8117554" cy="5284668"/>
          </a:xfrm>
          <a:prstGeom prst="rect">
            <a:avLst/>
          </a:prstGeom>
        </p:spPr>
      </p:pic>
    </p:spTree>
    <p:extLst>
      <p:ext uri="{BB962C8B-B14F-4D97-AF65-F5344CB8AC3E}">
        <p14:creationId xmlns:p14="http://schemas.microsoft.com/office/powerpoint/2010/main" val="401401682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75" y="712730"/>
            <a:ext cx="3741466" cy="3502140"/>
          </a:xfrm>
          <a:prstGeom prst="rect">
            <a:avLst/>
          </a:prstGeom>
          <a:ln>
            <a:noFill/>
          </a:ln>
          <a:effectLst>
            <a:outerShdw blurRad="292100" dist="139700" dir="2700000" algn="tl" rotWithShape="0">
              <a:srgbClr val="333333">
                <a:alpha val="65000"/>
              </a:srgbClr>
            </a:outerShdw>
          </a:effectLst>
        </p:spPr>
      </p:pic>
      <p:pic>
        <p:nvPicPr>
          <p:cNvPr id="3" name="Picture 2" descr="cnn200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6938" y="2882900"/>
            <a:ext cx="5316361" cy="3479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461778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cebook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9000"/>
            <a:ext cx="9144000" cy="5076940"/>
          </a:xfrm>
          <a:prstGeom prst="rect">
            <a:avLst/>
          </a:prstGeom>
        </p:spPr>
      </p:pic>
    </p:spTree>
    <p:extLst>
      <p:ext uri="{BB962C8B-B14F-4D97-AF65-F5344CB8AC3E}">
        <p14:creationId xmlns:p14="http://schemas.microsoft.com/office/powerpoint/2010/main" val="42589110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g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0700"/>
            <a:ext cx="9144000" cy="5802075"/>
          </a:xfrm>
          <a:prstGeom prst="rect">
            <a:avLst/>
          </a:prstGeom>
        </p:spPr>
      </p:pic>
    </p:spTree>
    <p:extLst>
      <p:ext uri="{BB962C8B-B14F-4D97-AF65-F5344CB8AC3E}">
        <p14:creationId xmlns:p14="http://schemas.microsoft.com/office/powerpoint/2010/main" val="184128594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ick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1800"/>
            <a:ext cx="9144000" cy="5981888"/>
          </a:xfrm>
          <a:prstGeom prst="rect">
            <a:avLst/>
          </a:prstGeom>
        </p:spPr>
      </p:pic>
    </p:spTree>
    <p:extLst>
      <p:ext uri="{BB962C8B-B14F-4D97-AF65-F5344CB8AC3E}">
        <p14:creationId xmlns:p14="http://schemas.microsoft.com/office/powerpoint/2010/main" val="349530310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oog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1200"/>
            <a:ext cx="9144000" cy="5416455"/>
          </a:xfrm>
          <a:prstGeom prst="rect">
            <a:avLst/>
          </a:prstGeom>
        </p:spPr>
      </p:pic>
    </p:spTree>
    <p:extLst>
      <p:ext uri="{BB962C8B-B14F-4D97-AF65-F5344CB8AC3E}">
        <p14:creationId xmlns:p14="http://schemas.microsoft.com/office/powerpoint/2010/main" val="5002892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0655" y="1448479"/>
            <a:ext cx="6330457" cy="646331"/>
          </a:xfrm>
          <a:prstGeom prst="rect">
            <a:avLst/>
          </a:prstGeom>
        </p:spPr>
        <p:txBody>
          <a:bodyPr wrap="square">
            <a:spAutoFit/>
          </a:bodyPr>
          <a:lstStyle/>
          <a:p>
            <a:r>
              <a:rPr lang="en-US" sz="1800" dirty="0" smtClean="0">
                <a:latin typeface="Lucida Sans"/>
                <a:cs typeface="Lucida Sans"/>
              </a:rPr>
              <a:t>“Who should I accept as a friend? Everyone I know or just people I like?” (U.S. teen talking about Facebook)</a:t>
            </a:r>
            <a:endParaRPr lang="en-US" sz="1800" dirty="0">
              <a:latin typeface="Lucida Sans"/>
              <a:cs typeface="Lucida Sans"/>
            </a:endParaRPr>
          </a:p>
        </p:txBody>
      </p:sp>
      <p:sp>
        <p:nvSpPr>
          <p:cNvPr id="3" name="Rectangle 2"/>
          <p:cNvSpPr/>
          <p:nvPr/>
        </p:nvSpPr>
        <p:spPr>
          <a:xfrm>
            <a:off x="2330656" y="2480529"/>
            <a:ext cx="6172076" cy="646331"/>
          </a:xfrm>
          <a:prstGeom prst="rect">
            <a:avLst/>
          </a:prstGeom>
        </p:spPr>
        <p:txBody>
          <a:bodyPr wrap="square">
            <a:spAutoFit/>
          </a:bodyPr>
          <a:lstStyle/>
          <a:p>
            <a:r>
              <a:rPr lang="en-US" sz="1800" dirty="0" smtClean="0">
                <a:latin typeface="Lucida Sans"/>
                <a:cs typeface="Lucida Sans"/>
              </a:rPr>
              <a:t>“What role does social media play in protest movements, like Egypt or Wisconsin?” (everyone)</a:t>
            </a:r>
            <a:endParaRPr lang="en-US" sz="1800" dirty="0">
              <a:latin typeface="Lucida Sans"/>
              <a:cs typeface="Lucida Sans"/>
            </a:endParaRPr>
          </a:p>
        </p:txBody>
      </p:sp>
      <p:sp>
        <p:nvSpPr>
          <p:cNvPr id="4" name="Rectangle 3"/>
          <p:cNvSpPr/>
          <p:nvPr/>
        </p:nvSpPr>
        <p:spPr>
          <a:xfrm>
            <a:off x="2330656" y="3464174"/>
            <a:ext cx="6172076" cy="923330"/>
          </a:xfrm>
          <a:prstGeom prst="rect">
            <a:avLst/>
          </a:prstGeom>
        </p:spPr>
        <p:txBody>
          <a:bodyPr wrap="square">
            <a:spAutoFit/>
          </a:bodyPr>
          <a:lstStyle/>
          <a:p>
            <a:r>
              <a:rPr lang="en-US" sz="1800" dirty="0" smtClean="0">
                <a:latin typeface="Lucida Sans"/>
                <a:cs typeface="Lucida Sans"/>
              </a:rPr>
              <a:t>Should I be angry or try to sue</a:t>
            </a:r>
            <a:r>
              <a:rPr lang="en-US" sz="1800" dirty="0">
                <a:latin typeface="Lucida Sans"/>
                <a:cs typeface="Lucida Sans"/>
              </a:rPr>
              <a:t> </a:t>
            </a:r>
            <a:r>
              <a:rPr lang="en-US" sz="1800" dirty="0" smtClean="0">
                <a:latin typeface="Lucida Sans"/>
                <a:cs typeface="Lucida Sans"/>
              </a:rPr>
              <a:t>people for spreading my photography all over the internet or just be glad I was noticed? (Noam </a:t>
            </a:r>
            <a:r>
              <a:rPr lang="en-US" sz="1800" dirty="0" err="1" smtClean="0">
                <a:latin typeface="Lucida Sans"/>
                <a:cs typeface="Lucida Sans"/>
              </a:rPr>
              <a:t>Galai</a:t>
            </a:r>
            <a:r>
              <a:rPr lang="en-US" sz="1800" dirty="0" smtClean="0">
                <a:latin typeface="Lucida Sans"/>
                <a:cs typeface="Lucida Sans"/>
              </a:rPr>
              <a:t>)</a:t>
            </a:r>
            <a:endParaRPr lang="en-US" sz="1800" dirty="0">
              <a:latin typeface="Lucida Sans"/>
              <a:cs typeface="Lucida Sans"/>
            </a:endParaRPr>
          </a:p>
        </p:txBody>
      </p:sp>
      <p:sp>
        <p:nvSpPr>
          <p:cNvPr id="5" name="Rectangle 4"/>
          <p:cNvSpPr/>
          <p:nvPr/>
        </p:nvSpPr>
        <p:spPr>
          <a:xfrm>
            <a:off x="2330656" y="4796539"/>
            <a:ext cx="6172076" cy="646331"/>
          </a:xfrm>
          <a:prstGeom prst="rect">
            <a:avLst/>
          </a:prstGeom>
        </p:spPr>
        <p:txBody>
          <a:bodyPr wrap="square">
            <a:spAutoFit/>
          </a:bodyPr>
          <a:lstStyle/>
          <a:p>
            <a:r>
              <a:rPr lang="en-US" sz="1800" dirty="0" smtClean="0">
                <a:latin typeface="Lucida Sans"/>
                <a:cs typeface="Lucida Sans"/>
              </a:rPr>
              <a:t>“How can musicians engage their fans through social media?” (Nancy </a:t>
            </a:r>
            <a:r>
              <a:rPr lang="en-US" sz="1800" dirty="0" err="1" smtClean="0">
                <a:latin typeface="Lucida Sans"/>
                <a:cs typeface="Lucida Sans"/>
              </a:rPr>
              <a:t>Baym</a:t>
            </a:r>
            <a:r>
              <a:rPr lang="en-US" sz="1800" dirty="0" smtClean="0">
                <a:latin typeface="Lucida Sans"/>
                <a:cs typeface="Lucida Sans"/>
              </a:rPr>
              <a:t>)</a:t>
            </a:r>
            <a:endParaRPr lang="en-US" sz="1800" dirty="0">
              <a:latin typeface="Lucida Sans"/>
              <a:cs typeface="Lucida Sans"/>
            </a:endParaRPr>
          </a:p>
        </p:txBody>
      </p:sp>
      <p:sp>
        <p:nvSpPr>
          <p:cNvPr id="6" name="TextBox 5"/>
          <p:cNvSpPr txBox="1"/>
          <p:nvPr/>
        </p:nvSpPr>
        <p:spPr>
          <a:xfrm>
            <a:off x="158768" y="277792"/>
            <a:ext cx="2976886" cy="830997"/>
          </a:xfrm>
          <a:prstGeom prst="rect">
            <a:avLst/>
          </a:prstGeom>
          <a:noFill/>
        </p:spPr>
        <p:txBody>
          <a:bodyPr wrap="square" rtlCol="0">
            <a:spAutoFit/>
          </a:bodyPr>
          <a:lstStyle/>
          <a:p>
            <a:r>
              <a:rPr lang="en-US" sz="4800" dirty="0" smtClean="0">
                <a:solidFill>
                  <a:srgbClr val="BFBFBF"/>
                </a:solidFill>
                <a:latin typeface="Impact"/>
                <a:cs typeface="Impact"/>
              </a:rPr>
              <a:t>2011</a:t>
            </a:r>
            <a:endParaRPr lang="en-US" sz="4800" dirty="0">
              <a:solidFill>
                <a:srgbClr val="BFBFBF"/>
              </a:solidFill>
              <a:latin typeface="Impact"/>
              <a:cs typeface="Impact"/>
            </a:endParaRPr>
          </a:p>
        </p:txBody>
      </p:sp>
      <p:cxnSp>
        <p:nvCxnSpPr>
          <p:cNvPr id="8" name="Straight Connector 7"/>
          <p:cNvCxnSpPr/>
          <p:nvPr/>
        </p:nvCxnSpPr>
        <p:spPr>
          <a:xfrm>
            <a:off x="2103080" y="1251857"/>
            <a:ext cx="0" cy="503853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707041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6767" y="3575990"/>
            <a:ext cx="2983587" cy="369332"/>
          </a:xfrm>
          <a:prstGeom prst="rect">
            <a:avLst/>
          </a:prstGeom>
          <a:noFill/>
        </p:spPr>
        <p:txBody>
          <a:bodyPr wrap="square" rtlCol="0">
            <a:spAutoFit/>
          </a:bodyPr>
          <a:lstStyle/>
          <a:p>
            <a:r>
              <a:rPr lang="en-US" sz="1800" dirty="0" smtClean="0">
                <a:latin typeface="Lucida Sans"/>
                <a:cs typeface="Lucida Sans"/>
              </a:rPr>
              <a:t>Ubiquitous Internet</a:t>
            </a:r>
          </a:p>
        </p:txBody>
      </p:sp>
      <p:sp>
        <p:nvSpPr>
          <p:cNvPr id="7" name="TextBox 6"/>
          <p:cNvSpPr txBox="1"/>
          <p:nvPr/>
        </p:nvSpPr>
        <p:spPr>
          <a:xfrm>
            <a:off x="2446767" y="2780890"/>
            <a:ext cx="2906373" cy="369332"/>
          </a:xfrm>
          <a:prstGeom prst="rect">
            <a:avLst/>
          </a:prstGeom>
          <a:noFill/>
        </p:spPr>
        <p:txBody>
          <a:bodyPr wrap="square" rtlCol="0">
            <a:spAutoFit/>
          </a:bodyPr>
          <a:lstStyle/>
          <a:p>
            <a:r>
              <a:rPr lang="en-US" sz="1800" dirty="0" smtClean="0">
                <a:latin typeface="Lucida Sans"/>
                <a:cs typeface="Lucida Sans"/>
              </a:rPr>
              <a:t>Increased convergence</a:t>
            </a:r>
          </a:p>
        </p:txBody>
      </p:sp>
      <p:sp>
        <p:nvSpPr>
          <p:cNvPr id="8" name="TextBox 7"/>
          <p:cNvSpPr txBox="1"/>
          <p:nvPr/>
        </p:nvSpPr>
        <p:spPr>
          <a:xfrm>
            <a:off x="2446767" y="5317041"/>
            <a:ext cx="2319159" cy="646331"/>
          </a:xfrm>
          <a:prstGeom prst="rect">
            <a:avLst/>
          </a:prstGeom>
          <a:noFill/>
        </p:spPr>
        <p:txBody>
          <a:bodyPr wrap="square" rtlCol="0">
            <a:spAutoFit/>
          </a:bodyPr>
          <a:lstStyle/>
          <a:p>
            <a:r>
              <a:rPr lang="en-US" sz="1800" dirty="0" smtClean="0">
                <a:latin typeface="Lucida Sans"/>
                <a:cs typeface="Lucida Sans"/>
              </a:rPr>
              <a:t>Always On, Always Connected</a:t>
            </a:r>
          </a:p>
        </p:txBody>
      </p:sp>
      <p:sp>
        <p:nvSpPr>
          <p:cNvPr id="9" name="TextBox 8"/>
          <p:cNvSpPr txBox="1"/>
          <p:nvPr/>
        </p:nvSpPr>
        <p:spPr>
          <a:xfrm>
            <a:off x="2446767" y="4307646"/>
            <a:ext cx="2906373" cy="646331"/>
          </a:xfrm>
          <a:prstGeom prst="rect">
            <a:avLst/>
          </a:prstGeom>
          <a:noFill/>
        </p:spPr>
        <p:txBody>
          <a:bodyPr wrap="square" rtlCol="0">
            <a:spAutoFit/>
          </a:bodyPr>
          <a:lstStyle/>
          <a:p>
            <a:r>
              <a:rPr lang="en-US" sz="1800" dirty="0" smtClean="0">
                <a:latin typeface="Lucida Sans"/>
                <a:cs typeface="Lucida Sans"/>
              </a:rPr>
              <a:t>Extensive networks of personal connection</a:t>
            </a:r>
          </a:p>
        </p:txBody>
      </p:sp>
      <p:sp>
        <p:nvSpPr>
          <p:cNvPr id="10" name="TextBox 9"/>
          <p:cNvSpPr txBox="1"/>
          <p:nvPr/>
        </p:nvSpPr>
        <p:spPr>
          <a:xfrm>
            <a:off x="2446767" y="1847452"/>
            <a:ext cx="3115698" cy="646331"/>
          </a:xfrm>
          <a:prstGeom prst="rect">
            <a:avLst/>
          </a:prstGeom>
          <a:noFill/>
        </p:spPr>
        <p:txBody>
          <a:bodyPr wrap="square" rtlCol="0">
            <a:spAutoFit/>
          </a:bodyPr>
          <a:lstStyle/>
          <a:p>
            <a:r>
              <a:rPr lang="en-US" sz="1800" dirty="0" smtClean="0">
                <a:latin typeface="Lucida Sans"/>
                <a:cs typeface="Lucida Sans"/>
              </a:rPr>
              <a:t>Multiple interfaces for experiencing information</a:t>
            </a:r>
          </a:p>
        </p:txBody>
      </p:sp>
      <p:sp>
        <p:nvSpPr>
          <p:cNvPr id="13" name="TextBox 12"/>
          <p:cNvSpPr txBox="1"/>
          <p:nvPr/>
        </p:nvSpPr>
        <p:spPr>
          <a:xfrm>
            <a:off x="158768" y="277792"/>
            <a:ext cx="2976886" cy="1569660"/>
          </a:xfrm>
          <a:prstGeom prst="rect">
            <a:avLst/>
          </a:prstGeom>
          <a:noFill/>
        </p:spPr>
        <p:txBody>
          <a:bodyPr wrap="square" rtlCol="0">
            <a:spAutoFit/>
          </a:bodyPr>
          <a:lstStyle/>
          <a:p>
            <a:r>
              <a:rPr lang="en-US" sz="4800" dirty="0" smtClean="0">
                <a:solidFill>
                  <a:srgbClr val="BFBFBF"/>
                </a:solidFill>
                <a:latin typeface="Impact"/>
                <a:cs typeface="Impact"/>
              </a:rPr>
              <a:t>Culture</a:t>
            </a:r>
          </a:p>
          <a:p>
            <a:r>
              <a:rPr lang="en-US" sz="4800" dirty="0" smtClean="0">
                <a:solidFill>
                  <a:srgbClr val="BFBFBF"/>
                </a:solidFill>
                <a:latin typeface="Impact"/>
                <a:cs typeface="Impact"/>
              </a:rPr>
              <a:t>21.</a:t>
            </a:r>
            <a:r>
              <a:rPr lang="en-US" sz="4800" baseline="30000" dirty="0" smtClean="0">
                <a:solidFill>
                  <a:srgbClr val="BFBFBF"/>
                </a:solidFill>
                <a:latin typeface="Impact"/>
                <a:cs typeface="Impact"/>
              </a:rPr>
              <a:t>c</a:t>
            </a:r>
            <a:endParaRPr lang="en-US" sz="4800" baseline="30000" dirty="0">
              <a:solidFill>
                <a:srgbClr val="BFBFBF"/>
              </a:solidFill>
              <a:latin typeface="Impact"/>
              <a:cs typeface="Impact"/>
            </a:endParaRPr>
          </a:p>
        </p:txBody>
      </p:sp>
      <p:cxnSp>
        <p:nvCxnSpPr>
          <p:cNvPr id="11" name="Straight Connector 10"/>
          <p:cNvCxnSpPr/>
          <p:nvPr/>
        </p:nvCxnSpPr>
        <p:spPr>
          <a:xfrm>
            <a:off x="2103080" y="1251857"/>
            <a:ext cx="0" cy="503853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850485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4" name="Picture 3" descr="transmedia ecosystem.jpg"/>
          <p:cNvPicPr>
            <a:picLocks noChangeAspect="1"/>
          </p:cNvPicPr>
          <p:nvPr/>
        </p:nvPicPr>
        <p:blipFill>
          <a:blip r:embed="rId3"/>
          <a:stretch>
            <a:fillRect/>
          </a:stretch>
        </p:blipFill>
        <p:spPr>
          <a:xfrm>
            <a:off x="0" y="152400"/>
            <a:ext cx="9182097" cy="6529492"/>
          </a:xfrm>
          <a:prstGeom prst="rect">
            <a:avLst/>
          </a:prstGeom>
        </p:spPr>
      </p:pic>
    </p:spTree>
    <p:extLst>
      <p:ext uri="{BB962C8B-B14F-4D97-AF65-F5344CB8AC3E}">
        <p14:creationId xmlns:p14="http://schemas.microsoft.com/office/powerpoint/2010/main" val="4066332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905000"/>
            <a:ext cx="6602309" cy="2862323"/>
          </a:xfrm>
          <a:prstGeom prst="rect">
            <a:avLst/>
          </a:prstGeom>
        </p:spPr>
        <p:txBody>
          <a:bodyPr wrap="square">
            <a:spAutoFit/>
          </a:bodyPr>
          <a:lstStyle/>
          <a:p>
            <a:pPr fontAlgn="auto">
              <a:spcBef>
                <a:spcPts val="0"/>
              </a:spcBef>
              <a:spcAft>
                <a:spcPts val="0"/>
              </a:spcAft>
            </a:pPr>
            <a:r>
              <a:rPr lang="en-US" sz="1800" dirty="0" smtClean="0">
                <a:solidFill>
                  <a:prstClr val="white"/>
                </a:solidFill>
                <a:latin typeface="Lucida Sans"/>
                <a:ea typeface="+mn-ea"/>
                <a:cs typeface="Lucida Sans"/>
              </a:rPr>
              <a:t>Are methods of </a:t>
            </a:r>
            <a:r>
              <a:rPr lang="en-US" sz="1800" dirty="0" err="1" smtClean="0">
                <a:solidFill>
                  <a:prstClr val="white"/>
                </a:solidFill>
                <a:latin typeface="Lucida Sans"/>
                <a:ea typeface="+mn-ea"/>
                <a:cs typeface="Lucida Sans"/>
              </a:rPr>
              <a:t>sensemaking</a:t>
            </a:r>
            <a:r>
              <a:rPr lang="en-US" sz="1800" dirty="0" smtClean="0">
                <a:solidFill>
                  <a:prstClr val="white"/>
                </a:solidFill>
                <a:latin typeface="Lucida Sans"/>
                <a:ea typeface="+mn-ea"/>
                <a:cs typeface="Lucida Sans"/>
              </a:rPr>
              <a:t> adequate?</a:t>
            </a:r>
          </a:p>
          <a:p>
            <a:pPr fontAlgn="auto">
              <a:spcBef>
                <a:spcPts val="0"/>
              </a:spcBef>
              <a:spcAft>
                <a:spcPts val="0"/>
              </a:spcAft>
            </a:pPr>
            <a:endParaRPr lang="en-US" sz="1800" dirty="0">
              <a:solidFill>
                <a:prstClr val="white"/>
              </a:solidFill>
              <a:latin typeface="Lucida Sans"/>
              <a:ea typeface="+mn-ea"/>
              <a:cs typeface="Lucida Sans"/>
            </a:endParaRPr>
          </a:p>
          <a:p>
            <a:pPr fontAlgn="auto">
              <a:spcBef>
                <a:spcPts val="0"/>
              </a:spcBef>
              <a:spcAft>
                <a:spcPts val="0"/>
              </a:spcAft>
            </a:pPr>
            <a:endParaRPr lang="en-US" sz="1800" dirty="0" smtClean="0">
              <a:solidFill>
                <a:prstClr val="white"/>
              </a:solidFill>
              <a:latin typeface="Lucida Sans"/>
              <a:ea typeface="+mn-ea"/>
              <a:cs typeface="Lucida Sans"/>
            </a:endParaRPr>
          </a:p>
          <a:p>
            <a:pPr fontAlgn="auto">
              <a:spcBef>
                <a:spcPts val="0"/>
              </a:spcBef>
              <a:spcAft>
                <a:spcPts val="0"/>
              </a:spcAft>
            </a:pPr>
            <a:r>
              <a:rPr lang="en-US" sz="1800" dirty="0" smtClean="0">
                <a:solidFill>
                  <a:prstClr val="white"/>
                </a:solidFill>
                <a:latin typeface="Lucida Sans"/>
                <a:ea typeface="+mn-ea"/>
                <a:cs typeface="Lucida Sans"/>
              </a:rPr>
              <a:t>Are our methods still protecting participants?</a:t>
            </a:r>
          </a:p>
          <a:p>
            <a:pPr fontAlgn="auto">
              <a:spcBef>
                <a:spcPts val="0"/>
              </a:spcBef>
              <a:spcAft>
                <a:spcPts val="0"/>
              </a:spcAft>
            </a:pPr>
            <a:endParaRPr lang="en-US" sz="1800" dirty="0">
              <a:solidFill>
                <a:prstClr val="white"/>
              </a:solidFill>
              <a:latin typeface="Lucida Sans"/>
              <a:ea typeface="+mn-ea"/>
              <a:cs typeface="Lucida Sans"/>
            </a:endParaRPr>
          </a:p>
          <a:p>
            <a:pPr fontAlgn="auto">
              <a:spcBef>
                <a:spcPts val="0"/>
              </a:spcBef>
              <a:spcAft>
                <a:spcPts val="0"/>
              </a:spcAft>
            </a:pPr>
            <a:endParaRPr lang="en-US" sz="1800" dirty="0" smtClean="0">
              <a:solidFill>
                <a:prstClr val="white"/>
              </a:solidFill>
              <a:latin typeface="Lucida Sans"/>
              <a:ea typeface="+mn-ea"/>
              <a:cs typeface="Lucida Sans"/>
            </a:endParaRPr>
          </a:p>
          <a:p>
            <a:pPr fontAlgn="auto">
              <a:spcBef>
                <a:spcPts val="0"/>
              </a:spcBef>
              <a:spcAft>
                <a:spcPts val="0"/>
              </a:spcAft>
            </a:pPr>
            <a:r>
              <a:rPr lang="en-US" sz="1800" dirty="0" smtClean="0">
                <a:solidFill>
                  <a:prstClr val="white"/>
                </a:solidFill>
                <a:latin typeface="Lucida Sans"/>
                <a:ea typeface="+mn-ea"/>
                <a:cs typeface="Lucida Sans"/>
              </a:rPr>
              <a:t>Why is </a:t>
            </a:r>
            <a:r>
              <a:rPr lang="en-US" sz="1800" dirty="0" smtClean="0">
                <a:solidFill>
                  <a:prstClr val="white"/>
                </a:solidFill>
                <a:latin typeface="Lucida Sans"/>
                <a:ea typeface="+mn-ea"/>
                <a:cs typeface="Lucida Sans"/>
              </a:rPr>
              <a:t>there (still) </a:t>
            </a:r>
            <a:r>
              <a:rPr lang="en-US" sz="1800" dirty="0" smtClean="0">
                <a:solidFill>
                  <a:prstClr val="white"/>
                </a:solidFill>
                <a:latin typeface="Lucida Sans"/>
                <a:ea typeface="+mn-ea"/>
                <a:cs typeface="Lucida Sans"/>
              </a:rPr>
              <a:t>a persistent cry for accuracy and truth?</a:t>
            </a:r>
          </a:p>
          <a:p>
            <a:pPr fontAlgn="auto">
              <a:spcBef>
                <a:spcPts val="0"/>
              </a:spcBef>
              <a:spcAft>
                <a:spcPts val="0"/>
              </a:spcAft>
            </a:pPr>
            <a:endParaRPr lang="en-US" sz="1800" dirty="0">
              <a:solidFill>
                <a:prstClr val="white"/>
              </a:solidFill>
              <a:latin typeface="Lucida Sans"/>
              <a:ea typeface="+mn-ea"/>
              <a:cs typeface="Lucida Sans"/>
            </a:endParaRPr>
          </a:p>
          <a:p>
            <a:pPr fontAlgn="auto">
              <a:spcBef>
                <a:spcPts val="0"/>
              </a:spcBef>
              <a:spcAft>
                <a:spcPts val="0"/>
              </a:spcAft>
            </a:pPr>
            <a:endParaRPr lang="en-US" sz="1800" dirty="0" smtClean="0">
              <a:solidFill>
                <a:prstClr val="white"/>
              </a:solidFill>
              <a:latin typeface="Lucida Sans"/>
              <a:ea typeface="+mn-ea"/>
              <a:cs typeface="Lucida Sans"/>
            </a:endParaRPr>
          </a:p>
          <a:p>
            <a:pPr fontAlgn="auto">
              <a:spcBef>
                <a:spcPts val="0"/>
              </a:spcBef>
              <a:spcAft>
                <a:spcPts val="0"/>
              </a:spcAft>
            </a:pPr>
            <a:r>
              <a:rPr lang="en-US" sz="1800" dirty="0" smtClean="0">
                <a:solidFill>
                  <a:prstClr val="white"/>
                </a:solidFill>
                <a:latin typeface="Lucida Sans"/>
                <a:ea typeface="+mn-ea"/>
                <a:cs typeface="Lucida Sans"/>
              </a:rPr>
              <a:t>Are we afraid to take risks in methods?</a:t>
            </a:r>
          </a:p>
        </p:txBody>
      </p:sp>
      <p:sp>
        <p:nvSpPr>
          <p:cNvPr id="5" name="Title 15"/>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eaLnBrk="1" fontAlgn="auto" hangingPunct="1">
              <a:spcAft>
                <a:spcPts val="0"/>
              </a:spcAft>
              <a:defRPr/>
            </a:pPr>
            <a:r>
              <a:rPr lang="en-US" sz="3200" dirty="0" smtClean="0">
                <a:ea typeface="+mj-ea"/>
                <a:cs typeface="+mj-cs"/>
              </a:rPr>
              <a:t>Questions I’ve been asking</a:t>
            </a:r>
            <a:endParaRPr lang="en-US" dirty="0">
              <a:ea typeface="+mj-ea"/>
              <a:cs typeface="+mj-cs"/>
            </a:endParaRPr>
          </a:p>
        </p:txBody>
      </p:sp>
    </p:spTree>
    <p:extLst>
      <p:ext uri="{BB962C8B-B14F-4D97-AF65-F5344CB8AC3E}">
        <p14:creationId xmlns:p14="http://schemas.microsoft.com/office/powerpoint/2010/main" val="266784587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824947" y="3083580"/>
            <a:ext cx="1509277" cy="523220"/>
          </a:xfrm>
          <a:prstGeom prst="rect">
            <a:avLst/>
          </a:prstGeom>
          <a:noFill/>
        </p:spPr>
        <p:txBody>
          <a:bodyPr wrap="square" rtlCol="0">
            <a:spAutoFit/>
          </a:bodyPr>
          <a:lstStyle/>
          <a:p>
            <a:r>
              <a:rPr lang="en-US" sz="2800" dirty="0" smtClean="0">
                <a:latin typeface="Lucida Sans"/>
                <a:cs typeface="Lucida Sans"/>
              </a:rPr>
              <a:t>Borrow</a:t>
            </a:r>
            <a:endParaRPr lang="en-US" sz="2800" dirty="0">
              <a:latin typeface="Lucida Sans"/>
              <a:cs typeface="Lucida Sans"/>
            </a:endParaRPr>
          </a:p>
        </p:txBody>
      </p:sp>
      <p:sp>
        <p:nvSpPr>
          <p:cNvPr id="2" name="Rectangle 1"/>
          <p:cNvSpPr/>
          <p:nvPr/>
        </p:nvSpPr>
        <p:spPr>
          <a:xfrm>
            <a:off x="3334224" y="1719747"/>
            <a:ext cx="2116259" cy="523220"/>
          </a:xfrm>
          <a:prstGeom prst="rect">
            <a:avLst/>
          </a:prstGeom>
        </p:spPr>
        <p:txBody>
          <a:bodyPr wrap="none">
            <a:spAutoFit/>
          </a:bodyPr>
          <a:lstStyle/>
          <a:p>
            <a:r>
              <a:rPr lang="en-US" sz="2800" dirty="0" smtClean="0">
                <a:latin typeface="Lucida Sans"/>
                <a:cs typeface="Lucida Sans"/>
              </a:rPr>
              <a:t>Interrogate </a:t>
            </a:r>
            <a:endParaRPr lang="en-US" sz="2800" dirty="0"/>
          </a:p>
        </p:txBody>
      </p:sp>
      <p:sp>
        <p:nvSpPr>
          <p:cNvPr id="3" name="Rectangle 2"/>
          <p:cNvSpPr/>
          <p:nvPr/>
        </p:nvSpPr>
        <p:spPr>
          <a:xfrm>
            <a:off x="5486400" y="4114800"/>
            <a:ext cx="1100406" cy="523220"/>
          </a:xfrm>
          <a:prstGeom prst="rect">
            <a:avLst/>
          </a:prstGeom>
        </p:spPr>
        <p:txBody>
          <a:bodyPr wrap="none">
            <a:spAutoFit/>
          </a:bodyPr>
          <a:lstStyle/>
          <a:p>
            <a:r>
              <a:rPr lang="en-US" sz="2800" dirty="0" smtClean="0">
                <a:latin typeface="Lucida Sans"/>
                <a:cs typeface="Lucida Sans"/>
              </a:rPr>
              <a:t>Move</a:t>
            </a:r>
            <a:endParaRPr lang="en-US" sz="2800" dirty="0"/>
          </a:p>
        </p:txBody>
      </p:sp>
      <p:sp>
        <p:nvSpPr>
          <p:cNvPr id="4" name="Rectangle 3"/>
          <p:cNvSpPr/>
          <p:nvPr/>
        </p:nvSpPr>
        <p:spPr>
          <a:xfrm>
            <a:off x="6119674" y="2560360"/>
            <a:ext cx="877163" cy="523220"/>
          </a:xfrm>
          <a:prstGeom prst="rect">
            <a:avLst/>
          </a:prstGeom>
        </p:spPr>
        <p:txBody>
          <a:bodyPr wrap="none">
            <a:spAutoFit/>
          </a:bodyPr>
          <a:lstStyle/>
          <a:p>
            <a:r>
              <a:rPr lang="en-US" sz="2800" dirty="0" smtClean="0">
                <a:latin typeface="Lucida Sans"/>
                <a:cs typeface="Lucida Sans"/>
              </a:rPr>
              <a:t>Play</a:t>
            </a:r>
            <a:endParaRPr lang="en-US" sz="2800" dirty="0"/>
          </a:p>
        </p:txBody>
      </p:sp>
      <p:sp>
        <p:nvSpPr>
          <p:cNvPr id="5" name="Rectangle 4"/>
          <p:cNvSpPr/>
          <p:nvPr/>
        </p:nvSpPr>
        <p:spPr>
          <a:xfrm>
            <a:off x="2825596" y="4314686"/>
            <a:ext cx="1746667" cy="523220"/>
          </a:xfrm>
          <a:prstGeom prst="rect">
            <a:avLst/>
          </a:prstGeom>
        </p:spPr>
        <p:txBody>
          <a:bodyPr wrap="none">
            <a:spAutoFit/>
          </a:bodyPr>
          <a:lstStyle/>
          <a:p>
            <a:r>
              <a:rPr lang="en-US" sz="2800" dirty="0" smtClean="0">
                <a:latin typeface="Lucida Sans"/>
                <a:cs typeface="Lucida Sans"/>
              </a:rPr>
              <a:t>Generate</a:t>
            </a:r>
            <a:endParaRPr lang="en-US" sz="2800" dirty="0"/>
          </a:p>
        </p:txBody>
      </p:sp>
      <p:sp>
        <p:nvSpPr>
          <p:cNvPr id="9" name="Title 15"/>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eaLnBrk="1" fontAlgn="auto" hangingPunct="1">
              <a:spcAft>
                <a:spcPts val="0"/>
              </a:spcAft>
              <a:defRPr/>
            </a:pPr>
            <a:r>
              <a:rPr lang="en-US" sz="3200" dirty="0" smtClean="0">
                <a:ea typeface="+mj-ea"/>
                <a:cs typeface="+mj-cs"/>
              </a:rPr>
              <a:t>Remix or </a:t>
            </a:r>
            <a:r>
              <a:rPr lang="en-US" sz="3200" dirty="0" err="1" smtClean="0">
                <a:ea typeface="+mj-ea"/>
                <a:cs typeface="+mj-cs"/>
              </a:rPr>
              <a:t>Bricolage</a:t>
            </a:r>
            <a:endParaRPr lang="en-US" dirty="0">
              <a:ea typeface="+mj-ea"/>
              <a:cs typeface="+mj-cs"/>
            </a:endParaRPr>
          </a:p>
        </p:txBody>
      </p:sp>
    </p:spTree>
    <p:extLst>
      <p:ext uri="{BB962C8B-B14F-4D97-AF65-F5344CB8AC3E}">
        <p14:creationId xmlns:p14="http://schemas.microsoft.com/office/powerpoint/2010/main" val="25421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P spid="3" grpId="0"/>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83719" y="1752600"/>
            <a:ext cx="6172200" cy="369332"/>
          </a:xfrm>
          <a:prstGeom prst="rect">
            <a:avLst/>
          </a:prstGeom>
        </p:spPr>
        <p:txBody>
          <a:bodyPr wrap="square">
            <a:spAutoFit/>
          </a:bodyPr>
          <a:lstStyle/>
          <a:p>
            <a:r>
              <a:rPr lang="en-US" sz="1800" dirty="0" smtClean="0">
                <a:latin typeface="Lucica sans"/>
                <a:cs typeface="Lucica sans"/>
              </a:rPr>
              <a:t>Method is never monolithic. Or static.</a:t>
            </a:r>
            <a:endParaRPr lang="en-US" sz="1800" dirty="0">
              <a:latin typeface="Lucica sans"/>
              <a:cs typeface="Lucica sans"/>
            </a:endParaRPr>
          </a:p>
        </p:txBody>
      </p:sp>
      <p:sp>
        <p:nvSpPr>
          <p:cNvPr id="14" name="Rectangle 13"/>
          <p:cNvSpPr/>
          <p:nvPr/>
        </p:nvSpPr>
        <p:spPr>
          <a:xfrm>
            <a:off x="1683719" y="4415135"/>
            <a:ext cx="7467600" cy="369332"/>
          </a:xfrm>
          <a:prstGeom prst="rect">
            <a:avLst/>
          </a:prstGeom>
        </p:spPr>
        <p:txBody>
          <a:bodyPr wrap="square">
            <a:spAutoFit/>
          </a:bodyPr>
          <a:lstStyle/>
          <a:p>
            <a:r>
              <a:rPr lang="en-US" sz="1800" dirty="0" smtClean="0">
                <a:latin typeface="Lucica sans"/>
                <a:cs typeface="Lucica sans"/>
              </a:rPr>
              <a:t>Quality is about reflexivity, not universality.</a:t>
            </a:r>
            <a:endParaRPr lang="en-US" sz="1800" dirty="0">
              <a:latin typeface="Lucica sans"/>
              <a:cs typeface="Lucica sans"/>
            </a:endParaRPr>
          </a:p>
        </p:txBody>
      </p:sp>
      <p:sp>
        <p:nvSpPr>
          <p:cNvPr id="16" name="Rectangle 15"/>
          <p:cNvSpPr/>
          <p:nvPr/>
        </p:nvSpPr>
        <p:spPr>
          <a:xfrm>
            <a:off x="1683719" y="3119735"/>
            <a:ext cx="6172200" cy="646331"/>
          </a:xfrm>
          <a:prstGeom prst="rect">
            <a:avLst/>
          </a:prstGeom>
        </p:spPr>
        <p:txBody>
          <a:bodyPr wrap="square">
            <a:spAutoFit/>
          </a:bodyPr>
          <a:lstStyle/>
          <a:p>
            <a:r>
              <a:rPr lang="en-US" sz="1800" dirty="0" smtClean="0">
                <a:latin typeface="Lucica sans"/>
                <a:cs typeface="Lucica sans"/>
              </a:rPr>
              <a:t>Methods are ethical and political choices. </a:t>
            </a:r>
          </a:p>
          <a:p>
            <a:r>
              <a:rPr lang="en-US" sz="1800" dirty="0">
                <a:latin typeface="Lucica sans"/>
                <a:cs typeface="Lucica sans"/>
              </a:rPr>
              <a:t> </a:t>
            </a:r>
            <a:r>
              <a:rPr lang="en-US" sz="1800" dirty="0" smtClean="0">
                <a:latin typeface="Lucica sans"/>
                <a:cs typeface="Lucica sans"/>
              </a:rPr>
              <a:t>   …</a:t>
            </a:r>
            <a:r>
              <a:rPr lang="en-US" sz="1800" dirty="0" smtClean="0">
                <a:latin typeface="Lucica sans"/>
                <a:cs typeface="Lucica sans"/>
              </a:rPr>
              <a:t>With consequence.</a:t>
            </a:r>
            <a:endParaRPr lang="en-US" sz="1800" dirty="0">
              <a:latin typeface="Lucica sans"/>
              <a:cs typeface="Lucica sans"/>
            </a:endParaRPr>
          </a:p>
        </p:txBody>
      </p:sp>
      <p:sp>
        <p:nvSpPr>
          <p:cNvPr id="5" name="Title 15"/>
          <p:cNvSpPr txBox="1">
            <a:spLocks/>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a:lstStyle>
          <a:p>
            <a:pPr eaLnBrk="1" fontAlgn="auto" hangingPunct="1">
              <a:spcAft>
                <a:spcPts val="0"/>
              </a:spcAft>
              <a:defRPr/>
            </a:pPr>
            <a:r>
              <a:rPr lang="en-US" dirty="0" smtClean="0">
                <a:ea typeface="+mj-ea"/>
                <a:cs typeface="+mj-cs"/>
              </a:rPr>
              <a:t>My Method Mantra</a:t>
            </a:r>
            <a:endParaRPr lang="en-US" dirty="0">
              <a:ea typeface="+mj-ea"/>
              <a:cs typeface="+mj-cs"/>
            </a:endParaRPr>
          </a:p>
        </p:txBody>
      </p:sp>
    </p:spTree>
    <p:extLst>
      <p:ext uri="{BB962C8B-B14F-4D97-AF65-F5344CB8AC3E}">
        <p14:creationId xmlns:p14="http://schemas.microsoft.com/office/powerpoint/2010/main" val="24776099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62200" y="685800"/>
            <a:ext cx="4648200" cy="5816600"/>
          </a:xfrm>
          <a:prstGeom prst="rect">
            <a:avLst/>
          </a:prstGeom>
          <a:noFill/>
        </p:spPr>
        <p:txBody>
          <a:bodyPr>
            <a:spAutoFit/>
          </a:bodyPr>
          <a:lstStyle/>
          <a:p>
            <a:pPr algn="ctr" fontAlgn="auto">
              <a:lnSpc>
                <a:spcPct val="150000"/>
              </a:lnSpc>
              <a:spcBef>
                <a:spcPts val="0"/>
              </a:spcBef>
              <a:spcAft>
                <a:spcPts val="0"/>
              </a:spcAft>
              <a:defRPr/>
            </a:pPr>
            <a:r>
              <a:rPr lang="en-US" sz="2800" dirty="0">
                <a:latin typeface="+mj-lt"/>
                <a:ea typeface="+mn-ea"/>
                <a:cs typeface="+mn-cs"/>
              </a:rPr>
              <a:t>Phenomenon</a:t>
            </a:r>
          </a:p>
          <a:p>
            <a:pPr algn="ctr" fontAlgn="auto">
              <a:lnSpc>
                <a:spcPct val="150000"/>
              </a:lnSpc>
              <a:spcBef>
                <a:spcPts val="0"/>
              </a:spcBef>
              <a:spcAft>
                <a:spcPts val="0"/>
              </a:spcAft>
              <a:defRPr/>
            </a:pPr>
            <a:r>
              <a:rPr lang="en-US" dirty="0">
                <a:latin typeface="+mj-lt"/>
                <a:ea typeface="+mn-ea"/>
                <a:cs typeface="+mn-cs"/>
              </a:rPr>
              <a:t>questions</a:t>
            </a:r>
          </a:p>
          <a:p>
            <a:pPr algn="ctr" fontAlgn="auto">
              <a:lnSpc>
                <a:spcPct val="150000"/>
              </a:lnSpc>
              <a:spcBef>
                <a:spcPts val="0"/>
              </a:spcBef>
              <a:spcAft>
                <a:spcPts val="0"/>
              </a:spcAft>
              <a:defRPr/>
            </a:pPr>
            <a:r>
              <a:rPr lang="en-US" dirty="0">
                <a:latin typeface="+mj-lt"/>
                <a:ea typeface="+mn-ea"/>
                <a:cs typeface="+mn-cs"/>
              </a:rPr>
              <a:t>actions</a:t>
            </a:r>
          </a:p>
          <a:p>
            <a:pPr algn="ctr" fontAlgn="auto">
              <a:lnSpc>
                <a:spcPct val="150000"/>
              </a:lnSpc>
              <a:spcBef>
                <a:spcPts val="0"/>
              </a:spcBef>
              <a:spcAft>
                <a:spcPts val="0"/>
              </a:spcAft>
              <a:defRPr/>
            </a:pPr>
            <a:r>
              <a:rPr lang="en-US" dirty="0">
                <a:latin typeface="+mj-lt"/>
                <a:ea typeface="+mn-ea"/>
                <a:cs typeface="+mn-cs"/>
              </a:rPr>
              <a:t>exploration</a:t>
            </a:r>
          </a:p>
          <a:p>
            <a:pPr algn="ctr" fontAlgn="auto">
              <a:lnSpc>
                <a:spcPct val="150000"/>
              </a:lnSpc>
              <a:spcBef>
                <a:spcPts val="0"/>
              </a:spcBef>
              <a:spcAft>
                <a:spcPts val="0"/>
              </a:spcAft>
              <a:defRPr/>
            </a:pPr>
            <a:r>
              <a:rPr lang="en-US" dirty="0">
                <a:latin typeface="+mj-lt"/>
                <a:ea typeface="+mn-ea"/>
                <a:cs typeface="+mn-cs"/>
              </a:rPr>
              <a:t>collecting</a:t>
            </a:r>
          </a:p>
          <a:p>
            <a:pPr algn="ctr" fontAlgn="auto">
              <a:lnSpc>
                <a:spcPct val="150000"/>
              </a:lnSpc>
              <a:spcBef>
                <a:spcPts val="0"/>
              </a:spcBef>
              <a:spcAft>
                <a:spcPts val="0"/>
              </a:spcAft>
              <a:defRPr/>
            </a:pPr>
            <a:r>
              <a:rPr lang="en-US" dirty="0">
                <a:latin typeface="+mj-lt"/>
                <a:ea typeface="+mn-ea"/>
                <a:cs typeface="+mn-cs"/>
              </a:rPr>
              <a:t>managing</a:t>
            </a:r>
          </a:p>
          <a:p>
            <a:pPr algn="ctr" fontAlgn="auto">
              <a:lnSpc>
                <a:spcPct val="150000"/>
              </a:lnSpc>
              <a:spcBef>
                <a:spcPts val="0"/>
              </a:spcBef>
              <a:spcAft>
                <a:spcPts val="0"/>
              </a:spcAft>
              <a:defRPr/>
            </a:pPr>
            <a:r>
              <a:rPr lang="en-US" dirty="0">
                <a:latin typeface="+mj-lt"/>
                <a:ea typeface="+mn-ea"/>
                <a:cs typeface="+mn-cs"/>
              </a:rPr>
              <a:t>categorizing</a:t>
            </a:r>
          </a:p>
          <a:p>
            <a:pPr algn="ctr" fontAlgn="auto">
              <a:lnSpc>
                <a:spcPct val="150000"/>
              </a:lnSpc>
              <a:spcBef>
                <a:spcPts val="0"/>
              </a:spcBef>
              <a:spcAft>
                <a:spcPts val="0"/>
              </a:spcAft>
              <a:defRPr/>
            </a:pPr>
            <a:r>
              <a:rPr lang="en-US" dirty="0">
                <a:latin typeface="+mj-lt"/>
                <a:ea typeface="+mn-ea"/>
                <a:cs typeface="+mn-cs"/>
              </a:rPr>
              <a:t>interpreting</a:t>
            </a:r>
          </a:p>
          <a:p>
            <a:pPr algn="ctr" fontAlgn="auto">
              <a:lnSpc>
                <a:spcPct val="150000"/>
              </a:lnSpc>
              <a:spcBef>
                <a:spcPts val="0"/>
              </a:spcBef>
              <a:spcAft>
                <a:spcPts val="0"/>
              </a:spcAft>
              <a:defRPr/>
            </a:pPr>
            <a:r>
              <a:rPr lang="en-US" dirty="0">
                <a:latin typeface="+mj-lt"/>
                <a:ea typeface="+mn-ea"/>
                <a:cs typeface="+mn-cs"/>
              </a:rPr>
              <a:t>writing</a:t>
            </a:r>
          </a:p>
          <a:p>
            <a:pPr algn="ctr" fontAlgn="auto">
              <a:lnSpc>
                <a:spcPct val="150000"/>
              </a:lnSpc>
              <a:spcBef>
                <a:spcPts val="0"/>
              </a:spcBef>
              <a:spcAft>
                <a:spcPts val="0"/>
              </a:spcAft>
              <a:defRPr/>
            </a:pPr>
            <a:r>
              <a:rPr lang="en-US" sz="2800" dirty="0">
                <a:latin typeface="+mj-lt"/>
                <a:ea typeface="+mn-ea"/>
                <a:cs typeface="+mn-cs"/>
              </a:rPr>
              <a:t>The Answer</a:t>
            </a:r>
          </a:p>
        </p:txBody>
      </p:sp>
      <p:sp>
        <p:nvSpPr>
          <p:cNvPr id="3" name="Right Brace 2"/>
          <p:cNvSpPr/>
          <p:nvPr/>
        </p:nvSpPr>
        <p:spPr>
          <a:xfrm>
            <a:off x="3657600" y="533400"/>
            <a:ext cx="1447800" cy="5943600"/>
          </a:xfrm>
          <a:prstGeom prst="rightBrace">
            <a:avLst>
              <a:gd name="adj1" fmla="val 32021"/>
              <a:gd name="adj2" fmla="val 40360"/>
            </a:avLst>
          </a:prstGeom>
          <a:ln w="28575"/>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sz="1800"/>
          </a:p>
        </p:txBody>
      </p:sp>
      <p:sp>
        <p:nvSpPr>
          <p:cNvPr id="4" name="TextBox 3"/>
          <p:cNvSpPr txBox="1"/>
          <p:nvPr/>
        </p:nvSpPr>
        <p:spPr>
          <a:xfrm>
            <a:off x="5562600" y="2667000"/>
            <a:ext cx="1981200" cy="646113"/>
          </a:xfrm>
          <a:prstGeom prst="rect">
            <a:avLst/>
          </a:prstGeom>
          <a:noFill/>
        </p:spPr>
        <p:txBody>
          <a:bodyPr>
            <a:spAutoFit/>
          </a:bodyPr>
          <a:lstStyle/>
          <a:p>
            <a:pPr fontAlgn="auto">
              <a:spcBef>
                <a:spcPts val="0"/>
              </a:spcBef>
              <a:spcAft>
                <a:spcPts val="0"/>
              </a:spcAft>
              <a:defRPr/>
            </a:pPr>
            <a:r>
              <a:rPr lang="en-US" sz="3600" dirty="0" smtClean="0">
                <a:latin typeface="+mj-lt"/>
                <a:ea typeface="+mn-ea"/>
                <a:cs typeface="+mn-cs"/>
              </a:rPr>
              <a:t>TEXTS</a:t>
            </a:r>
            <a:endParaRPr lang="en-US" sz="3600" dirty="0">
              <a:latin typeface="+mj-lt"/>
              <a:ea typeface="+mn-ea"/>
              <a:cs typeface="+mn-cs"/>
            </a:endParaRPr>
          </a:p>
        </p:txBody>
      </p:sp>
      <p:sp>
        <p:nvSpPr>
          <p:cNvPr id="5" name="TextBox 4"/>
          <p:cNvSpPr txBox="1">
            <a:spLocks noChangeArrowheads="1"/>
          </p:cNvSpPr>
          <p:nvPr/>
        </p:nvSpPr>
        <p:spPr bwMode="auto">
          <a:xfrm>
            <a:off x="5638800" y="3429000"/>
            <a:ext cx="2819400" cy="923925"/>
          </a:xfrm>
          <a:prstGeom prst="rect">
            <a:avLst/>
          </a:prstGeom>
          <a:noFill/>
          <a:ln w="9525">
            <a:noFill/>
            <a:miter lim="800000"/>
            <a:headEnd/>
            <a:tailEnd/>
          </a:ln>
        </p:spPr>
        <p:txBody>
          <a:bodyPr>
            <a:prstTxWarp prst="textNoShape">
              <a:avLst/>
            </a:prstTxWarp>
            <a:spAutoFit/>
          </a:bodyPr>
          <a:lstStyle/>
          <a:p>
            <a:r>
              <a:rPr lang="en-US" sz="1800" dirty="0">
                <a:latin typeface="Book Antiqua" charset="0"/>
              </a:rPr>
              <a:t>…or objects that </a:t>
            </a:r>
          </a:p>
          <a:p>
            <a:r>
              <a:rPr lang="en-US" sz="1800" dirty="0">
                <a:latin typeface="Book Antiqua" charset="0"/>
              </a:rPr>
              <a:t>function </a:t>
            </a:r>
            <a:r>
              <a:rPr lang="en-US" sz="1800" dirty="0" smtClean="0">
                <a:latin typeface="Book Antiqua" charset="0"/>
              </a:rPr>
              <a:t>as </a:t>
            </a:r>
            <a:r>
              <a:rPr lang="en-US" sz="1800" dirty="0">
                <a:latin typeface="Book Antiqua" charset="0"/>
              </a:rPr>
              <a:t>texts, in </a:t>
            </a:r>
          </a:p>
          <a:p>
            <a:r>
              <a:rPr lang="en-US" sz="1800" dirty="0">
                <a:latin typeface="Book Antiqua" charset="0"/>
              </a:rPr>
              <a:t>that they can be “read.”</a:t>
            </a:r>
          </a:p>
        </p:txBody>
      </p:sp>
    </p:spTree>
    <p:extLst>
      <p:ext uri="{BB962C8B-B14F-4D97-AF65-F5344CB8AC3E}">
        <p14:creationId xmlns:p14="http://schemas.microsoft.com/office/powerpoint/2010/main" val="36157305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2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1000"/>
                                        <p:tgtEl>
                                          <p:spTgt spid="2">
                                            <p:txEl>
                                              <p:pRg st="1" end="1"/>
                                            </p:txEl>
                                          </p:spTgt>
                                        </p:tgtEl>
                                      </p:cBhvr>
                                    </p:animEffect>
                                  </p:childTnLst>
                                </p:cTn>
                              </p:par>
                            </p:childTnLst>
                          </p:cTn>
                        </p:par>
                        <p:par>
                          <p:cTn id="12" fill="hold">
                            <p:stCondLst>
                              <p:cond delay="2200"/>
                            </p:stCondLst>
                            <p:childTnLst>
                              <p:par>
                                <p:cTn id="13" presetID="10" presetClass="entr" presetSubtype="0" fill="hold" grpId="0" nodeType="afterEffect">
                                  <p:stCondLst>
                                    <p:cond delay="50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childTnLst>
                                </p:cTn>
                              </p:par>
                            </p:childTnLst>
                          </p:cTn>
                        </p:par>
                        <p:par>
                          <p:cTn id="16" fill="hold">
                            <p:stCondLst>
                              <p:cond delay="3700"/>
                            </p:stCondLst>
                            <p:childTnLst>
                              <p:par>
                                <p:cTn id="17" presetID="10" presetClass="entr" presetSubtype="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100"/>
                                        <p:tgtEl>
                                          <p:spTgt spid="2">
                                            <p:txEl>
                                              <p:pRg st="4" end="4"/>
                                            </p:txEl>
                                          </p:spTgt>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1000"/>
                                        <p:tgtEl>
                                          <p:spTgt spid="2">
                                            <p:txEl>
                                              <p:pRg st="5" end="5"/>
                                            </p:txEl>
                                          </p:spTgt>
                                        </p:tgtEl>
                                      </p:cBhvr>
                                    </p:animEffect>
                                  </p:childTnLst>
                                </p:cTn>
                              </p:par>
                              <p:par>
                                <p:cTn id="26" presetID="10" presetClass="entr" presetSubtype="0" fill="hold" grpId="0" nodeType="withEffect">
                                  <p:stCondLst>
                                    <p:cond delay="180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1000"/>
                                        <p:tgtEl>
                                          <p:spTgt spid="2">
                                            <p:txEl>
                                              <p:pRg st="7" end="7"/>
                                            </p:txEl>
                                          </p:spTgt>
                                        </p:tgtEl>
                                      </p:cBhvr>
                                    </p:animEffect>
                                  </p:childTnLst>
                                </p:cTn>
                              </p:par>
                            </p:childTnLst>
                          </p:cTn>
                        </p:par>
                        <p:par>
                          <p:cTn id="32" fill="hold">
                            <p:stCondLst>
                              <p:cond delay="7100"/>
                            </p:stCondLst>
                            <p:childTnLst>
                              <p:par>
                                <p:cTn id="33" presetID="10" presetClass="entr" presetSubtype="0" fill="hold" grpId="0" nodeType="afterEffect">
                                  <p:stCondLst>
                                    <p:cond delay="70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childTnLst>
                                </p:cTn>
                              </p:par>
                            </p:childTnLst>
                          </p:cTn>
                        </p:par>
                        <p:par>
                          <p:cTn id="36" fill="hold">
                            <p:stCondLst>
                              <p:cond delay="8800"/>
                            </p:stCondLst>
                            <p:childTnLst>
                              <p:par>
                                <p:cTn id="37" presetID="10" presetClass="entr" presetSubtype="0" fill="hold" grpId="0" nodeType="after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Effect transition="in" filter="fade">
                                      <p:cBhvr>
                                        <p:cTn id="39" dur="1000"/>
                                        <p:tgtEl>
                                          <p:spTgt spid="2">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5" presetClass="path" presetSubtype="0" accel="50000" decel="50000" fill="hold" grpId="1" nodeType="clickEffect">
                                  <p:stCondLst>
                                    <p:cond delay="0"/>
                                  </p:stCondLst>
                                  <p:childTnLst>
                                    <p:animMotion origin="layout" path="M 0 0  L -0.25 0  E" pathEditMode="relative" ptsTypes="">
                                      <p:cBhvr>
                                        <p:cTn id="43" dur="1000" fill="hold"/>
                                        <p:tgtEl>
                                          <p:spTgt spid="2">
                                            <p:txEl>
                                              <p:pRg st="0" end="0"/>
                                            </p:txEl>
                                          </p:spTgt>
                                        </p:tgtEl>
                                        <p:attrNameLst>
                                          <p:attrName>ppt_x</p:attrName>
                                          <p:attrName>ppt_y</p:attrName>
                                        </p:attrNameLst>
                                      </p:cBhvr>
                                    </p:animMotion>
                                  </p:childTnLst>
                                </p:cTn>
                              </p:par>
                              <p:par>
                                <p:cTn id="44" presetID="35" presetClass="path" presetSubtype="0" accel="50000" decel="50000" fill="hold" grpId="1" nodeType="withEffect">
                                  <p:stCondLst>
                                    <p:cond delay="0"/>
                                  </p:stCondLst>
                                  <p:childTnLst>
                                    <p:animMotion origin="layout" path="M 0 0  L -0.25 0  E" pathEditMode="relative" ptsTypes="">
                                      <p:cBhvr>
                                        <p:cTn id="45" dur="1000" fill="hold"/>
                                        <p:tgtEl>
                                          <p:spTgt spid="2">
                                            <p:txEl>
                                              <p:pRg st="1" end="1"/>
                                            </p:txEl>
                                          </p:spTgt>
                                        </p:tgtEl>
                                        <p:attrNameLst>
                                          <p:attrName>ppt_x</p:attrName>
                                          <p:attrName>ppt_y</p:attrName>
                                        </p:attrNameLst>
                                      </p:cBhvr>
                                    </p:animMotion>
                                  </p:childTnLst>
                                </p:cTn>
                              </p:par>
                              <p:par>
                                <p:cTn id="46" presetID="35" presetClass="path" presetSubtype="0" accel="50000" decel="50000" fill="hold" grpId="1" nodeType="withEffect">
                                  <p:stCondLst>
                                    <p:cond delay="0"/>
                                  </p:stCondLst>
                                  <p:childTnLst>
                                    <p:animMotion origin="layout" path="M 0 0  L -0.25 0  E" pathEditMode="relative" ptsTypes="">
                                      <p:cBhvr>
                                        <p:cTn id="47" dur="1000" fill="hold"/>
                                        <p:tgtEl>
                                          <p:spTgt spid="2">
                                            <p:txEl>
                                              <p:pRg st="2" end="2"/>
                                            </p:txEl>
                                          </p:spTgt>
                                        </p:tgtEl>
                                        <p:attrNameLst>
                                          <p:attrName>ppt_x</p:attrName>
                                          <p:attrName>ppt_y</p:attrName>
                                        </p:attrNameLst>
                                      </p:cBhvr>
                                    </p:animMotion>
                                  </p:childTnLst>
                                </p:cTn>
                              </p:par>
                              <p:par>
                                <p:cTn id="48" presetID="35" presetClass="path" presetSubtype="0" accel="50000" decel="50000" fill="hold" grpId="1" nodeType="withEffect">
                                  <p:stCondLst>
                                    <p:cond delay="0"/>
                                  </p:stCondLst>
                                  <p:childTnLst>
                                    <p:animMotion origin="layout" path="M 0 0  L -0.25 0  E" pathEditMode="relative" ptsTypes="">
                                      <p:cBhvr>
                                        <p:cTn id="49" dur="1000" fill="hold"/>
                                        <p:tgtEl>
                                          <p:spTgt spid="2">
                                            <p:txEl>
                                              <p:pRg st="3" end="3"/>
                                            </p:txEl>
                                          </p:spTgt>
                                        </p:tgtEl>
                                        <p:attrNameLst>
                                          <p:attrName>ppt_x</p:attrName>
                                          <p:attrName>ppt_y</p:attrName>
                                        </p:attrNameLst>
                                      </p:cBhvr>
                                    </p:animMotion>
                                  </p:childTnLst>
                                </p:cTn>
                              </p:par>
                              <p:par>
                                <p:cTn id="50" presetID="35" presetClass="path" presetSubtype="0" accel="50000" decel="50000" fill="hold" grpId="1" nodeType="withEffect">
                                  <p:stCondLst>
                                    <p:cond delay="0"/>
                                  </p:stCondLst>
                                  <p:childTnLst>
                                    <p:animMotion origin="layout" path="M 0 0  L -0.25 0  E" pathEditMode="relative" ptsTypes="">
                                      <p:cBhvr>
                                        <p:cTn id="51" dur="1000" fill="hold"/>
                                        <p:tgtEl>
                                          <p:spTgt spid="2">
                                            <p:txEl>
                                              <p:pRg st="4" end="4"/>
                                            </p:txEl>
                                          </p:spTgt>
                                        </p:tgtEl>
                                        <p:attrNameLst>
                                          <p:attrName>ppt_x</p:attrName>
                                          <p:attrName>ppt_y</p:attrName>
                                        </p:attrNameLst>
                                      </p:cBhvr>
                                    </p:animMotion>
                                  </p:childTnLst>
                                </p:cTn>
                              </p:par>
                              <p:par>
                                <p:cTn id="52" presetID="35" presetClass="path" presetSubtype="0" accel="50000" decel="50000" fill="hold" grpId="1" nodeType="withEffect">
                                  <p:stCondLst>
                                    <p:cond delay="0"/>
                                  </p:stCondLst>
                                  <p:childTnLst>
                                    <p:animMotion origin="layout" path="M 0 0  L -0.25 0  E" pathEditMode="relative" ptsTypes="">
                                      <p:cBhvr>
                                        <p:cTn id="53" dur="1000" fill="hold"/>
                                        <p:tgtEl>
                                          <p:spTgt spid="2">
                                            <p:txEl>
                                              <p:pRg st="5" end="5"/>
                                            </p:txEl>
                                          </p:spTgt>
                                        </p:tgtEl>
                                        <p:attrNameLst>
                                          <p:attrName>ppt_x</p:attrName>
                                          <p:attrName>ppt_y</p:attrName>
                                        </p:attrNameLst>
                                      </p:cBhvr>
                                    </p:animMotion>
                                  </p:childTnLst>
                                </p:cTn>
                              </p:par>
                              <p:par>
                                <p:cTn id="54" presetID="35" presetClass="path" presetSubtype="0" accel="50000" decel="50000" fill="hold" grpId="1" nodeType="withEffect">
                                  <p:stCondLst>
                                    <p:cond delay="0"/>
                                  </p:stCondLst>
                                  <p:childTnLst>
                                    <p:animMotion origin="layout" path="M 0 0  L -0.25 0  E" pathEditMode="relative" ptsTypes="">
                                      <p:cBhvr>
                                        <p:cTn id="55" dur="1000" fill="hold"/>
                                        <p:tgtEl>
                                          <p:spTgt spid="2">
                                            <p:txEl>
                                              <p:pRg st="6" end="6"/>
                                            </p:txEl>
                                          </p:spTgt>
                                        </p:tgtEl>
                                        <p:attrNameLst>
                                          <p:attrName>ppt_x</p:attrName>
                                          <p:attrName>ppt_y</p:attrName>
                                        </p:attrNameLst>
                                      </p:cBhvr>
                                    </p:animMotion>
                                  </p:childTnLst>
                                </p:cTn>
                              </p:par>
                              <p:par>
                                <p:cTn id="56" presetID="35" presetClass="path" presetSubtype="0" accel="50000" decel="50000" fill="hold" grpId="1" nodeType="withEffect">
                                  <p:stCondLst>
                                    <p:cond delay="0"/>
                                  </p:stCondLst>
                                  <p:childTnLst>
                                    <p:animMotion origin="layout" path="M 0 0  L -0.25 0  E" pathEditMode="relative" ptsTypes="">
                                      <p:cBhvr>
                                        <p:cTn id="57" dur="1000" fill="hold"/>
                                        <p:tgtEl>
                                          <p:spTgt spid="2">
                                            <p:txEl>
                                              <p:pRg st="7" end="7"/>
                                            </p:txEl>
                                          </p:spTgt>
                                        </p:tgtEl>
                                        <p:attrNameLst>
                                          <p:attrName>ppt_x</p:attrName>
                                          <p:attrName>ppt_y</p:attrName>
                                        </p:attrNameLst>
                                      </p:cBhvr>
                                    </p:animMotion>
                                  </p:childTnLst>
                                </p:cTn>
                              </p:par>
                              <p:par>
                                <p:cTn id="58" presetID="35" presetClass="path" presetSubtype="0" accel="50000" decel="50000" fill="hold" grpId="1" nodeType="withEffect">
                                  <p:stCondLst>
                                    <p:cond delay="0"/>
                                  </p:stCondLst>
                                  <p:childTnLst>
                                    <p:animMotion origin="layout" path="M 0 0  L -0.25 0  E" pathEditMode="relative" ptsTypes="">
                                      <p:cBhvr>
                                        <p:cTn id="59" dur="1000" fill="hold"/>
                                        <p:tgtEl>
                                          <p:spTgt spid="2">
                                            <p:txEl>
                                              <p:pRg st="8" end="8"/>
                                            </p:txEl>
                                          </p:spTgt>
                                        </p:tgtEl>
                                        <p:attrNameLst>
                                          <p:attrName>ppt_x</p:attrName>
                                          <p:attrName>ppt_y</p:attrName>
                                        </p:attrNameLst>
                                      </p:cBhvr>
                                    </p:animMotion>
                                  </p:childTnLst>
                                </p:cTn>
                              </p:par>
                              <p:par>
                                <p:cTn id="60" presetID="35" presetClass="path" presetSubtype="0" accel="50000" decel="50000" fill="hold" grpId="1" nodeType="withEffect">
                                  <p:stCondLst>
                                    <p:cond delay="0"/>
                                  </p:stCondLst>
                                  <p:childTnLst>
                                    <p:animMotion origin="layout" path="M 0 0  L -0.25 0  E" pathEditMode="relative" ptsTypes="">
                                      <p:cBhvr>
                                        <p:cTn id="61" dur="1000" fill="hold"/>
                                        <p:tgtEl>
                                          <p:spTgt spid="2">
                                            <p:txEl>
                                              <p:pRg st="9" end="9"/>
                                            </p:txEl>
                                          </p:spTgt>
                                        </p:tgtEl>
                                        <p:attrNameLst>
                                          <p:attrName>ppt_x</p:attrName>
                                          <p:attrName>ppt_y</p:attrName>
                                        </p:attrNameLst>
                                      </p:cBhvr>
                                    </p:animMotion>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2000"/>
                                        <p:tgtEl>
                                          <p:spTgt spid="4"/>
                                        </p:tgtEl>
                                      </p:cBhvr>
                                    </p:animEffect>
                                  </p:childTnLst>
                                </p:cTn>
                              </p:par>
                            </p:childTnLst>
                          </p:cTn>
                        </p:par>
                        <p:par>
                          <p:cTn id="69" fill="hold">
                            <p:stCondLst>
                              <p:cond delay="3000"/>
                            </p:stCondLst>
                            <p:childTnLst>
                              <p:par>
                                <p:cTn id="70" presetID="10" presetClass="entr" presetSubtype="0" fill="hold" grpId="0"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allAtOnce"/>
      <p:bldP spid="3" grpId="0" animBg="1"/>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09600"/>
            <a:ext cx="3276600" cy="5816600"/>
          </a:xfrm>
          <a:prstGeom prst="rect">
            <a:avLst/>
          </a:prstGeom>
          <a:noFill/>
        </p:spPr>
        <p:txBody>
          <a:bodyPr>
            <a:spAutoFit/>
          </a:bodyPr>
          <a:lstStyle/>
          <a:p>
            <a:pPr fontAlgn="auto">
              <a:lnSpc>
                <a:spcPct val="150000"/>
              </a:lnSpc>
              <a:spcBef>
                <a:spcPts val="0"/>
              </a:spcBef>
              <a:spcAft>
                <a:spcPts val="0"/>
              </a:spcAft>
              <a:defRPr/>
            </a:pPr>
            <a:r>
              <a:rPr lang="en-US" sz="2800" dirty="0">
                <a:latin typeface="+mj-lt"/>
                <a:ea typeface="+mn-ea"/>
                <a:cs typeface="+mn-cs"/>
              </a:rPr>
              <a:t>Phenomenon</a:t>
            </a:r>
          </a:p>
          <a:p>
            <a:pPr fontAlgn="auto">
              <a:lnSpc>
                <a:spcPct val="150000"/>
              </a:lnSpc>
              <a:spcBef>
                <a:spcPts val="0"/>
              </a:spcBef>
              <a:spcAft>
                <a:spcPts val="0"/>
              </a:spcAft>
              <a:defRPr/>
            </a:pPr>
            <a:r>
              <a:rPr lang="en-US" dirty="0">
                <a:latin typeface="+mj-lt"/>
                <a:ea typeface="+mn-ea"/>
                <a:cs typeface="+mn-cs"/>
              </a:rPr>
              <a:t>questions</a:t>
            </a:r>
          </a:p>
          <a:p>
            <a:pPr fontAlgn="auto">
              <a:lnSpc>
                <a:spcPct val="150000"/>
              </a:lnSpc>
              <a:spcBef>
                <a:spcPts val="0"/>
              </a:spcBef>
              <a:spcAft>
                <a:spcPts val="0"/>
              </a:spcAft>
              <a:defRPr/>
            </a:pPr>
            <a:r>
              <a:rPr lang="en-US" dirty="0">
                <a:latin typeface="+mj-lt"/>
                <a:ea typeface="+mn-ea"/>
                <a:cs typeface="+mn-cs"/>
              </a:rPr>
              <a:t>actions</a:t>
            </a:r>
          </a:p>
          <a:p>
            <a:pPr fontAlgn="auto">
              <a:lnSpc>
                <a:spcPct val="150000"/>
              </a:lnSpc>
              <a:spcBef>
                <a:spcPts val="0"/>
              </a:spcBef>
              <a:spcAft>
                <a:spcPts val="0"/>
              </a:spcAft>
              <a:defRPr/>
            </a:pPr>
            <a:r>
              <a:rPr lang="en-US" dirty="0">
                <a:latin typeface="+mj-lt"/>
                <a:ea typeface="+mn-ea"/>
                <a:cs typeface="+mn-cs"/>
              </a:rPr>
              <a:t>exploration</a:t>
            </a:r>
          </a:p>
          <a:p>
            <a:pPr fontAlgn="auto">
              <a:lnSpc>
                <a:spcPct val="150000"/>
              </a:lnSpc>
              <a:spcBef>
                <a:spcPts val="0"/>
              </a:spcBef>
              <a:spcAft>
                <a:spcPts val="0"/>
              </a:spcAft>
              <a:defRPr/>
            </a:pPr>
            <a:r>
              <a:rPr lang="en-US" dirty="0">
                <a:latin typeface="+mj-lt"/>
                <a:ea typeface="+mn-ea"/>
                <a:cs typeface="+mn-cs"/>
              </a:rPr>
              <a:t>collecting</a:t>
            </a:r>
          </a:p>
          <a:p>
            <a:pPr fontAlgn="auto">
              <a:lnSpc>
                <a:spcPct val="150000"/>
              </a:lnSpc>
              <a:spcBef>
                <a:spcPts val="0"/>
              </a:spcBef>
              <a:spcAft>
                <a:spcPts val="0"/>
              </a:spcAft>
              <a:defRPr/>
            </a:pPr>
            <a:r>
              <a:rPr lang="en-US" dirty="0">
                <a:latin typeface="+mj-lt"/>
                <a:ea typeface="+mn-ea"/>
                <a:cs typeface="+mn-cs"/>
              </a:rPr>
              <a:t>managing</a:t>
            </a:r>
          </a:p>
          <a:p>
            <a:pPr fontAlgn="auto">
              <a:lnSpc>
                <a:spcPct val="150000"/>
              </a:lnSpc>
              <a:spcBef>
                <a:spcPts val="0"/>
              </a:spcBef>
              <a:spcAft>
                <a:spcPts val="0"/>
              </a:spcAft>
              <a:defRPr/>
            </a:pPr>
            <a:r>
              <a:rPr lang="en-US" dirty="0">
                <a:latin typeface="+mj-lt"/>
                <a:ea typeface="+mn-ea"/>
                <a:cs typeface="+mn-cs"/>
              </a:rPr>
              <a:t>categorizing</a:t>
            </a:r>
          </a:p>
          <a:p>
            <a:pPr fontAlgn="auto">
              <a:lnSpc>
                <a:spcPct val="150000"/>
              </a:lnSpc>
              <a:spcBef>
                <a:spcPts val="0"/>
              </a:spcBef>
              <a:spcAft>
                <a:spcPts val="0"/>
              </a:spcAft>
              <a:defRPr/>
            </a:pPr>
            <a:r>
              <a:rPr lang="en-US" dirty="0">
                <a:latin typeface="+mj-lt"/>
                <a:ea typeface="+mn-ea"/>
                <a:cs typeface="+mn-cs"/>
              </a:rPr>
              <a:t>interpreting</a:t>
            </a:r>
          </a:p>
          <a:p>
            <a:pPr fontAlgn="auto">
              <a:lnSpc>
                <a:spcPct val="150000"/>
              </a:lnSpc>
              <a:spcBef>
                <a:spcPts val="0"/>
              </a:spcBef>
              <a:spcAft>
                <a:spcPts val="0"/>
              </a:spcAft>
              <a:defRPr/>
            </a:pPr>
            <a:r>
              <a:rPr lang="en-US" dirty="0">
                <a:latin typeface="+mj-lt"/>
                <a:ea typeface="+mn-ea"/>
                <a:cs typeface="+mn-cs"/>
              </a:rPr>
              <a:t>writing</a:t>
            </a:r>
          </a:p>
          <a:p>
            <a:pPr fontAlgn="auto">
              <a:lnSpc>
                <a:spcPct val="150000"/>
              </a:lnSpc>
              <a:spcBef>
                <a:spcPts val="0"/>
              </a:spcBef>
              <a:spcAft>
                <a:spcPts val="0"/>
              </a:spcAft>
              <a:defRPr/>
            </a:pPr>
            <a:r>
              <a:rPr lang="en-US" sz="2800" dirty="0">
                <a:latin typeface="+mj-lt"/>
                <a:ea typeface="+mn-ea"/>
                <a:cs typeface="+mn-cs"/>
              </a:rPr>
              <a:t>The Answer</a:t>
            </a:r>
          </a:p>
        </p:txBody>
      </p:sp>
      <p:sp>
        <p:nvSpPr>
          <p:cNvPr id="3" name="TextBox 2"/>
          <p:cNvSpPr txBox="1">
            <a:spLocks noChangeArrowheads="1"/>
          </p:cNvSpPr>
          <p:nvPr/>
        </p:nvSpPr>
        <p:spPr bwMode="auto">
          <a:xfrm>
            <a:off x="3962400" y="595313"/>
            <a:ext cx="4648200" cy="5862637"/>
          </a:xfrm>
          <a:prstGeom prst="rect">
            <a:avLst/>
          </a:prstGeom>
          <a:noFill/>
          <a:ln w="9525">
            <a:noFill/>
            <a:miter lim="800000"/>
            <a:headEnd/>
            <a:tailEnd/>
          </a:ln>
        </p:spPr>
        <p:txBody>
          <a:bodyPr>
            <a:prstTxWarp prst="textNoShape">
              <a:avLst/>
            </a:prstTxWarp>
            <a:spAutoFit/>
          </a:bodyPr>
          <a:lstStyle/>
          <a:p>
            <a:pPr algn="ctr">
              <a:lnSpc>
                <a:spcPct val="150000"/>
              </a:lnSpc>
            </a:pPr>
            <a:r>
              <a:rPr lang="en-US" sz="2800" dirty="0">
                <a:latin typeface="Lucida Sans" charset="0"/>
              </a:rPr>
              <a:t>Phenomenon</a:t>
            </a:r>
          </a:p>
          <a:p>
            <a:pPr algn="ctr">
              <a:lnSpc>
                <a:spcPct val="150000"/>
              </a:lnSpc>
            </a:pPr>
            <a:endParaRPr lang="en-US" sz="1400" dirty="0">
              <a:latin typeface="Lucida Sans" charset="0"/>
            </a:endParaRPr>
          </a:p>
          <a:p>
            <a:pPr algn="ctr">
              <a:lnSpc>
                <a:spcPct val="150000"/>
              </a:lnSpc>
            </a:pPr>
            <a:r>
              <a:rPr lang="en-US" sz="2000" dirty="0">
                <a:latin typeface="Lucida Sans" charset="0"/>
              </a:rPr>
              <a:t>Filtered</a:t>
            </a:r>
          </a:p>
          <a:p>
            <a:pPr algn="ctr">
              <a:lnSpc>
                <a:spcPct val="150000"/>
              </a:lnSpc>
            </a:pPr>
            <a:r>
              <a:rPr lang="en-US" sz="2000" dirty="0">
                <a:latin typeface="Lucida Sans" charset="0"/>
              </a:rPr>
              <a:t>Through one’s</a:t>
            </a:r>
          </a:p>
          <a:p>
            <a:pPr algn="ctr">
              <a:lnSpc>
                <a:spcPct val="150000"/>
              </a:lnSpc>
            </a:pPr>
            <a:r>
              <a:rPr lang="en-US" sz="2000" dirty="0">
                <a:latin typeface="Lucida Sans" charset="0"/>
              </a:rPr>
              <a:t>Situated worldview</a:t>
            </a:r>
          </a:p>
          <a:p>
            <a:pPr algn="ctr">
              <a:lnSpc>
                <a:spcPct val="150000"/>
              </a:lnSpc>
            </a:pPr>
            <a:r>
              <a:rPr lang="en-US" sz="2000" dirty="0">
                <a:latin typeface="Lucida Sans" charset="0"/>
              </a:rPr>
              <a:t>whereby meaning is</a:t>
            </a:r>
          </a:p>
          <a:p>
            <a:pPr algn="ctr">
              <a:lnSpc>
                <a:spcPct val="150000"/>
              </a:lnSpc>
            </a:pPr>
            <a:r>
              <a:rPr lang="en-US" sz="2000" dirty="0">
                <a:latin typeface="Lucida Sans" charset="0"/>
              </a:rPr>
              <a:t>Framed</a:t>
            </a:r>
          </a:p>
          <a:p>
            <a:pPr algn="ctr">
              <a:lnSpc>
                <a:spcPct val="150000"/>
              </a:lnSpc>
            </a:pPr>
            <a:r>
              <a:rPr lang="en-US" sz="2000" dirty="0">
                <a:latin typeface="Lucida Sans" charset="0"/>
              </a:rPr>
              <a:t>Edited, Refined</a:t>
            </a:r>
          </a:p>
          <a:p>
            <a:pPr algn="ctr">
              <a:lnSpc>
                <a:spcPct val="150000"/>
              </a:lnSpc>
            </a:pPr>
            <a:r>
              <a:rPr lang="en-US" sz="2000" dirty="0">
                <a:latin typeface="Lucida Sans" charset="0"/>
              </a:rPr>
              <a:t>and</a:t>
            </a:r>
          </a:p>
          <a:p>
            <a:pPr algn="ctr">
              <a:lnSpc>
                <a:spcPct val="150000"/>
              </a:lnSpc>
            </a:pPr>
            <a:r>
              <a:rPr lang="en-US" sz="2000" dirty="0">
                <a:latin typeface="Lucida Sans" charset="0"/>
              </a:rPr>
              <a:t>(re) presented</a:t>
            </a:r>
          </a:p>
          <a:p>
            <a:pPr algn="ctr">
              <a:lnSpc>
                <a:spcPct val="150000"/>
              </a:lnSpc>
            </a:pPr>
            <a:endParaRPr lang="en-US" sz="1800" dirty="0">
              <a:latin typeface="Lucida Sans" charset="0"/>
            </a:endParaRPr>
          </a:p>
          <a:p>
            <a:pPr algn="ctr">
              <a:lnSpc>
                <a:spcPct val="150000"/>
              </a:lnSpc>
            </a:pPr>
            <a:r>
              <a:rPr lang="en-US" sz="2800" dirty="0">
                <a:latin typeface="Lucida Sans" charset="0"/>
              </a:rPr>
              <a:t>An Impression</a:t>
            </a:r>
          </a:p>
        </p:txBody>
      </p:sp>
    </p:spTree>
    <p:extLst>
      <p:ext uri="{BB962C8B-B14F-4D97-AF65-F5344CB8AC3E}">
        <p14:creationId xmlns:p14="http://schemas.microsoft.com/office/powerpoint/2010/main" val="3102214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4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accent2"/>
                                      </p:to>
                                    </p:animClr>
                                  </p:subTnLst>
                                </p:cTn>
                              </p:par>
                            </p:childTnLst>
                          </p:cTn>
                        </p:par>
                        <p:par>
                          <p:cTn id="8" fill="hold">
                            <p:stCondLst>
                              <p:cond delay="40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2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accent2"/>
                                      </p:to>
                                    </p:animClr>
                                  </p:sub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2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accent2"/>
                                      </p:to>
                                    </p:animClr>
                                  </p:subTnLst>
                                </p:cTn>
                              </p:par>
                            </p:childTnLst>
                          </p:cTn>
                        </p:par>
                        <p:par>
                          <p:cTn id="16" fill="hold">
                            <p:stCondLst>
                              <p:cond delay="800"/>
                            </p:stCondLst>
                            <p:childTnLst>
                              <p:par>
                                <p:cTn id="17" presetID="10" presetClass="entr" presetSubtype="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2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accent2"/>
                                      </p:to>
                                    </p:animClr>
                                  </p:sub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2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accent2"/>
                                      </p:to>
                                    </p:animClr>
                                  </p:subTnLst>
                                </p:cTn>
                              </p:par>
                            </p:childTnLst>
                          </p:cTn>
                        </p:par>
                        <p:par>
                          <p:cTn id="24" fill="hold">
                            <p:stCondLst>
                              <p:cond delay="1200"/>
                            </p:stCondLst>
                            <p:childTnLst>
                              <p:par>
                                <p:cTn id="25" presetID="10" presetClass="entr" presetSubtype="0" fill="hold" grpId="0" nodeType="after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200"/>
                                        <p:tgtEl>
                                          <p:spTgt spid="2">
                                            <p:txEl>
                                              <p:pRg st="5" end="5"/>
                                            </p:txEl>
                                          </p:spTgt>
                                        </p:tgtEl>
                                      </p:cBhvr>
                                    </p:animEffect>
                                  </p:childTnLst>
                                  <p:subTnLst>
                                    <p:animClr clrSpc="rgb" dir="cw">
                                      <p:cBhvr override="childStyle">
                                        <p:cTn dur="1" fill="hold" display="0" masterRel="nextClick" afterEffect="1"/>
                                        <p:tgtEl>
                                          <p:spTgt spid="2">
                                            <p:txEl>
                                              <p:pRg st="5" end="5"/>
                                            </p:txEl>
                                          </p:spTgt>
                                        </p:tgtEl>
                                        <p:attrNameLst>
                                          <p:attrName>ppt_c</p:attrName>
                                        </p:attrNameLst>
                                      </p:cBhvr>
                                      <p:to>
                                        <a:schemeClr val="accent2"/>
                                      </p:to>
                                    </p:animClr>
                                  </p:subTnLst>
                                </p:cTn>
                              </p:par>
                            </p:childTnLst>
                          </p:cTn>
                        </p:par>
                        <p:par>
                          <p:cTn id="28" fill="hold">
                            <p:stCondLst>
                              <p:cond delay="1400"/>
                            </p:stCondLst>
                            <p:childTnLst>
                              <p:par>
                                <p:cTn id="29" presetID="10" presetClass="entr" presetSubtype="0" fill="hold" grpId="0"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200"/>
                                        <p:tgtEl>
                                          <p:spTgt spid="2">
                                            <p:txEl>
                                              <p:pRg st="6" end="6"/>
                                            </p:txEl>
                                          </p:spTgt>
                                        </p:tgtEl>
                                      </p:cBhvr>
                                    </p:animEffect>
                                  </p:childTnLst>
                                  <p:subTnLst>
                                    <p:animClr clrSpc="rgb" dir="cw">
                                      <p:cBhvr override="childStyle">
                                        <p:cTn dur="1" fill="hold" display="0" masterRel="nextClick" afterEffect="1"/>
                                        <p:tgtEl>
                                          <p:spTgt spid="2">
                                            <p:txEl>
                                              <p:pRg st="6" end="6"/>
                                            </p:txEl>
                                          </p:spTgt>
                                        </p:tgtEl>
                                        <p:attrNameLst>
                                          <p:attrName>ppt_c</p:attrName>
                                        </p:attrNameLst>
                                      </p:cBhvr>
                                      <p:to>
                                        <a:schemeClr val="accent2"/>
                                      </p:to>
                                    </p:animClr>
                                  </p:sub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200"/>
                                        <p:tgtEl>
                                          <p:spTgt spid="2">
                                            <p:txEl>
                                              <p:pRg st="7" end="7"/>
                                            </p:txEl>
                                          </p:spTgt>
                                        </p:tgtEl>
                                      </p:cBhvr>
                                    </p:animEffect>
                                  </p:childTnLst>
                                  <p:subTnLst>
                                    <p:animClr clrSpc="rgb" dir="cw">
                                      <p:cBhvr override="childStyle">
                                        <p:cTn dur="1" fill="hold" display="0" masterRel="nextClick" afterEffect="1"/>
                                        <p:tgtEl>
                                          <p:spTgt spid="2">
                                            <p:txEl>
                                              <p:pRg st="7" end="7"/>
                                            </p:txEl>
                                          </p:spTgt>
                                        </p:tgtEl>
                                        <p:attrNameLst>
                                          <p:attrName>ppt_c</p:attrName>
                                        </p:attrNameLst>
                                      </p:cBhvr>
                                      <p:to>
                                        <a:schemeClr val="accent2"/>
                                      </p:to>
                                    </p:animClr>
                                  </p:subTnLst>
                                </p:cTn>
                              </p:par>
                            </p:childTnLst>
                          </p:cTn>
                        </p:par>
                        <p:par>
                          <p:cTn id="36" fill="hold">
                            <p:stCondLst>
                              <p:cond delay="1800"/>
                            </p:stCondLst>
                            <p:childTnLst>
                              <p:par>
                                <p:cTn id="37" presetID="10" presetClass="entr" presetSubtype="0" fill="hold" grpId="0" nodeType="after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fade">
                                      <p:cBhvr>
                                        <p:cTn id="39" dur="200"/>
                                        <p:tgtEl>
                                          <p:spTgt spid="2">
                                            <p:txEl>
                                              <p:pRg st="8" end="8"/>
                                            </p:txEl>
                                          </p:spTgt>
                                        </p:tgtEl>
                                      </p:cBhvr>
                                    </p:animEffect>
                                  </p:childTnLst>
                                  <p:subTnLst>
                                    <p:animClr clrSpc="rgb" dir="cw">
                                      <p:cBhvr override="childStyle">
                                        <p:cTn dur="1" fill="hold" display="0" masterRel="nextClick" afterEffect="1"/>
                                        <p:tgtEl>
                                          <p:spTgt spid="2">
                                            <p:txEl>
                                              <p:pRg st="8" end="8"/>
                                            </p:txEl>
                                          </p:spTgt>
                                        </p:tgtEl>
                                        <p:attrNameLst>
                                          <p:attrName>ppt_c</p:attrName>
                                        </p:attrNameLst>
                                      </p:cBhvr>
                                      <p:to>
                                        <a:schemeClr val="accent2"/>
                                      </p:to>
                                    </p:animClr>
                                  </p:sub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Effect transition="in" filter="fade">
                                      <p:cBhvr>
                                        <p:cTn id="43" dur="200"/>
                                        <p:tgtEl>
                                          <p:spTgt spid="2">
                                            <p:txEl>
                                              <p:pRg st="9" end="9"/>
                                            </p:txEl>
                                          </p:spTgt>
                                        </p:tgtEl>
                                      </p:cBhvr>
                                    </p:animEffect>
                                  </p:childTnLst>
                                  <p:subTnLst>
                                    <p:animClr clrSpc="rgb" dir="cw">
                                      <p:cBhvr override="childStyle">
                                        <p:cTn dur="1" fill="hold" display="0" masterRel="nextClick" afterEffect="1"/>
                                        <p:tgtEl>
                                          <p:spTgt spid="2">
                                            <p:txEl>
                                              <p:pRg st="9" end="9"/>
                                            </p:txEl>
                                          </p:spTgt>
                                        </p:tgtEl>
                                        <p:attrNameLst>
                                          <p:attrName>ppt_c</p:attrName>
                                        </p:attrNameLst>
                                      </p:cBhvr>
                                      <p:to>
                                        <a:schemeClr val="accent2"/>
                                      </p:to>
                                    </p:animClr>
                                  </p:sub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0" end="0"/>
                                            </p:txEl>
                                          </p:spTgt>
                                        </p:tgtEl>
                                        <p:attrNameLst>
                                          <p:attrName>style.visibility</p:attrName>
                                        </p:attrNameLst>
                                      </p:cBhvr>
                                      <p:to>
                                        <p:strVal val="visible"/>
                                      </p:to>
                                    </p:set>
                                    <p:animEffect transition="in" filter="fade">
                                      <p:cBhvr>
                                        <p:cTn id="48" dur="1000"/>
                                        <p:tgtEl>
                                          <p:spTgt spid="3">
                                            <p:txEl>
                                              <p:pRg st="0" end="0"/>
                                            </p:txEl>
                                          </p:spTgt>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Effect transition="in" filter="fade">
                                      <p:cBhvr>
                                        <p:cTn id="52" dur="1000"/>
                                        <p:tgtEl>
                                          <p:spTgt spid="3">
                                            <p:txEl>
                                              <p:pRg st="2" end="2"/>
                                            </p:txEl>
                                          </p:spTgt>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animEffect transition="in" filter="fade">
                                      <p:cBhvr>
                                        <p:cTn id="56" dur="1000"/>
                                        <p:tgtEl>
                                          <p:spTgt spid="3">
                                            <p:txEl>
                                              <p:pRg st="3" end="3"/>
                                            </p:txEl>
                                          </p:spTgt>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animEffect transition="in" filter="fade">
                                      <p:cBhvr>
                                        <p:cTn id="60" dur="1000"/>
                                        <p:tgtEl>
                                          <p:spTgt spid="3">
                                            <p:txEl>
                                              <p:pRg st="4" end="4"/>
                                            </p:txEl>
                                          </p:spTgt>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3">
                                            <p:txEl>
                                              <p:pRg st="5" end="5"/>
                                            </p:txEl>
                                          </p:spTgt>
                                        </p:tgtEl>
                                        <p:attrNameLst>
                                          <p:attrName>style.visibility</p:attrName>
                                        </p:attrNameLst>
                                      </p:cBhvr>
                                      <p:to>
                                        <p:strVal val="visible"/>
                                      </p:to>
                                    </p:set>
                                    <p:animEffect transition="in" filter="fade">
                                      <p:cBhvr>
                                        <p:cTn id="64" dur="1000"/>
                                        <p:tgtEl>
                                          <p:spTgt spid="3">
                                            <p:txEl>
                                              <p:pRg st="5" end="5"/>
                                            </p:txEl>
                                          </p:spTgt>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3">
                                            <p:txEl>
                                              <p:pRg st="6" end="6"/>
                                            </p:txEl>
                                          </p:spTgt>
                                        </p:tgtEl>
                                        <p:attrNameLst>
                                          <p:attrName>style.visibility</p:attrName>
                                        </p:attrNameLst>
                                      </p:cBhvr>
                                      <p:to>
                                        <p:strVal val="visible"/>
                                      </p:to>
                                    </p:set>
                                    <p:animEffect transition="in" filter="fade">
                                      <p:cBhvr>
                                        <p:cTn id="68" dur="1000"/>
                                        <p:tgtEl>
                                          <p:spTgt spid="3">
                                            <p:txEl>
                                              <p:pRg st="6" end="6"/>
                                            </p:txEl>
                                          </p:spTgt>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Effect transition="in" filter="fade">
                                      <p:cBhvr>
                                        <p:cTn id="72" dur="1000"/>
                                        <p:tgtEl>
                                          <p:spTgt spid="3">
                                            <p:txEl>
                                              <p:pRg st="7" end="7"/>
                                            </p:txEl>
                                          </p:spTgt>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3">
                                            <p:txEl>
                                              <p:pRg st="8" end="8"/>
                                            </p:txEl>
                                          </p:spTgt>
                                        </p:tgtEl>
                                        <p:attrNameLst>
                                          <p:attrName>style.visibility</p:attrName>
                                        </p:attrNameLst>
                                      </p:cBhvr>
                                      <p:to>
                                        <p:strVal val="visible"/>
                                      </p:to>
                                    </p:set>
                                    <p:animEffect transition="in" filter="fade">
                                      <p:cBhvr>
                                        <p:cTn id="76" dur="1000"/>
                                        <p:tgtEl>
                                          <p:spTgt spid="3">
                                            <p:txEl>
                                              <p:pRg st="8" end="8"/>
                                            </p:txEl>
                                          </p:spTgt>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3">
                                            <p:txEl>
                                              <p:pRg st="9" end="9"/>
                                            </p:txEl>
                                          </p:spTgt>
                                        </p:tgtEl>
                                        <p:attrNameLst>
                                          <p:attrName>style.visibility</p:attrName>
                                        </p:attrNameLst>
                                      </p:cBhvr>
                                      <p:to>
                                        <p:strVal val="visible"/>
                                      </p:to>
                                    </p:set>
                                    <p:animEffect transition="in" filter="fade">
                                      <p:cBhvr>
                                        <p:cTn id="80" dur="1000"/>
                                        <p:tgtEl>
                                          <p:spTgt spid="3">
                                            <p:txEl>
                                              <p:pRg st="9" end="9"/>
                                            </p:txEl>
                                          </p:spTgt>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2209800"/>
            <a:ext cx="4267200" cy="584200"/>
          </a:xfrm>
          <a:prstGeom prst="rect">
            <a:avLst/>
          </a:prstGeom>
          <a:noFill/>
        </p:spPr>
        <p:txBody>
          <a:bodyPr>
            <a:spAutoFit/>
          </a:bodyPr>
          <a:lstStyle/>
          <a:p>
            <a:pPr fontAlgn="auto">
              <a:spcBef>
                <a:spcPts val="0"/>
              </a:spcBef>
              <a:spcAft>
                <a:spcPts val="0"/>
              </a:spcAft>
              <a:defRPr/>
            </a:pPr>
            <a:r>
              <a:rPr lang="en-US" sz="3200" dirty="0">
                <a:latin typeface="+mj-lt"/>
                <a:ea typeface="+mn-ea"/>
                <a:cs typeface="+mn-cs"/>
              </a:rPr>
              <a:t>Methods = Choices</a:t>
            </a:r>
          </a:p>
        </p:txBody>
      </p:sp>
      <p:sp>
        <p:nvSpPr>
          <p:cNvPr id="34819" name="TextBox 2"/>
          <p:cNvSpPr txBox="1">
            <a:spLocks noChangeArrowheads="1"/>
          </p:cNvSpPr>
          <p:nvPr/>
        </p:nvSpPr>
        <p:spPr bwMode="auto">
          <a:xfrm>
            <a:off x="2286000" y="3581400"/>
            <a:ext cx="4724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Book Antiqua" charset="0"/>
              </a:rPr>
              <a:t>Hopefully, more like decisions than habits.</a:t>
            </a:r>
          </a:p>
        </p:txBody>
      </p:sp>
    </p:spTree>
    <p:extLst>
      <p:ext uri="{BB962C8B-B14F-4D97-AF65-F5344CB8AC3E}">
        <p14:creationId xmlns:p14="http://schemas.microsoft.com/office/powerpoint/2010/main" val="419432886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2819400" y="1371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5" name="TextBox 4"/>
          <p:cNvSpPr txBox="1">
            <a:spLocks noChangeArrowheads="1"/>
          </p:cNvSpPr>
          <p:nvPr/>
        </p:nvSpPr>
        <p:spPr bwMode="auto">
          <a:xfrm>
            <a:off x="5638800" y="1143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6" name="TextBox 5"/>
          <p:cNvSpPr txBox="1">
            <a:spLocks noChangeArrowheads="1"/>
          </p:cNvSpPr>
          <p:nvPr/>
        </p:nvSpPr>
        <p:spPr bwMode="auto">
          <a:xfrm>
            <a:off x="838200" y="9144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7" name="TextBox 6"/>
          <p:cNvSpPr txBox="1">
            <a:spLocks noChangeArrowheads="1"/>
          </p:cNvSpPr>
          <p:nvPr/>
        </p:nvSpPr>
        <p:spPr bwMode="auto">
          <a:xfrm>
            <a:off x="1524000" y="3195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8" name="TextBox 7"/>
          <p:cNvSpPr txBox="1">
            <a:spLocks noChangeArrowheads="1"/>
          </p:cNvSpPr>
          <p:nvPr/>
        </p:nvSpPr>
        <p:spPr bwMode="auto">
          <a:xfrm>
            <a:off x="3886200" y="2514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9" name="TextBox 8"/>
          <p:cNvSpPr txBox="1">
            <a:spLocks noChangeArrowheads="1"/>
          </p:cNvSpPr>
          <p:nvPr/>
        </p:nvSpPr>
        <p:spPr bwMode="auto">
          <a:xfrm>
            <a:off x="3200400" y="4110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10" name="TextBox 9"/>
          <p:cNvSpPr txBox="1">
            <a:spLocks noChangeArrowheads="1"/>
          </p:cNvSpPr>
          <p:nvPr/>
        </p:nvSpPr>
        <p:spPr bwMode="auto">
          <a:xfrm>
            <a:off x="5334000" y="2967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11" name="TextBox 10"/>
          <p:cNvSpPr txBox="1">
            <a:spLocks noChangeArrowheads="1"/>
          </p:cNvSpPr>
          <p:nvPr/>
        </p:nvSpPr>
        <p:spPr bwMode="auto">
          <a:xfrm>
            <a:off x="2133600" y="50244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12" name="TextBox 11"/>
          <p:cNvSpPr txBox="1">
            <a:spLocks noChangeArrowheads="1"/>
          </p:cNvSpPr>
          <p:nvPr/>
        </p:nvSpPr>
        <p:spPr bwMode="auto">
          <a:xfrm>
            <a:off x="4953000" y="4872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13" name="TextBox 12"/>
          <p:cNvSpPr txBox="1">
            <a:spLocks noChangeArrowheads="1"/>
          </p:cNvSpPr>
          <p:nvPr/>
        </p:nvSpPr>
        <p:spPr bwMode="auto">
          <a:xfrm>
            <a:off x="6858000" y="5862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atin typeface="Lucida Sans" charset="0"/>
              </a:rPr>
              <a:t>method</a:t>
            </a:r>
            <a:endParaRPr lang="en-US" sz="1800">
              <a:latin typeface="Lucida Sans" charset="0"/>
            </a:endParaRPr>
          </a:p>
        </p:txBody>
      </p:sp>
      <p:sp>
        <p:nvSpPr>
          <p:cNvPr id="14" name="TextBox 13"/>
          <p:cNvSpPr txBox="1">
            <a:spLocks noChangeArrowheads="1"/>
          </p:cNvSpPr>
          <p:nvPr/>
        </p:nvSpPr>
        <p:spPr bwMode="auto">
          <a:xfrm>
            <a:off x="2819400" y="1371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15" name="TextBox 14"/>
          <p:cNvSpPr txBox="1">
            <a:spLocks noChangeArrowheads="1"/>
          </p:cNvSpPr>
          <p:nvPr/>
        </p:nvSpPr>
        <p:spPr bwMode="auto">
          <a:xfrm>
            <a:off x="5638800" y="1143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16" name="TextBox 15"/>
          <p:cNvSpPr txBox="1">
            <a:spLocks noChangeArrowheads="1"/>
          </p:cNvSpPr>
          <p:nvPr/>
        </p:nvSpPr>
        <p:spPr bwMode="auto">
          <a:xfrm>
            <a:off x="838200" y="9144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17" name="TextBox 16"/>
          <p:cNvSpPr txBox="1">
            <a:spLocks noChangeArrowheads="1"/>
          </p:cNvSpPr>
          <p:nvPr/>
        </p:nvSpPr>
        <p:spPr bwMode="auto">
          <a:xfrm>
            <a:off x="1524000" y="3195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18" name="TextBox 17"/>
          <p:cNvSpPr txBox="1">
            <a:spLocks noChangeArrowheads="1"/>
          </p:cNvSpPr>
          <p:nvPr/>
        </p:nvSpPr>
        <p:spPr bwMode="auto">
          <a:xfrm>
            <a:off x="3886200" y="2514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19" name="TextBox 18"/>
          <p:cNvSpPr txBox="1">
            <a:spLocks noChangeArrowheads="1"/>
          </p:cNvSpPr>
          <p:nvPr/>
        </p:nvSpPr>
        <p:spPr bwMode="auto">
          <a:xfrm>
            <a:off x="3200400" y="4110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20" name="TextBox 19"/>
          <p:cNvSpPr txBox="1">
            <a:spLocks noChangeArrowheads="1"/>
          </p:cNvSpPr>
          <p:nvPr/>
        </p:nvSpPr>
        <p:spPr bwMode="auto">
          <a:xfrm>
            <a:off x="5334000" y="2967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21" name="TextBox 20"/>
          <p:cNvSpPr txBox="1">
            <a:spLocks noChangeArrowheads="1"/>
          </p:cNvSpPr>
          <p:nvPr/>
        </p:nvSpPr>
        <p:spPr bwMode="auto">
          <a:xfrm>
            <a:off x="2133600" y="50244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22" name="TextBox 21"/>
          <p:cNvSpPr txBox="1">
            <a:spLocks noChangeArrowheads="1"/>
          </p:cNvSpPr>
          <p:nvPr/>
        </p:nvSpPr>
        <p:spPr bwMode="auto">
          <a:xfrm>
            <a:off x="4953000" y="4872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23" name="TextBox 22"/>
          <p:cNvSpPr txBox="1">
            <a:spLocks noChangeArrowheads="1"/>
          </p:cNvSpPr>
          <p:nvPr/>
        </p:nvSpPr>
        <p:spPr bwMode="auto">
          <a:xfrm>
            <a:off x="6858000" y="5862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FFFF99"/>
                </a:solidFill>
                <a:latin typeface="Lucida Sans" charset="0"/>
              </a:rPr>
              <a:t>decision</a:t>
            </a:r>
            <a:endParaRPr lang="en-US" sz="1800">
              <a:solidFill>
                <a:srgbClr val="FFFF99"/>
              </a:solidFill>
              <a:latin typeface="Lucida Sans" charset="0"/>
            </a:endParaRPr>
          </a:p>
        </p:txBody>
      </p:sp>
      <p:sp>
        <p:nvSpPr>
          <p:cNvPr id="24" name="TextBox 23"/>
          <p:cNvSpPr txBox="1">
            <a:spLocks noChangeArrowheads="1"/>
          </p:cNvSpPr>
          <p:nvPr/>
        </p:nvSpPr>
        <p:spPr bwMode="auto">
          <a:xfrm>
            <a:off x="2819400" y="1371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25" name="TextBox 24"/>
          <p:cNvSpPr txBox="1">
            <a:spLocks noChangeArrowheads="1"/>
          </p:cNvSpPr>
          <p:nvPr/>
        </p:nvSpPr>
        <p:spPr bwMode="auto">
          <a:xfrm>
            <a:off x="5638800" y="11430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26" name="TextBox 25"/>
          <p:cNvSpPr txBox="1">
            <a:spLocks noChangeArrowheads="1"/>
          </p:cNvSpPr>
          <p:nvPr/>
        </p:nvSpPr>
        <p:spPr bwMode="auto">
          <a:xfrm>
            <a:off x="838200" y="9144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27" name="TextBox 26"/>
          <p:cNvSpPr txBox="1">
            <a:spLocks noChangeArrowheads="1"/>
          </p:cNvSpPr>
          <p:nvPr/>
        </p:nvSpPr>
        <p:spPr bwMode="auto">
          <a:xfrm>
            <a:off x="1524000" y="3195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	</a:t>
            </a:r>
            <a:endParaRPr lang="en-US" sz="1800">
              <a:solidFill>
                <a:srgbClr val="99CCFF"/>
              </a:solidFill>
              <a:latin typeface="Lucida Sans" charset="0"/>
            </a:endParaRPr>
          </a:p>
        </p:txBody>
      </p:sp>
      <p:sp>
        <p:nvSpPr>
          <p:cNvPr id="28" name="TextBox 27"/>
          <p:cNvSpPr txBox="1">
            <a:spLocks noChangeArrowheads="1"/>
          </p:cNvSpPr>
          <p:nvPr/>
        </p:nvSpPr>
        <p:spPr bwMode="auto">
          <a:xfrm>
            <a:off x="3886200" y="2514600"/>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29" name="TextBox 28"/>
          <p:cNvSpPr txBox="1">
            <a:spLocks noChangeArrowheads="1"/>
          </p:cNvSpPr>
          <p:nvPr/>
        </p:nvSpPr>
        <p:spPr bwMode="auto">
          <a:xfrm>
            <a:off x="3200400" y="4110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30" name="TextBox 29"/>
          <p:cNvSpPr txBox="1">
            <a:spLocks noChangeArrowheads="1"/>
          </p:cNvSpPr>
          <p:nvPr/>
        </p:nvSpPr>
        <p:spPr bwMode="auto">
          <a:xfrm>
            <a:off x="5334000" y="2967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31" name="TextBox 30"/>
          <p:cNvSpPr txBox="1">
            <a:spLocks noChangeArrowheads="1"/>
          </p:cNvSpPr>
          <p:nvPr/>
        </p:nvSpPr>
        <p:spPr bwMode="auto">
          <a:xfrm>
            <a:off x="2133600" y="50244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32" name="TextBox 31"/>
          <p:cNvSpPr txBox="1">
            <a:spLocks noChangeArrowheads="1"/>
          </p:cNvSpPr>
          <p:nvPr/>
        </p:nvSpPr>
        <p:spPr bwMode="auto">
          <a:xfrm>
            <a:off x="4953000" y="48720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
        <p:nvSpPr>
          <p:cNvPr id="33" name="TextBox 32"/>
          <p:cNvSpPr txBox="1">
            <a:spLocks noChangeArrowheads="1"/>
          </p:cNvSpPr>
          <p:nvPr/>
        </p:nvSpPr>
        <p:spPr bwMode="auto">
          <a:xfrm>
            <a:off x="6858000" y="5862638"/>
            <a:ext cx="1447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99CCFF"/>
                </a:solidFill>
                <a:latin typeface="Lucida Sans" charset="0"/>
              </a:rPr>
              <a:t>action</a:t>
            </a:r>
            <a:endParaRPr lang="en-US" sz="1800">
              <a:solidFill>
                <a:srgbClr val="99CCFF"/>
              </a:solidFill>
              <a:latin typeface="Lucida Sans" charset="0"/>
            </a:endParaRPr>
          </a:p>
        </p:txBody>
      </p:sp>
    </p:spTree>
    <p:extLst>
      <p:ext uri="{BB962C8B-B14F-4D97-AF65-F5344CB8AC3E}">
        <p14:creationId xmlns:p14="http://schemas.microsoft.com/office/powerpoint/2010/main" val="2507310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20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40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70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80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90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100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120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xit" presetSubtype="0" fill="hold" grpId="1" nodeType="clickEffect">
                                  <p:stCondLst>
                                    <p:cond delay="0"/>
                                  </p:stCondLst>
                                  <p:childTnLst>
                                    <p:animEffect transition="out" filter="fade">
                                      <p:cBhvr>
                                        <p:cTn id="28" dur="2000"/>
                                        <p:tgtEl>
                                          <p:spTgt spid="6"/>
                                        </p:tgtEl>
                                      </p:cBhvr>
                                    </p:animEffect>
                                    <p:set>
                                      <p:cBhvr>
                                        <p:cTn id="29" dur="1" fill="hold">
                                          <p:stCondLst>
                                            <p:cond delay="1999"/>
                                          </p:stCondLst>
                                        </p:cTn>
                                        <p:tgtEl>
                                          <p:spTgt spid="6"/>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2000"/>
                                        <p:tgtEl>
                                          <p:spTgt spid="4"/>
                                        </p:tgtEl>
                                      </p:cBhvr>
                                    </p:animEffect>
                                    <p:set>
                                      <p:cBhvr>
                                        <p:cTn id="32" dur="1" fill="hold">
                                          <p:stCondLst>
                                            <p:cond delay="1999"/>
                                          </p:stCondLst>
                                        </p:cTn>
                                        <p:tgtEl>
                                          <p:spTgt spid="4"/>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2000"/>
                                        <p:tgtEl>
                                          <p:spTgt spid="5"/>
                                        </p:tgtEl>
                                      </p:cBhvr>
                                    </p:animEffect>
                                    <p:set>
                                      <p:cBhvr>
                                        <p:cTn id="35" dur="1" fill="hold">
                                          <p:stCondLst>
                                            <p:cond delay="1999"/>
                                          </p:stCondLst>
                                        </p:cTn>
                                        <p:tgtEl>
                                          <p:spTgt spid="5"/>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2000"/>
                                        <p:tgtEl>
                                          <p:spTgt spid="8"/>
                                        </p:tgtEl>
                                      </p:cBhvr>
                                    </p:animEffect>
                                    <p:set>
                                      <p:cBhvr>
                                        <p:cTn id="38" dur="1" fill="hold">
                                          <p:stCondLst>
                                            <p:cond delay="1999"/>
                                          </p:stCondLst>
                                        </p:cTn>
                                        <p:tgtEl>
                                          <p:spTgt spid="8"/>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2000"/>
                                        <p:tgtEl>
                                          <p:spTgt spid="7"/>
                                        </p:tgtEl>
                                      </p:cBhvr>
                                    </p:animEffect>
                                    <p:set>
                                      <p:cBhvr>
                                        <p:cTn id="41" dur="1" fill="hold">
                                          <p:stCondLst>
                                            <p:cond delay="1999"/>
                                          </p:stCondLst>
                                        </p:cTn>
                                        <p:tgtEl>
                                          <p:spTgt spid="7"/>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2000"/>
                                        <p:tgtEl>
                                          <p:spTgt spid="9"/>
                                        </p:tgtEl>
                                      </p:cBhvr>
                                    </p:animEffect>
                                    <p:set>
                                      <p:cBhvr>
                                        <p:cTn id="44" dur="1" fill="hold">
                                          <p:stCondLst>
                                            <p:cond delay="1999"/>
                                          </p:stCondLst>
                                        </p:cTn>
                                        <p:tgtEl>
                                          <p:spTgt spid="9"/>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2000"/>
                                        <p:tgtEl>
                                          <p:spTgt spid="10"/>
                                        </p:tgtEl>
                                      </p:cBhvr>
                                    </p:animEffect>
                                    <p:set>
                                      <p:cBhvr>
                                        <p:cTn id="47" dur="1" fill="hold">
                                          <p:stCondLst>
                                            <p:cond delay="1999"/>
                                          </p:stCondLst>
                                        </p:cTn>
                                        <p:tgtEl>
                                          <p:spTgt spid="10"/>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2000"/>
                                        <p:tgtEl>
                                          <p:spTgt spid="12"/>
                                        </p:tgtEl>
                                      </p:cBhvr>
                                    </p:animEffect>
                                    <p:set>
                                      <p:cBhvr>
                                        <p:cTn id="50" dur="1" fill="hold">
                                          <p:stCondLst>
                                            <p:cond delay="1999"/>
                                          </p:stCondLst>
                                        </p:cTn>
                                        <p:tgtEl>
                                          <p:spTgt spid="1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11"/>
                                        </p:tgtEl>
                                      </p:cBhvr>
                                    </p:animEffect>
                                    <p:set>
                                      <p:cBhvr>
                                        <p:cTn id="53" dur="1" fill="hold">
                                          <p:stCondLst>
                                            <p:cond delay="1999"/>
                                          </p:stCondLst>
                                        </p:cTn>
                                        <p:tgtEl>
                                          <p:spTgt spid="11"/>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2000"/>
                                        <p:tgtEl>
                                          <p:spTgt spid="13"/>
                                        </p:tgtEl>
                                      </p:cBhvr>
                                    </p:animEffect>
                                    <p:set>
                                      <p:cBhvr>
                                        <p:cTn id="56" dur="1" fill="hold">
                                          <p:stCondLst>
                                            <p:cond delay="1999"/>
                                          </p:stCondLst>
                                        </p:cTn>
                                        <p:tgtEl>
                                          <p:spTgt spid="13"/>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0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20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000"/>
                                        <p:tgtEl>
                                          <p:spTgt spid="1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2000"/>
                                        <p:tgtEl>
                                          <p:spTgt spid="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20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2000"/>
                                        <p:tgtEl>
                                          <p:spTgt spid="1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2000"/>
                                        <p:tgtEl>
                                          <p:spTgt spid="2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2000"/>
                                        <p:tgtEl>
                                          <p:spTgt spid="2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2000"/>
                                        <p:tgtEl>
                                          <p:spTgt spid="2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2000"/>
                                        <p:tgtEl>
                                          <p:spTgt spid="23"/>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xit" presetSubtype="0" fill="hold" grpId="1" nodeType="clickEffect">
                                  <p:stCondLst>
                                    <p:cond delay="0"/>
                                  </p:stCondLst>
                                  <p:childTnLst>
                                    <p:animEffect transition="out" filter="fade">
                                      <p:cBhvr>
                                        <p:cTn id="90" dur="2000"/>
                                        <p:tgtEl>
                                          <p:spTgt spid="16"/>
                                        </p:tgtEl>
                                      </p:cBhvr>
                                    </p:animEffect>
                                    <p:set>
                                      <p:cBhvr>
                                        <p:cTn id="91" dur="1" fill="hold">
                                          <p:stCondLst>
                                            <p:cond delay="1999"/>
                                          </p:stCondLst>
                                        </p:cTn>
                                        <p:tgtEl>
                                          <p:spTgt spid="16"/>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2000"/>
                                        <p:tgtEl>
                                          <p:spTgt spid="14"/>
                                        </p:tgtEl>
                                      </p:cBhvr>
                                    </p:animEffect>
                                    <p:set>
                                      <p:cBhvr>
                                        <p:cTn id="94" dur="1" fill="hold">
                                          <p:stCondLst>
                                            <p:cond delay="1999"/>
                                          </p:stCondLst>
                                        </p:cTn>
                                        <p:tgtEl>
                                          <p:spTgt spid="14"/>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2000"/>
                                        <p:tgtEl>
                                          <p:spTgt spid="15"/>
                                        </p:tgtEl>
                                      </p:cBhvr>
                                    </p:animEffect>
                                    <p:set>
                                      <p:cBhvr>
                                        <p:cTn id="97" dur="1" fill="hold">
                                          <p:stCondLst>
                                            <p:cond delay="1999"/>
                                          </p:stCondLst>
                                        </p:cTn>
                                        <p:tgtEl>
                                          <p:spTgt spid="15"/>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2000"/>
                                        <p:tgtEl>
                                          <p:spTgt spid="18"/>
                                        </p:tgtEl>
                                      </p:cBhvr>
                                    </p:animEffect>
                                    <p:set>
                                      <p:cBhvr>
                                        <p:cTn id="100" dur="1" fill="hold">
                                          <p:stCondLst>
                                            <p:cond delay="1999"/>
                                          </p:stCondLst>
                                        </p:cTn>
                                        <p:tgtEl>
                                          <p:spTgt spid="18"/>
                                        </p:tgtEl>
                                        <p:attrNameLst>
                                          <p:attrName>style.visibility</p:attrName>
                                        </p:attrNameLst>
                                      </p:cBhvr>
                                      <p:to>
                                        <p:strVal val="hidden"/>
                                      </p:to>
                                    </p:set>
                                  </p:childTnLst>
                                </p:cTn>
                              </p:par>
                              <p:par>
                                <p:cTn id="101" presetID="10" presetClass="exit" presetSubtype="0" fill="hold" grpId="1" nodeType="withEffect">
                                  <p:stCondLst>
                                    <p:cond delay="0"/>
                                  </p:stCondLst>
                                  <p:childTnLst>
                                    <p:animEffect transition="out" filter="fade">
                                      <p:cBhvr>
                                        <p:cTn id="102" dur="2000"/>
                                        <p:tgtEl>
                                          <p:spTgt spid="17"/>
                                        </p:tgtEl>
                                      </p:cBhvr>
                                    </p:animEffect>
                                    <p:set>
                                      <p:cBhvr>
                                        <p:cTn id="103" dur="1" fill="hold">
                                          <p:stCondLst>
                                            <p:cond delay="1999"/>
                                          </p:stCondLst>
                                        </p:cTn>
                                        <p:tgtEl>
                                          <p:spTgt spid="17"/>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2000"/>
                                        <p:tgtEl>
                                          <p:spTgt spid="19"/>
                                        </p:tgtEl>
                                      </p:cBhvr>
                                    </p:animEffect>
                                    <p:set>
                                      <p:cBhvr>
                                        <p:cTn id="106" dur="1" fill="hold">
                                          <p:stCondLst>
                                            <p:cond delay="1999"/>
                                          </p:stCondLst>
                                        </p:cTn>
                                        <p:tgtEl>
                                          <p:spTgt spid="19"/>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2000"/>
                                        <p:tgtEl>
                                          <p:spTgt spid="20"/>
                                        </p:tgtEl>
                                      </p:cBhvr>
                                    </p:animEffect>
                                    <p:set>
                                      <p:cBhvr>
                                        <p:cTn id="109" dur="1" fill="hold">
                                          <p:stCondLst>
                                            <p:cond delay="1999"/>
                                          </p:stCondLst>
                                        </p:cTn>
                                        <p:tgtEl>
                                          <p:spTgt spid="20"/>
                                        </p:tgtEl>
                                        <p:attrNameLst>
                                          <p:attrName>style.visibility</p:attrName>
                                        </p:attrNameLst>
                                      </p:cBhvr>
                                      <p:to>
                                        <p:strVal val="hidden"/>
                                      </p:to>
                                    </p:set>
                                  </p:childTnLst>
                                </p:cTn>
                              </p:par>
                              <p:par>
                                <p:cTn id="110" presetID="10" presetClass="exit" presetSubtype="0" fill="hold" grpId="1" nodeType="withEffect">
                                  <p:stCondLst>
                                    <p:cond delay="0"/>
                                  </p:stCondLst>
                                  <p:childTnLst>
                                    <p:animEffect transition="out" filter="fade">
                                      <p:cBhvr>
                                        <p:cTn id="111" dur="2000"/>
                                        <p:tgtEl>
                                          <p:spTgt spid="22"/>
                                        </p:tgtEl>
                                      </p:cBhvr>
                                    </p:animEffect>
                                    <p:set>
                                      <p:cBhvr>
                                        <p:cTn id="112" dur="1" fill="hold">
                                          <p:stCondLst>
                                            <p:cond delay="1999"/>
                                          </p:stCondLst>
                                        </p:cTn>
                                        <p:tgtEl>
                                          <p:spTgt spid="22"/>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2000"/>
                                        <p:tgtEl>
                                          <p:spTgt spid="21"/>
                                        </p:tgtEl>
                                      </p:cBhvr>
                                    </p:animEffect>
                                    <p:set>
                                      <p:cBhvr>
                                        <p:cTn id="115" dur="1" fill="hold">
                                          <p:stCondLst>
                                            <p:cond delay="1999"/>
                                          </p:stCondLst>
                                        </p:cTn>
                                        <p:tgtEl>
                                          <p:spTgt spid="21"/>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2000"/>
                                        <p:tgtEl>
                                          <p:spTgt spid="23"/>
                                        </p:tgtEl>
                                      </p:cBhvr>
                                    </p:animEffect>
                                    <p:set>
                                      <p:cBhvr>
                                        <p:cTn id="118" dur="1" fill="hold">
                                          <p:stCondLst>
                                            <p:cond delay="1999"/>
                                          </p:stCondLst>
                                        </p:cTn>
                                        <p:tgtEl>
                                          <p:spTgt spid="23"/>
                                        </p:tgtEl>
                                        <p:attrNameLst>
                                          <p:attrName>style.visibility</p:attrName>
                                        </p:attrNameLst>
                                      </p:cBhvr>
                                      <p:to>
                                        <p:strVal val="hidden"/>
                                      </p:to>
                                    </p:set>
                                  </p:childTnLst>
                                </p:cTn>
                              </p:par>
                              <p:par>
                                <p:cTn id="119" presetID="10" presetClass="entr" presetSubtype="0"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2000"/>
                                        <p:tgtEl>
                                          <p:spTgt spid="28"/>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2000"/>
                                        <p:tgtEl>
                                          <p:spTgt spid="2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fade">
                                      <p:cBhvr>
                                        <p:cTn id="127" dur="2000"/>
                                        <p:tgtEl>
                                          <p:spTgt spid="25"/>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6"/>
                                        </p:tgtEl>
                                        <p:attrNameLst>
                                          <p:attrName>style.visibility</p:attrName>
                                        </p:attrNameLst>
                                      </p:cBhvr>
                                      <p:to>
                                        <p:strVal val="visible"/>
                                      </p:to>
                                    </p:set>
                                    <p:animEffect transition="in" filter="fade">
                                      <p:cBhvr>
                                        <p:cTn id="130" dur="2000"/>
                                        <p:tgtEl>
                                          <p:spTgt spid="2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7"/>
                                        </p:tgtEl>
                                        <p:attrNameLst>
                                          <p:attrName>style.visibility</p:attrName>
                                        </p:attrNameLst>
                                      </p:cBhvr>
                                      <p:to>
                                        <p:strVal val="visible"/>
                                      </p:to>
                                    </p:set>
                                    <p:animEffect transition="in" filter="fade">
                                      <p:cBhvr>
                                        <p:cTn id="133" dur="2000"/>
                                        <p:tgtEl>
                                          <p:spTgt spid="27"/>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9"/>
                                        </p:tgtEl>
                                        <p:attrNameLst>
                                          <p:attrName>style.visibility</p:attrName>
                                        </p:attrNameLst>
                                      </p:cBhvr>
                                      <p:to>
                                        <p:strVal val="visible"/>
                                      </p:to>
                                    </p:set>
                                    <p:animEffect transition="in" filter="fade">
                                      <p:cBhvr>
                                        <p:cTn id="136" dur="2000"/>
                                        <p:tgtEl>
                                          <p:spTgt spid="29"/>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fade">
                                      <p:cBhvr>
                                        <p:cTn id="139" dur="2000"/>
                                        <p:tgtEl>
                                          <p:spTgt spid="30"/>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fade">
                                      <p:cBhvr>
                                        <p:cTn id="142" dur="2000"/>
                                        <p:tgtEl>
                                          <p:spTgt spid="32"/>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2000"/>
                                        <p:tgtEl>
                                          <p:spTgt spid="3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33"/>
                                        </p:tgtEl>
                                        <p:attrNameLst>
                                          <p:attrName>style.visibility</p:attrName>
                                        </p:attrNameLst>
                                      </p:cBhvr>
                                      <p:to>
                                        <p:strVal val="visible"/>
                                      </p:to>
                                    </p:set>
                                    <p:animEffect transition="in" filter="fade">
                                      <p:cBhvr>
                                        <p:cTn id="148"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5" grpId="0"/>
      <p:bldP spid="26" grpId="0"/>
      <p:bldP spid="27" grpId="0"/>
      <p:bldP spid="28" grpId="0"/>
      <p:bldP spid="29" grpId="0"/>
      <p:bldP spid="30" grpId="0"/>
      <p:bldP spid="31" grpId="0"/>
      <p:bldP spid="32" grpId="0"/>
      <p:bldP spid="3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926482">
            <a:off x="1385888" y="1935163"/>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Rectangle 6"/>
          <p:cNvSpPr/>
          <p:nvPr/>
        </p:nvSpPr>
        <p:spPr>
          <a:xfrm rot="20252916">
            <a:off x="3232150" y="2068513"/>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rot="3351774">
            <a:off x="2827338" y="3316288"/>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rot="986206">
            <a:off x="4386263" y="4489450"/>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0" name="Rectangle 9"/>
          <p:cNvSpPr/>
          <p:nvPr/>
        </p:nvSpPr>
        <p:spPr>
          <a:xfrm rot="20320595">
            <a:off x="2400300" y="4641850"/>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1" name="Rectangle 10"/>
          <p:cNvSpPr/>
          <p:nvPr/>
        </p:nvSpPr>
        <p:spPr>
          <a:xfrm rot="19440917">
            <a:off x="6178550" y="4240213"/>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11"/>
          <p:cNvSpPr/>
          <p:nvPr/>
        </p:nvSpPr>
        <p:spPr>
          <a:xfrm rot="4097116">
            <a:off x="5773738" y="5845175"/>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 name="Diamond 12"/>
          <p:cNvSpPr/>
          <p:nvPr/>
        </p:nvSpPr>
        <p:spPr>
          <a:xfrm rot="255971">
            <a:off x="2985751" y="2164390"/>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a:solidFill>
                  <a:srgbClr val="0000CC"/>
                </a:solidFill>
              </a:rPr>
              <a:t>?</a:t>
            </a:r>
          </a:p>
        </p:txBody>
      </p:sp>
      <p:sp>
        <p:nvSpPr>
          <p:cNvPr id="14" name="Diamond 13"/>
          <p:cNvSpPr/>
          <p:nvPr/>
        </p:nvSpPr>
        <p:spPr>
          <a:xfrm rot="255971">
            <a:off x="3998287" y="3935985"/>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a:solidFill>
                  <a:srgbClr val="0000CC"/>
                </a:solidFill>
              </a:rPr>
              <a:t>?</a:t>
            </a:r>
          </a:p>
        </p:txBody>
      </p:sp>
      <p:sp>
        <p:nvSpPr>
          <p:cNvPr id="15" name="Diamond 14"/>
          <p:cNvSpPr/>
          <p:nvPr/>
        </p:nvSpPr>
        <p:spPr>
          <a:xfrm rot="255971">
            <a:off x="6055685" y="4545584"/>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a:solidFill>
                  <a:srgbClr val="0000CC"/>
                </a:solidFill>
              </a:rPr>
              <a:t>?</a:t>
            </a:r>
          </a:p>
        </p:txBody>
      </p:sp>
      <p:sp>
        <p:nvSpPr>
          <p:cNvPr id="16" name="Title 15"/>
          <p:cNvSpPr>
            <a:spLocks noGrp="1"/>
          </p:cNvSpPr>
          <p:nvPr>
            <p:ph type="title"/>
          </p:nvPr>
        </p:nvSpPr>
        <p:spPr/>
        <p:txBody>
          <a:bodyPr/>
          <a:lstStyle/>
          <a:p>
            <a:pPr eaLnBrk="1" fontAlgn="auto" hangingPunct="1">
              <a:spcAft>
                <a:spcPts val="0"/>
              </a:spcAft>
              <a:defRPr/>
            </a:pPr>
            <a:r>
              <a:rPr lang="en-US" sz="3200" dirty="0" smtClean="0">
                <a:ea typeface="+mj-ea"/>
                <a:cs typeface="+mj-cs"/>
              </a:rPr>
              <a:t>Critical Junctures / Decision Points</a:t>
            </a:r>
            <a:endParaRPr lang="en-US" dirty="0">
              <a:ea typeface="+mj-ea"/>
              <a:cs typeface="+mj-cs"/>
            </a:endParaRPr>
          </a:p>
        </p:txBody>
      </p:sp>
    </p:spTree>
    <p:extLst>
      <p:ext uri="{BB962C8B-B14F-4D97-AF65-F5344CB8AC3E}">
        <p14:creationId xmlns:p14="http://schemas.microsoft.com/office/powerpoint/2010/main" val="114400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 presetClass="emph" presetSubtype="2" fill="hold" nodeType="withEffect">
                                  <p:stCondLst>
                                    <p:cond delay="0"/>
                                  </p:stCondLst>
                                  <p:childTnLst>
                                    <p:animClr clrSpc="rgb" dir="cw">
                                      <p:cBhvr>
                                        <p:cTn id="9" dur="2000" fill="hold"/>
                                        <p:tgtEl>
                                          <p:spTgt spid="6"/>
                                        </p:tgtEl>
                                        <p:attrNameLst>
                                          <p:attrName>fillcolor</p:attrName>
                                        </p:attrNameLst>
                                      </p:cBhvr>
                                      <p:to>
                                        <a:srgbClr val="0000FF"/>
                                      </p:to>
                                    </p:animClr>
                                    <p:set>
                                      <p:cBhvr>
                                        <p:cTn id="10" dur="2000" fill="hold"/>
                                        <p:tgtEl>
                                          <p:spTgt spid="6"/>
                                        </p:tgtEl>
                                        <p:attrNameLst>
                                          <p:attrName>fill.type</p:attrName>
                                        </p:attrNameLst>
                                      </p:cBhvr>
                                      <p:to>
                                        <p:strVal val="solid"/>
                                      </p:to>
                                    </p:set>
                                    <p:set>
                                      <p:cBhvr>
                                        <p:cTn id="11" dur="2000" fill="hold"/>
                                        <p:tgtEl>
                                          <p:spTgt spid="6"/>
                                        </p:tgtEl>
                                        <p:attrNameLst>
                                          <p:attrName>fill.on</p:attrName>
                                        </p:attrNameLst>
                                      </p:cBhvr>
                                      <p:to>
                                        <p:strVal val="true"/>
                                      </p:to>
                                    </p:set>
                                  </p:childTnLst>
                                </p:cTn>
                              </p:par>
                              <p:par>
                                <p:cTn id="12" presetID="1" presetClass="entr" presetSubtype="0" fill="hold" nodeType="withEffect">
                                  <p:stCondLst>
                                    <p:cond delay="1500"/>
                                  </p:stCondLst>
                                  <p:childTnLst>
                                    <p:set>
                                      <p:cBhvr>
                                        <p:cTn id="13" dur="1" fill="hold">
                                          <p:stCondLst>
                                            <p:cond delay="0"/>
                                          </p:stCondLst>
                                        </p:cTn>
                                        <p:tgtEl>
                                          <p:spTgt spid="13"/>
                                        </p:tgtEl>
                                        <p:attrNameLst>
                                          <p:attrName>style.visibility</p:attrName>
                                        </p:attrNameLst>
                                      </p:cBhvr>
                                      <p:to>
                                        <p:strVal val="visible"/>
                                      </p:to>
                                    </p:set>
                                  </p:childTnLst>
                                </p:cTn>
                              </p:par>
                              <p:par>
                                <p:cTn id="14" presetID="22" presetClass="entr" presetSubtype="8" fill="hold" grpId="0" nodeType="withEffect">
                                  <p:stCondLst>
                                    <p:cond delay="180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par>
                                <p:cTn id="17" presetID="22" presetClass="entr" presetSubtype="1" fill="hold" grpId="0" nodeType="withEffect">
                                  <p:stCondLst>
                                    <p:cond delay="190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1000"/>
                                        <p:tgtEl>
                                          <p:spTgt spid="8"/>
                                        </p:tgtEl>
                                      </p:cBhvr>
                                    </p:animEffect>
                                  </p:childTnLst>
                                </p:cTn>
                              </p:par>
                            </p:childTnLst>
                          </p:cTn>
                        </p:par>
                        <p:par>
                          <p:cTn id="20" fill="hold" nodeType="afterGroup">
                            <p:stCondLst>
                              <p:cond delay="2900"/>
                            </p:stCondLst>
                            <p:childTnLst>
                              <p:par>
                                <p:cTn id="21" presetID="1" presetClass="emph" presetSubtype="2" fill="hold" grpId="1" nodeType="afterEffect">
                                  <p:stCondLst>
                                    <p:cond delay="0"/>
                                  </p:stCondLst>
                                  <p:childTnLst>
                                    <p:animClr clrSpc="rgb" dir="cw">
                                      <p:cBhvr>
                                        <p:cTn id="22" dur="2000" fill="hold"/>
                                        <p:tgtEl>
                                          <p:spTgt spid="8"/>
                                        </p:tgtEl>
                                        <p:attrNameLst>
                                          <p:attrName>fillcolor</p:attrName>
                                        </p:attrNameLst>
                                      </p:cBhvr>
                                      <p:to>
                                        <a:srgbClr val="0000FF"/>
                                      </p:to>
                                    </p:animClr>
                                    <p:set>
                                      <p:cBhvr>
                                        <p:cTn id="23" dur="2000" fill="hold"/>
                                        <p:tgtEl>
                                          <p:spTgt spid="8"/>
                                        </p:tgtEl>
                                        <p:attrNameLst>
                                          <p:attrName>fill.type</p:attrName>
                                        </p:attrNameLst>
                                      </p:cBhvr>
                                      <p:to>
                                        <p:strVal val="solid"/>
                                      </p:to>
                                    </p:set>
                                    <p:set>
                                      <p:cBhvr>
                                        <p:cTn id="24" dur="2000" fill="hold"/>
                                        <p:tgtEl>
                                          <p:spTgt spid="8"/>
                                        </p:tgtEl>
                                        <p:attrNameLst>
                                          <p:attrName>fill.on</p:attrName>
                                        </p:attrNameLst>
                                      </p:cBhvr>
                                      <p:to>
                                        <p:strVal val="true"/>
                                      </p:to>
                                    </p:set>
                                  </p:childTnLst>
                                </p:cTn>
                              </p:par>
                              <p:par>
                                <p:cTn id="25" presetID="9" presetClass="emph" presetSubtype="0" grpId="1" nodeType="withEffect">
                                  <p:stCondLst>
                                    <p:cond delay="1400"/>
                                  </p:stCondLst>
                                  <p:childTnLst>
                                    <p:set>
                                      <p:cBhvr rctx="PPT">
                                        <p:cTn id="26" dur="indefinite"/>
                                        <p:tgtEl>
                                          <p:spTgt spid="7"/>
                                        </p:tgtEl>
                                        <p:attrNameLst>
                                          <p:attrName>style.opacity</p:attrName>
                                        </p:attrNameLst>
                                      </p:cBhvr>
                                      <p:to>
                                        <p:strVal val="0.25"/>
                                      </p:to>
                                    </p:set>
                                    <p:animEffect filter="image" prLst="opacity: 0.25">
                                      <p:cBhvr rctx="IE">
                                        <p:cTn id="27" dur="indefinite"/>
                                        <p:tgtEl>
                                          <p:spTgt spid="7"/>
                                        </p:tgtEl>
                                      </p:cBhvr>
                                    </p:animEffect>
                                  </p:childTnLst>
                                </p:cTn>
                              </p:par>
                            </p:childTnLst>
                          </p:cTn>
                        </p:par>
                        <p:par>
                          <p:cTn id="28" fill="hold" nodeType="afterGroup">
                            <p:stCondLst>
                              <p:cond delay="4900"/>
                            </p:stCondLst>
                            <p:childTnLst>
                              <p:par>
                                <p:cTn id="29" presetID="1" presetClass="entr" presetSubtype="0" fill="hold" nodeType="afterEffect">
                                  <p:stCondLst>
                                    <p:cond delay="30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nodeType="afterGroup">
                            <p:stCondLst>
                              <p:cond delay="5200"/>
                            </p:stCondLst>
                            <p:childTnLst>
                              <p:par>
                                <p:cTn id="32" presetID="22" presetClass="entr" presetSubtype="2" fill="hold" grpId="0" nodeType="afterEffect">
                                  <p:stCondLst>
                                    <p:cond delay="70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1000"/>
                                        <p:tgtEl>
                                          <p:spTgt spid="10"/>
                                        </p:tgtEl>
                                      </p:cBhvr>
                                    </p:animEffect>
                                  </p:childTnLst>
                                </p:cTn>
                              </p:par>
                              <p:par>
                                <p:cTn id="35" presetID="22" presetClass="entr" presetSubtype="8" fill="hold" grpId="0" nodeType="withEffect">
                                  <p:stCondLst>
                                    <p:cond delay="80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1000"/>
                                        <p:tgtEl>
                                          <p:spTgt spid="9"/>
                                        </p:tgtEl>
                                      </p:cBhvr>
                                    </p:animEffect>
                                  </p:childTnLst>
                                </p:cTn>
                              </p:par>
                            </p:childTnLst>
                          </p:cTn>
                        </p:par>
                        <p:par>
                          <p:cTn id="38" fill="hold" nodeType="afterGroup">
                            <p:stCondLst>
                              <p:cond delay="7000"/>
                            </p:stCondLst>
                            <p:childTnLst>
                              <p:par>
                                <p:cTn id="39" presetID="1" presetClass="emph" presetSubtype="2" fill="hold" nodeType="afterEffect">
                                  <p:stCondLst>
                                    <p:cond delay="200"/>
                                  </p:stCondLst>
                                  <p:childTnLst>
                                    <p:animClr clrSpc="rgb" dir="cw">
                                      <p:cBhvr>
                                        <p:cTn id="40" dur="1800" fill="hold"/>
                                        <p:tgtEl>
                                          <p:spTgt spid="9"/>
                                        </p:tgtEl>
                                        <p:attrNameLst>
                                          <p:attrName>fillcolor</p:attrName>
                                        </p:attrNameLst>
                                      </p:cBhvr>
                                      <p:to>
                                        <a:srgbClr val="0000FF"/>
                                      </p:to>
                                    </p:animClr>
                                    <p:set>
                                      <p:cBhvr>
                                        <p:cTn id="41" dur="1800" fill="hold"/>
                                        <p:tgtEl>
                                          <p:spTgt spid="9"/>
                                        </p:tgtEl>
                                        <p:attrNameLst>
                                          <p:attrName>fill.type</p:attrName>
                                        </p:attrNameLst>
                                      </p:cBhvr>
                                      <p:to>
                                        <p:strVal val="solid"/>
                                      </p:to>
                                    </p:set>
                                    <p:set>
                                      <p:cBhvr>
                                        <p:cTn id="42" dur="1800" fill="hold"/>
                                        <p:tgtEl>
                                          <p:spTgt spid="9"/>
                                        </p:tgtEl>
                                        <p:attrNameLst>
                                          <p:attrName>fill.on</p:attrName>
                                        </p:attrNameLst>
                                      </p:cBhvr>
                                      <p:to>
                                        <p:strVal val="true"/>
                                      </p:to>
                                    </p:set>
                                  </p:childTnLst>
                                </p:cTn>
                              </p:par>
                              <p:par>
                                <p:cTn id="43" presetID="9" presetClass="emph" presetSubtype="0" grpId="1" nodeType="withEffect">
                                  <p:stCondLst>
                                    <p:cond delay="1600"/>
                                  </p:stCondLst>
                                  <p:childTnLst>
                                    <p:set>
                                      <p:cBhvr rctx="PPT">
                                        <p:cTn id="44" dur="indefinite"/>
                                        <p:tgtEl>
                                          <p:spTgt spid="10"/>
                                        </p:tgtEl>
                                        <p:attrNameLst>
                                          <p:attrName>style.opacity</p:attrName>
                                        </p:attrNameLst>
                                      </p:cBhvr>
                                      <p:to>
                                        <p:strVal val="0.25"/>
                                      </p:to>
                                    </p:set>
                                    <p:animEffect filter="image" prLst="opacity: 0.25">
                                      <p:cBhvr rctx="IE">
                                        <p:cTn id="45" dur="indefinite"/>
                                        <p:tgtEl>
                                          <p:spTgt spid="10"/>
                                        </p:tgtEl>
                                      </p:cBhvr>
                                    </p:animEffect>
                                  </p:childTnLst>
                                </p:cTn>
                              </p:par>
                            </p:childTnLst>
                          </p:cTn>
                        </p:par>
                        <p:par>
                          <p:cTn id="46" fill="hold" nodeType="afterGroup">
                            <p:stCondLst>
                              <p:cond delay="9000"/>
                            </p:stCondLst>
                            <p:childTnLst>
                              <p:par>
                                <p:cTn id="47" presetID="1" presetClass="entr" presetSubtype="0" fill="hold" nodeType="afterEffect">
                                  <p:stCondLst>
                                    <p:cond delay="500"/>
                                  </p:stCondLst>
                                  <p:childTnLst>
                                    <p:set>
                                      <p:cBhvr>
                                        <p:cTn id="48" dur="1" fill="hold">
                                          <p:stCondLst>
                                            <p:cond delay="0"/>
                                          </p:stCondLst>
                                        </p:cTn>
                                        <p:tgtEl>
                                          <p:spTgt spid="15"/>
                                        </p:tgtEl>
                                        <p:attrNameLst>
                                          <p:attrName>style.visibility</p:attrName>
                                        </p:attrNameLst>
                                      </p:cBhvr>
                                      <p:to>
                                        <p:strVal val="visible"/>
                                      </p:to>
                                    </p:set>
                                  </p:childTnLst>
                                </p:cTn>
                              </p:par>
                            </p:childTnLst>
                          </p:cTn>
                        </p:par>
                        <p:par>
                          <p:cTn id="49" fill="hold" nodeType="afterGroup">
                            <p:stCondLst>
                              <p:cond delay="9500"/>
                            </p:stCondLst>
                            <p:childTnLst>
                              <p:par>
                                <p:cTn id="50" presetID="22" presetClass="entr" presetSubtype="8" fill="hold" grpId="0" nodeType="afterEffect">
                                  <p:stCondLst>
                                    <p:cond delay="80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1000"/>
                                        <p:tgtEl>
                                          <p:spTgt spid="11"/>
                                        </p:tgtEl>
                                      </p:cBhvr>
                                    </p:animEffect>
                                  </p:childTnLst>
                                </p:cTn>
                              </p:par>
                              <p:par>
                                <p:cTn id="53" presetID="22" presetClass="entr" presetSubtype="1" fill="hold" grpId="0" nodeType="withEffect">
                                  <p:stCondLst>
                                    <p:cond delay="80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1000"/>
                                        <p:tgtEl>
                                          <p:spTgt spid="12"/>
                                        </p:tgtEl>
                                      </p:cBhvr>
                                    </p:animEffect>
                                  </p:childTnLst>
                                </p:cTn>
                              </p:par>
                            </p:childTnLst>
                          </p:cTn>
                        </p:par>
                        <p:par>
                          <p:cTn id="56" fill="hold" nodeType="afterGroup">
                            <p:stCondLst>
                              <p:cond delay="11300"/>
                            </p:stCondLst>
                            <p:childTnLst>
                              <p:par>
                                <p:cTn id="57" presetID="1" presetClass="emph" presetSubtype="2" fill="hold" nodeType="afterEffect">
                                  <p:stCondLst>
                                    <p:cond delay="200"/>
                                  </p:stCondLst>
                                  <p:childTnLst>
                                    <p:animClr clrSpc="rgb" dir="cw">
                                      <p:cBhvr>
                                        <p:cTn id="58" dur="2000" fill="hold"/>
                                        <p:tgtEl>
                                          <p:spTgt spid="11"/>
                                        </p:tgtEl>
                                        <p:attrNameLst>
                                          <p:attrName>fillcolor</p:attrName>
                                        </p:attrNameLst>
                                      </p:cBhvr>
                                      <p:to>
                                        <a:srgbClr val="0000FF"/>
                                      </p:to>
                                    </p:animClr>
                                    <p:set>
                                      <p:cBhvr>
                                        <p:cTn id="59" dur="2000" fill="hold"/>
                                        <p:tgtEl>
                                          <p:spTgt spid="11"/>
                                        </p:tgtEl>
                                        <p:attrNameLst>
                                          <p:attrName>fill.type</p:attrName>
                                        </p:attrNameLst>
                                      </p:cBhvr>
                                      <p:to>
                                        <p:strVal val="solid"/>
                                      </p:to>
                                    </p:set>
                                    <p:set>
                                      <p:cBhvr>
                                        <p:cTn id="60" dur="2000" fill="hold"/>
                                        <p:tgtEl>
                                          <p:spTgt spid="11"/>
                                        </p:tgtEl>
                                        <p:attrNameLst>
                                          <p:attrName>fill.on</p:attrName>
                                        </p:attrNameLst>
                                      </p:cBhvr>
                                      <p:to>
                                        <p:strVal val="true"/>
                                      </p:to>
                                    </p:set>
                                  </p:childTnLst>
                                </p:cTn>
                              </p:par>
                              <p:par>
                                <p:cTn id="61" presetID="9" presetClass="emph" presetSubtype="0" grpId="1" nodeType="withEffect">
                                  <p:stCondLst>
                                    <p:cond delay="1800"/>
                                  </p:stCondLst>
                                  <p:childTnLst>
                                    <p:set>
                                      <p:cBhvr rctx="PPT">
                                        <p:cTn id="62" dur="indefinite"/>
                                        <p:tgtEl>
                                          <p:spTgt spid="12"/>
                                        </p:tgtEl>
                                        <p:attrNameLst>
                                          <p:attrName>style.opacity</p:attrName>
                                        </p:attrNameLst>
                                      </p:cBhvr>
                                      <p:to>
                                        <p:strVal val="0.25"/>
                                      </p:to>
                                    </p:set>
                                    <p:animEffect filter="image" prLst="opacity: 0.25">
                                      <p:cBhvr rctx="IE">
                                        <p:cTn id="63"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10" grpId="0" animBg="1"/>
      <p:bldP spid="10" grpId="1" animBg="1"/>
      <p:bldP spid="11" grpId="0" animBg="1"/>
      <p:bldP spid="12" grpId="0" animBg="1"/>
      <p:bldP spid="1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a:xfrm rot="20509673">
            <a:off x="2874615" y="3865020"/>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reeform 32"/>
          <p:cNvSpPr/>
          <p:nvPr/>
        </p:nvSpPr>
        <p:spPr>
          <a:xfrm rot="21241623">
            <a:off x="5585414" y="3077724"/>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reeform 35"/>
          <p:cNvSpPr/>
          <p:nvPr/>
        </p:nvSpPr>
        <p:spPr>
          <a:xfrm rot="3370561">
            <a:off x="4471607" y="5084161"/>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rot="7094321">
            <a:off x="3077876" y="5210354"/>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p:cNvSpPr/>
          <p:nvPr/>
        </p:nvSpPr>
        <p:spPr>
          <a:xfrm rot="3470003">
            <a:off x="3202123" y="1905787"/>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26"/>
          <p:cNvSpPr/>
          <p:nvPr/>
        </p:nvSpPr>
        <p:spPr>
          <a:xfrm rot="182016">
            <a:off x="2806964" y="2925325"/>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12"/>
          <p:cNvSpPr/>
          <p:nvPr/>
        </p:nvSpPr>
        <p:spPr>
          <a:xfrm rot="1853280">
            <a:off x="5523764" y="4504000"/>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 name="Freeform 3"/>
          <p:cNvSpPr/>
          <p:nvPr/>
        </p:nvSpPr>
        <p:spPr>
          <a:xfrm>
            <a:off x="3614728" y="2498350"/>
            <a:ext cx="1988820" cy="1988820"/>
          </a:xfrm>
          <a:custGeom>
            <a:avLst/>
            <a:gdLst>
              <a:gd name="connsiteX0" fmla="*/ 0 w 1988820"/>
              <a:gd name="connsiteY0" fmla="*/ 331477 h 1988820"/>
              <a:gd name="connsiteX1" fmla="*/ 331477 w 1988820"/>
              <a:gd name="connsiteY1" fmla="*/ 0 h 1988820"/>
              <a:gd name="connsiteX2" fmla="*/ 1657343 w 1988820"/>
              <a:gd name="connsiteY2" fmla="*/ 0 h 1988820"/>
              <a:gd name="connsiteX3" fmla="*/ 1988820 w 1988820"/>
              <a:gd name="connsiteY3" fmla="*/ 331477 h 1988820"/>
              <a:gd name="connsiteX4" fmla="*/ 1988820 w 1988820"/>
              <a:gd name="connsiteY4" fmla="*/ 1657343 h 1988820"/>
              <a:gd name="connsiteX5" fmla="*/ 1657343 w 1988820"/>
              <a:gd name="connsiteY5" fmla="*/ 1988820 h 1988820"/>
              <a:gd name="connsiteX6" fmla="*/ 331477 w 1988820"/>
              <a:gd name="connsiteY6" fmla="*/ 1988820 h 1988820"/>
              <a:gd name="connsiteX7" fmla="*/ 0 w 1988820"/>
              <a:gd name="connsiteY7" fmla="*/ 1657343 h 1988820"/>
              <a:gd name="connsiteX8" fmla="*/ 0 w 1988820"/>
              <a:gd name="connsiteY8" fmla="*/ 331477 h 198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8820" h="1988820">
                <a:moveTo>
                  <a:pt x="0" y="331477"/>
                </a:moveTo>
                <a:cubicBezTo>
                  <a:pt x="0" y="148407"/>
                  <a:pt x="148407" y="0"/>
                  <a:pt x="331477" y="0"/>
                </a:cubicBezTo>
                <a:lnTo>
                  <a:pt x="1657343" y="0"/>
                </a:lnTo>
                <a:cubicBezTo>
                  <a:pt x="1840413" y="0"/>
                  <a:pt x="1988820" y="148407"/>
                  <a:pt x="1988820" y="331477"/>
                </a:cubicBezTo>
                <a:lnTo>
                  <a:pt x="1988820" y="1657343"/>
                </a:lnTo>
                <a:cubicBezTo>
                  <a:pt x="1988820" y="1840413"/>
                  <a:pt x="1840413" y="1988820"/>
                  <a:pt x="1657343" y="1988820"/>
                </a:cubicBezTo>
                <a:lnTo>
                  <a:pt x="331477" y="1988820"/>
                </a:lnTo>
                <a:cubicBezTo>
                  <a:pt x="148407" y="1988820"/>
                  <a:pt x="0" y="1840413"/>
                  <a:pt x="0" y="1657343"/>
                </a:cubicBezTo>
                <a:lnTo>
                  <a:pt x="0" y="331477"/>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8526" tIns="188526" rIns="188526" bIns="188526" numCol="1" spcCol="1270" anchor="ctr" anchorCtr="0">
            <a:noAutofit/>
          </a:bodyPr>
          <a:lstStyle/>
          <a:p>
            <a:pPr lvl="0" algn="ctr" defTabSz="1600200">
              <a:lnSpc>
                <a:spcPct val="90000"/>
              </a:lnSpc>
              <a:spcBef>
                <a:spcPct val="0"/>
              </a:spcBef>
              <a:spcAft>
                <a:spcPct val="35000"/>
              </a:spcAft>
            </a:pPr>
            <a:r>
              <a:rPr lang="en-US" sz="2800" kern="1200" dirty="0" smtClean="0">
                <a:solidFill>
                  <a:schemeClr val="bg1"/>
                </a:solidFill>
              </a:rPr>
              <a:t>Decision Points </a:t>
            </a:r>
          </a:p>
          <a:p>
            <a:pPr lvl="0" algn="ctr" defTabSz="1600200">
              <a:lnSpc>
                <a:spcPct val="90000"/>
              </a:lnSpc>
              <a:spcBef>
                <a:spcPct val="0"/>
              </a:spcBef>
              <a:spcAft>
                <a:spcPct val="35000"/>
              </a:spcAft>
            </a:pPr>
            <a:r>
              <a:rPr lang="en-US" sz="2800" dirty="0" smtClean="0">
                <a:solidFill>
                  <a:schemeClr val="bg1"/>
                </a:solidFill>
              </a:rPr>
              <a:t>Critical Junctures</a:t>
            </a:r>
            <a:endParaRPr lang="en-US" sz="2800" kern="1200" dirty="0">
              <a:solidFill>
                <a:schemeClr val="bg1"/>
              </a:solidFill>
            </a:endParaRPr>
          </a:p>
        </p:txBody>
      </p:sp>
      <p:sp>
        <p:nvSpPr>
          <p:cNvPr id="5" name="Freeform 4"/>
          <p:cNvSpPr/>
          <p:nvPr/>
        </p:nvSpPr>
        <p:spPr>
          <a:xfrm rot="17084069">
            <a:off x="4268167" y="1856651"/>
            <a:ext cx="1318250" cy="0"/>
          </a:xfrm>
          <a:custGeom>
            <a:avLst/>
            <a:gdLst/>
            <a:ahLst/>
            <a:cxnLst/>
            <a:rect l="0" t="0" r="0" b="0"/>
            <a:pathLst>
              <a:path>
                <a:moveTo>
                  <a:pt x="0" y="0"/>
                </a:moveTo>
                <a:lnTo>
                  <a:pt x="1318250"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5"/>
          <p:cNvSpPr/>
          <p:nvPr/>
        </p:nvSpPr>
        <p:spPr>
          <a:xfrm>
            <a:off x="4378650" y="5334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Generating Questions</a:t>
            </a:r>
          </a:p>
        </p:txBody>
      </p:sp>
      <p:sp>
        <p:nvSpPr>
          <p:cNvPr id="7" name="Freeform 6"/>
          <p:cNvSpPr/>
          <p:nvPr/>
        </p:nvSpPr>
        <p:spPr>
          <a:xfrm rot="19327418">
            <a:off x="5550162" y="2460968"/>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6094695" y="1479744"/>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Determining field boundaries</a:t>
            </a:r>
          </a:p>
        </p:txBody>
      </p:sp>
      <p:sp>
        <p:nvSpPr>
          <p:cNvPr id="10" name="Freeform 9"/>
          <p:cNvSpPr/>
          <p:nvPr/>
        </p:nvSpPr>
        <p:spPr>
          <a:xfrm>
            <a:off x="6473070" y="3733800"/>
            <a:ext cx="2553780" cy="722899"/>
          </a:xfrm>
          <a:custGeom>
            <a:avLst/>
            <a:gdLst>
              <a:gd name="connsiteX0" fmla="*/ 0 w 2553780"/>
              <a:gd name="connsiteY0" fmla="*/ 120486 h 722899"/>
              <a:gd name="connsiteX1" fmla="*/ 120486 w 2553780"/>
              <a:gd name="connsiteY1" fmla="*/ 0 h 722899"/>
              <a:gd name="connsiteX2" fmla="*/ 2433294 w 2553780"/>
              <a:gd name="connsiteY2" fmla="*/ 0 h 722899"/>
              <a:gd name="connsiteX3" fmla="*/ 2553780 w 2553780"/>
              <a:gd name="connsiteY3" fmla="*/ 120486 h 722899"/>
              <a:gd name="connsiteX4" fmla="*/ 2553780 w 2553780"/>
              <a:gd name="connsiteY4" fmla="*/ 602413 h 722899"/>
              <a:gd name="connsiteX5" fmla="*/ 2433294 w 2553780"/>
              <a:gd name="connsiteY5" fmla="*/ 722899 h 722899"/>
              <a:gd name="connsiteX6" fmla="*/ 120486 w 2553780"/>
              <a:gd name="connsiteY6" fmla="*/ 722899 h 722899"/>
              <a:gd name="connsiteX7" fmla="*/ 0 w 2553780"/>
              <a:gd name="connsiteY7" fmla="*/ 602413 h 722899"/>
              <a:gd name="connsiteX8" fmla="*/ 0 w 2553780"/>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780" h="722899">
                <a:moveTo>
                  <a:pt x="0" y="120486"/>
                </a:moveTo>
                <a:cubicBezTo>
                  <a:pt x="0" y="53943"/>
                  <a:pt x="53943" y="0"/>
                  <a:pt x="120486" y="0"/>
                </a:cubicBezTo>
                <a:lnTo>
                  <a:pt x="2433294" y="0"/>
                </a:lnTo>
                <a:cubicBezTo>
                  <a:pt x="2499837" y="0"/>
                  <a:pt x="2553780" y="53943"/>
                  <a:pt x="2553780" y="120486"/>
                </a:cubicBezTo>
                <a:lnTo>
                  <a:pt x="2553780" y="602413"/>
                </a:lnTo>
                <a:cubicBezTo>
                  <a:pt x="2553780" y="668956"/>
                  <a:pt x="2499837" y="722899"/>
                  <a:pt x="2433294"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Accessing Participants</a:t>
            </a:r>
          </a:p>
        </p:txBody>
      </p:sp>
      <p:sp>
        <p:nvSpPr>
          <p:cNvPr id="12" name="Freeform 11"/>
          <p:cNvSpPr/>
          <p:nvPr/>
        </p:nvSpPr>
        <p:spPr>
          <a:xfrm>
            <a:off x="4916445" y="57150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Sorting and filtering ‘data’</a:t>
            </a:r>
          </a:p>
        </p:txBody>
      </p:sp>
      <p:sp>
        <p:nvSpPr>
          <p:cNvPr id="14" name="Freeform 13"/>
          <p:cNvSpPr/>
          <p:nvPr/>
        </p:nvSpPr>
        <p:spPr>
          <a:xfrm>
            <a:off x="6096000" y="4763501"/>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Collecting Information</a:t>
            </a:r>
          </a:p>
        </p:txBody>
      </p:sp>
      <p:sp>
        <p:nvSpPr>
          <p:cNvPr id="16" name="Freeform 15"/>
          <p:cNvSpPr/>
          <p:nvPr/>
        </p:nvSpPr>
        <p:spPr>
          <a:xfrm>
            <a:off x="304800" y="3735645"/>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dirty="0" smtClean="0">
                <a:solidFill>
                  <a:schemeClr val="bg1"/>
                </a:solidFill>
              </a:rPr>
              <a:t>Analyzing ‘texts’ </a:t>
            </a:r>
            <a:endParaRPr lang="en-US" sz="1900" kern="1200" dirty="0" smtClean="0">
              <a:solidFill>
                <a:schemeClr val="bg1"/>
              </a:solidFill>
            </a:endParaRPr>
          </a:p>
        </p:txBody>
      </p:sp>
      <p:sp>
        <p:nvSpPr>
          <p:cNvPr id="17" name="Freeform 16"/>
          <p:cNvSpPr/>
          <p:nvPr/>
        </p:nvSpPr>
        <p:spPr>
          <a:xfrm rot="13114286">
            <a:off x="2844768" y="2430324"/>
            <a:ext cx="864234" cy="0"/>
          </a:xfrm>
          <a:custGeom>
            <a:avLst/>
            <a:gdLst/>
            <a:ahLst/>
            <a:cxnLst/>
            <a:rect l="0" t="0" r="0" b="0"/>
            <a:pathLst>
              <a:path>
                <a:moveTo>
                  <a:pt x="0" y="0"/>
                </a:moveTo>
                <a:lnTo>
                  <a:pt x="864234"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685800" y="16002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Representing self and other in report</a:t>
            </a:r>
          </a:p>
        </p:txBody>
      </p:sp>
      <p:sp>
        <p:nvSpPr>
          <p:cNvPr id="20" name="Freeform 19"/>
          <p:cNvSpPr/>
          <p:nvPr/>
        </p:nvSpPr>
        <p:spPr>
          <a:xfrm>
            <a:off x="6399495" y="25908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Identifying objects of analysis</a:t>
            </a:r>
          </a:p>
        </p:txBody>
      </p:sp>
      <p:sp>
        <p:nvSpPr>
          <p:cNvPr id="22" name="Freeform 21"/>
          <p:cNvSpPr/>
          <p:nvPr/>
        </p:nvSpPr>
        <p:spPr>
          <a:xfrm>
            <a:off x="1868445" y="57912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Sorting into general themes</a:t>
            </a:r>
          </a:p>
        </p:txBody>
      </p:sp>
      <p:sp>
        <p:nvSpPr>
          <p:cNvPr id="23" name="Freeform 22"/>
          <p:cNvSpPr/>
          <p:nvPr/>
        </p:nvSpPr>
        <p:spPr>
          <a:xfrm rot="8688096">
            <a:off x="2499582" y="4524049"/>
            <a:ext cx="1210961" cy="0"/>
          </a:xfrm>
          <a:custGeom>
            <a:avLst/>
            <a:gdLst/>
            <a:ahLst/>
            <a:cxnLst/>
            <a:rect l="0" t="0" r="0" b="0"/>
            <a:pathLst>
              <a:path>
                <a:moveTo>
                  <a:pt x="0" y="0"/>
                </a:moveTo>
                <a:lnTo>
                  <a:pt x="121096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p:cNvSpPr/>
          <p:nvPr/>
        </p:nvSpPr>
        <p:spPr>
          <a:xfrm>
            <a:off x="801645" y="48006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Discarding information</a:t>
            </a:r>
          </a:p>
        </p:txBody>
      </p:sp>
      <p:sp>
        <p:nvSpPr>
          <p:cNvPr id="26" name="Freeform 25"/>
          <p:cNvSpPr/>
          <p:nvPr/>
        </p:nvSpPr>
        <p:spPr>
          <a:xfrm>
            <a:off x="381000" y="26670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dirty="0" smtClean="0">
                <a:solidFill>
                  <a:schemeClr val="bg1"/>
                </a:solidFill>
              </a:rPr>
              <a:t>Interpreting findings</a:t>
            </a:r>
            <a:endParaRPr lang="en-US" sz="1900" kern="1200" dirty="0" smtClean="0">
              <a:solidFill>
                <a:schemeClr val="bg1"/>
              </a:solidFill>
            </a:endParaRPr>
          </a:p>
        </p:txBody>
      </p:sp>
      <p:sp>
        <p:nvSpPr>
          <p:cNvPr id="28" name="Freeform 27"/>
          <p:cNvSpPr/>
          <p:nvPr/>
        </p:nvSpPr>
        <p:spPr>
          <a:xfrm>
            <a:off x="1143000" y="5334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Framing Knowledge for the audience</a:t>
            </a:r>
          </a:p>
        </p:txBody>
      </p:sp>
      <p:sp>
        <p:nvSpPr>
          <p:cNvPr id="31" name="TextBox 30"/>
          <p:cNvSpPr txBox="1"/>
          <p:nvPr/>
        </p:nvSpPr>
        <p:spPr>
          <a:xfrm>
            <a:off x="4419600" y="2895600"/>
            <a:ext cx="381000" cy="830997"/>
          </a:xfrm>
          <a:prstGeom prst="rect">
            <a:avLst/>
          </a:prstGeom>
          <a:noFill/>
        </p:spPr>
        <p:txBody>
          <a:bodyPr wrap="square" rtlCol="0">
            <a:spAutoFit/>
          </a:bodyPr>
          <a:lstStyle/>
          <a:p>
            <a:r>
              <a:rPr lang="en-US" sz="4800" dirty="0" smtClean="0">
                <a:solidFill>
                  <a:srgbClr val="000000"/>
                </a:solidFill>
              </a:rPr>
              <a:t>.</a:t>
            </a:r>
            <a:endParaRPr lang="en-US" sz="4800" dirty="0">
              <a:solidFill>
                <a:srgbClr val="000000"/>
              </a:solidFill>
            </a:endParaRPr>
          </a:p>
        </p:txBody>
      </p:sp>
      <p:sp>
        <p:nvSpPr>
          <p:cNvPr id="34" name="Freeform 33"/>
          <p:cNvSpPr/>
          <p:nvPr/>
        </p:nvSpPr>
        <p:spPr>
          <a:xfrm rot="1116187">
            <a:off x="5616531" y="3687324"/>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2221058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1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10"/>
                                        <p:tgtEl>
                                          <p:spTgt spid="6"/>
                                        </p:tgtEl>
                                      </p:cBhvr>
                                    </p:animEffect>
                                  </p:childTnLst>
                                </p:cTn>
                              </p:par>
                            </p:childTnLst>
                          </p:cTn>
                        </p:par>
                        <p:par>
                          <p:cTn id="11" fill="hold">
                            <p:stCondLst>
                              <p:cond delay="11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1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10"/>
                                        <p:tgtEl>
                                          <p:spTgt spid="8"/>
                                        </p:tgtEl>
                                      </p:cBhvr>
                                    </p:animEffect>
                                  </p:childTnLst>
                                </p:cTn>
                              </p:par>
                            </p:childTnLst>
                          </p:cTn>
                        </p:par>
                        <p:par>
                          <p:cTn id="18" fill="hold">
                            <p:stCondLst>
                              <p:cond delay="22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1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10"/>
                                        <p:tgtEl>
                                          <p:spTgt spid="20"/>
                                        </p:tgtEl>
                                      </p:cBhvr>
                                    </p:animEffect>
                                  </p:childTnLst>
                                </p:cTn>
                              </p:par>
                            </p:childTnLst>
                          </p:cTn>
                        </p:par>
                        <p:par>
                          <p:cTn id="25" fill="hold">
                            <p:stCondLst>
                              <p:cond delay="330"/>
                            </p:stCondLst>
                            <p:childTnLst>
                              <p:par>
                                <p:cTn id="26" presetID="10"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1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10"/>
                                        <p:tgtEl>
                                          <p:spTgt spid="10"/>
                                        </p:tgtEl>
                                      </p:cBhvr>
                                    </p:animEffect>
                                  </p:childTnLst>
                                </p:cTn>
                              </p:par>
                            </p:childTnLst>
                          </p:cTn>
                        </p:par>
                        <p:par>
                          <p:cTn id="32" fill="hold">
                            <p:stCondLst>
                              <p:cond delay="44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1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10"/>
                                        <p:tgtEl>
                                          <p:spTgt spid="14"/>
                                        </p:tgtEl>
                                      </p:cBhvr>
                                    </p:animEffect>
                                  </p:childTnLst>
                                </p:cTn>
                              </p:par>
                            </p:childTnLst>
                          </p:cTn>
                        </p:par>
                        <p:par>
                          <p:cTn id="39" fill="hold">
                            <p:stCondLst>
                              <p:cond delay="550"/>
                            </p:stCondLst>
                            <p:childTnLst>
                              <p:par>
                                <p:cTn id="40" presetID="10" presetClass="entr" presetSubtype="0"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1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10"/>
                                        <p:tgtEl>
                                          <p:spTgt spid="12"/>
                                        </p:tgtEl>
                                      </p:cBhvr>
                                    </p:animEffect>
                                  </p:childTnLst>
                                </p:cTn>
                              </p:par>
                            </p:childTnLst>
                          </p:cTn>
                        </p:par>
                        <p:par>
                          <p:cTn id="46" fill="hold">
                            <p:stCondLst>
                              <p:cond delay="660"/>
                            </p:stCondLst>
                            <p:childTnLst>
                              <p:par>
                                <p:cTn id="47" presetID="10"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1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10"/>
                                        <p:tgtEl>
                                          <p:spTgt spid="22"/>
                                        </p:tgtEl>
                                      </p:cBhvr>
                                    </p:animEffect>
                                  </p:childTnLst>
                                </p:cTn>
                              </p:par>
                            </p:childTnLst>
                          </p:cTn>
                        </p:par>
                        <p:par>
                          <p:cTn id="53" fill="hold">
                            <p:stCondLst>
                              <p:cond delay="77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1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10"/>
                                        <p:tgtEl>
                                          <p:spTgt spid="24"/>
                                        </p:tgtEl>
                                      </p:cBhvr>
                                    </p:animEffect>
                                  </p:childTnLst>
                                </p:cTn>
                              </p:par>
                            </p:childTnLst>
                          </p:cTn>
                        </p:par>
                        <p:par>
                          <p:cTn id="60" fill="hold">
                            <p:stCondLst>
                              <p:cond delay="880"/>
                            </p:stCondLst>
                            <p:childTnLst>
                              <p:par>
                                <p:cTn id="61" presetID="10"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1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10"/>
                                        <p:tgtEl>
                                          <p:spTgt spid="16"/>
                                        </p:tgtEl>
                                      </p:cBhvr>
                                    </p:animEffect>
                                  </p:childTnLst>
                                </p:cTn>
                              </p:par>
                            </p:childTnLst>
                          </p:cTn>
                        </p:par>
                        <p:par>
                          <p:cTn id="67" fill="hold">
                            <p:stCondLst>
                              <p:cond delay="990"/>
                            </p:stCondLst>
                            <p:childTnLst>
                              <p:par>
                                <p:cTn id="68" presetID="10" presetClass="entr" presetSubtype="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1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10"/>
                                        <p:tgtEl>
                                          <p:spTgt spid="26"/>
                                        </p:tgtEl>
                                      </p:cBhvr>
                                    </p:animEffect>
                                  </p:childTnLst>
                                </p:cTn>
                              </p:par>
                            </p:childTnLst>
                          </p:cTn>
                        </p:par>
                        <p:par>
                          <p:cTn id="74" fill="hold">
                            <p:stCondLst>
                              <p:cond delay="1100"/>
                            </p:stCondLst>
                            <p:childTnLst>
                              <p:par>
                                <p:cTn id="75" presetID="10"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10"/>
                                        <p:tgtEl>
                                          <p:spTgt spid="1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10"/>
                                        <p:tgtEl>
                                          <p:spTgt spid="18"/>
                                        </p:tgtEl>
                                      </p:cBhvr>
                                    </p:animEffect>
                                  </p:childTnLst>
                                </p:cTn>
                              </p:par>
                            </p:childTnLst>
                          </p:cTn>
                        </p:par>
                        <p:par>
                          <p:cTn id="81" fill="hold">
                            <p:stCondLst>
                              <p:cond delay="1210"/>
                            </p:stCondLst>
                            <p:childTnLst>
                              <p:par>
                                <p:cTn id="82" presetID="10" presetClass="entr" presetSubtype="0"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10"/>
                                        <p:tgtEl>
                                          <p:spTgt spid="2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1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bg1"/>
                </a:solidFill>
              </a:rPr>
              <a:t>Object of inquiry</a:t>
            </a:r>
          </a:p>
        </p:txBody>
      </p:sp>
      <p:sp>
        <p:nvSpPr>
          <p:cNvPr id="3" name="TextBox 2"/>
          <p:cNvSpPr txBox="1">
            <a:spLocks noChangeArrowheads="1"/>
          </p:cNvSpPr>
          <p:nvPr/>
        </p:nvSpPr>
        <p:spPr bwMode="auto">
          <a:xfrm>
            <a:off x="381000" y="609600"/>
            <a:ext cx="3048000" cy="369332"/>
          </a:xfrm>
          <a:prstGeom prst="rect">
            <a:avLst/>
          </a:prstGeom>
          <a:noFill/>
          <a:ln w="9525">
            <a:noFill/>
            <a:miter lim="800000"/>
            <a:headEnd/>
            <a:tailEnd/>
          </a:ln>
        </p:spPr>
        <p:txBody>
          <a:bodyPr>
            <a:prstTxWarp prst="textNoShape">
              <a:avLst/>
            </a:prstTxWarp>
            <a:spAutoFit/>
          </a:bodyPr>
          <a:lstStyle/>
          <a:p>
            <a:r>
              <a:rPr lang="en-US" sz="1800" dirty="0" smtClean="0"/>
              <a:t>What</a:t>
            </a:r>
            <a:endParaRPr lang="en-US" sz="1800" dirty="0"/>
          </a:p>
        </p:txBody>
      </p:sp>
      <p:sp>
        <p:nvSpPr>
          <p:cNvPr id="4" name="TextBox 3"/>
          <p:cNvSpPr txBox="1">
            <a:spLocks noChangeArrowheads="1"/>
          </p:cNvSpPr>
          <p:nvPr/>
        </p:nvSpPr>
        <p:spPr bwMode="auto">
          <a:xfrm>
            <a:off x="304800" y="2819400"/>
            <a:ext cx="2514600" cy="369332"/>
          </a:xfrm>
          <a:prstGeom prst="rect">
            <a:avLst/>
          </a:prstGeom>
          <a:noFill/>
          <a:ln w="9525">
            <a:noFill/>
            <a:miter lim="800000"/>
            <a:headEnd/>
            <a:tailEnd/>
          </a:ln>
        </p:spPr>
        <p:txBody>
          <a:bodyPr>
            <a:prstTxWarp prst="textNoShape">
              <a:avLst/>
            </a:prstTxWarp>
            <a:spAutoFit/>
          </a:bodyPr>
          <a:lstStyle/>
          <a:p>
            <a:r>
              <a:rPr lang="en-US" sz="1800" dirty="0" smtClean="0"/>
              <a:t>Why</a:t>
            </a:r>
            <a:endParaRPr lang="en-US" sz="1800" dirty="0"/>
          </a:p>
        </p:txBody>
      </p:sp>
      <p:sp>
        <p:nvSpPr>
          <p:cNvPr id="5" name="TextBox 4"/>
          <p:cNvSpPr txBox="1">
            <a:spLocks noChangeArrowheads="1"/>
          </p:cNvSpPr>
          <p:nvPr/>
        </p:nvSpPr>
        <p:spPr bwMode="auto">
          <a:xfrm>
            <a:off x="1371600" y="5029200"/>
            <a:ext cx="2819400" cy="369332"/>
          </a:xfrm>
          <a:prstGeom prst="rect">
            <a:avLst/>
          </a:prstGeom>
          <a:noFill/>
          <a:ln w="9525">
            <a:noFill/>
            <a:miter lim="800000"/>
            <a:headEnd/>
            <a:tailEnd/>
          </a:ln>
        </p:spPr>
        <p:txBody>
          <a:bodyPr wrap="square">
            <a:prstTxWarp prst="textNoShape">
              <a:avLst/>
            </a:prstTxWarp>
            <a:spAutoFit/>
          </a:bodyPr>
          <a:lstStyle/>
          <a:p>
            <a:r>
              <a:rPr lang="en-US" sz="1800" dirty="0" smtClean="0"/>
              <a:t>How</a:t>
            </a:r>
            <a:endParaRPr lang="en-US" sz="1800" dirty="0"/>
          </a:p>
        </p:txBody>
      </p:sp>
      <p:sp>
        <p:nvSpPr>
          <p:cNvPr id="6" name="TextBox 5"/>
          <p:cNvSpPr txBox="1">
            <a:spLocks noChangeArrowheads="1"/>
          </p:cNvSpPr>
          <p:nvPr/>
        </p:nvSpPr>
        <p:spPr bwMode="auto">
          <a:xfrm>
            <a:off x="4953000" y="381000"/>
            <a:ext cx="3505200" cy="369332"/>
          </a:xfrm>
          <a:prstGeom prst="rect">
            <a:avLst/>
          </a:prstGeom>
          <a:noFill/>
          <a:ln w="9525">
            <a:noFill/>
            <a:miter lim="800000"/>
            <a:headEnd/>
            <a:tailEnd/>
          </a:ln>
        </p:spPr>
        <p:txBody>
          <a:bodyPr>
            <a:prstTxWarp prst="textNoShape">
              <a:avLst/>
            </a:prstTxWarp>
            <a:spAutoFit/>
          </a:bodyPr>
          <a:lstStyle/>
          <a:p>
            <a:r>
              <a:rPr lang="en-US" sz="1800" dirty="0" smtClean="0"/>
              <a:t>Where</a:t>
            </a:r>
            <a:endParaRPr lang="en-US" sz="1800" dirty="0"/>
          </a:p>
        </p:txBody>
      </p:sp>
      <p:sp>
        <p:nvSpPr>
          <p:cNvPr id="7" name="TextBox 6"/>
          <p:cNvSpPr txBox="1">
            <a:spLocks noChangeArrowheads="1"/>
          </p:cNvSpPr>
          <p:nvPr/>
        </p:nvSpPr>
        <p:spPr bwMode="auto">
          <a:xfrm>
            <a:off x="6486900" y="2514600"/>
            <a:ext cx="2667000" cy="369332"/>
          </a:xfrm>
          <a:prstGeom prst="rect">
            <a:avLst/>
          </a:prstGeom>
          <a:noFill/>
          <a:ln w="9525">
            <a:noFill/>
            <a:miter lim="800000"/>
            <a:headEnd/>
            <a:tailEnd/>
          </a:ln>
        </p:spPr>
        <p:txBody>
          <a:bodyPr>
            <a:prstTxWarp prst="textNoShape">
              <a:avLst/>
            </a:prstTxWarp>
            <a:spAutoFit/>
          </a:bodyPr>
          <a:lstStyle/>
          <a:p>
            <a:r>
              <a:rPr lang="en-US" sz="1800" dirty="0" smtClean="0"/>
              <a:t>When</a:t>
            </a:r>
            <a:endParaRPr lang="en-US" sz="1800" dirty="0"/>
          </a:p>
        </p:txBody>
      </p:sp>
      <p:sp>
        <p:nvSpPr>
          <p:cNvPr id="8" name="TextBox 7"/>
          <p:cNvSpPr txBox="1">
            <a:spLocks noChangeArrowheads="1"/>
          </p:cNvSpPr>
          <p:nvPr/>
        </p:nvSpPr>
        <p:spPr bwMode="auto">
          <a:xfrm>
            <a:off x="5943600" y="4800600"/>
            <a:ext cx="3200400" cy="369332"/>
          </a:xfrm>
          <a:prstGeom prst="rect">
            <a:avLst/>
          </a:prstGeom>
          <a:noFill/>
          <a:ln w="9525">
            <a:noFill/>
            <a:miter lim="800000"/>
            <a:headEnd/>
            <a:tailEnd/>
          </a:ln>
        </p:spPr>
        <p:txBody>
          <a:bodyPr wrap="square">
            <a:prstTxWarp prst="textNoShape">
              <a:avLst/>
            </a:prstTxWarp>
            <a:spAutoFit/>
          </a:bodyPr>
          <a:lstStyle/>
          <a:p>
            <a:r>
              <a:rPr lang="en-US" sz="1800" dirty="0" smtClean="0"/>
              <a:t>Who</a:t>
            </a:r>
            <a:endParaRPr lang="en-US" sz="1800" dirty="0"/>
          </a:p>
        </p:txBody>
      </p:sp>
      <p:sp>
        <p:nvSpPr>
          <p:cNvPr id="9" name="Oval 8"/>
          <p:cNvSpPr/>
          <p:nvPr/>
        </p:nvSpPr>
        <p:spPr>
          <a:xfrm>
            <a:off x="3103880" y="2133600"/>
            <a:ext cx="2763520" cy="2438400"/>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solidFill>
                  <a:schemeClr val="bg1"/>
                </a:solidFill>
              </a:rPr>
              <a:t>Object of</a:t>
            </a:r>
            <a:r>
              <a:rPr lang="en-US" dirty="0" smtClean="0">
                <a:solidFill>
                  <a:schemeClr val="bg1"/>
                </a:solidFill>
              </a:rPr>
              <a:t> </a:t>
            </a:r>
            <a:r>
              <a:rPr lang="en-US" dirty="0" smtClean="0">
                <a:solidFill>
                  <a:schemeClr val="bg1"/>
                </a:solidFill>
              </a:rPr>
              <a:t>Inquiry</a:t>
            </a:r>
            <a:endParaRPr lang="en-US" dirty="0">
              <a:solidFill>
                <a:schemeClr val="bg1"/>
              </a:solidFill>
            </a:endParaRPr>
          </a:p>
        </p:txBody>
      </p:sp>
    </p:spTree>
    <p:extLst>
      <p:ext uri="{BB962C8B-B14F-4D97-AF65-F5344CB8AC3E}">
        <p14:creationId xmlns:p14="http://schemas.microsoft.com/office/powerpoint/2010/main" val="9885021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bg1"/>
                </a:solidFill>
              </a:rPr>
              <a:t>Object of inquiry</a:t>
            </a:r>
          </a:p>
        </p:txBody>
      </p:sp>
      <p:sp>
        <p:nvSpPr>
          <p:cNvPr id="3" name="TextBox 2"/>
          <p:cNvSpPr txBox="1">
            <a:spLocks noChangeArrowheads="1"/>
          </p:cNvSpPr>
          <p:nvPr/>
        </p:nvSpPr>
        <p:spPr bwMode="auto">
          <a:xfrm>
            <a:off x="381000" y="609600"/>
            <a:ext cx="3048000" cy="923330"/>
          </a:xfrm>
          <a:prstGeom prst="rect">
            <a:avLst/>
          </a:prstGeom>
          <a:noFill/>
          <a:ln w="9525">
            <a:noFill/>
            <a:miter lim="800000"/>
            <a:headEnd/>
            <a:tailEnd/>
          </a:ln>
        </p:spPr>
        <p:txBody>
          <a:bodyPr>
            <a:prstTxWarp prst="textNoShape">
              <a:avLst/>
            </a:prstTxWarp>
            <a:spAutoFit/>
          </a:bodyPr>
          <a:lstStyle/>
          <a:p>
            <a:r>
              <a:rPr lang="en-US" sz="1800" u="sng" dirty="0"/>
              <a:t>What</a:t>
            </a:r>
            <a:r>
              <a:rPr lang="en-US" sz="1800" dirty="0"/>
              <a:t> </a:t>
            </a:r>
            <a:r>
              <a:rPr lang="en-US" sz="1800" dirty="0" smtClean="0"/>
              <a:t>is the phenomenon?  </a:t>
            </a:r>
            <a:r>
              <a:rPr lang="en-US" sz="1800" dirty="0"/>
              <a:t>What are we choosing as the point of analysis?</a:t>
            </a:r>
          </a:p>
        </p:txBody>
      </p:sp>
      <p:sp>
        <p:nvSpPr>
          <p:cNvPr id="4" name="TextBox 3"/>
          <p:cNvSpPr txBox="1">
            <a:spLocks noChangeArrowheads="1"/>
          </p:cNvSpPr>
          <p:nvPr/>
        </p:nvSpPr>
        <p:spPr bwMode="auto">
          <a:xfrm>
            <a:off x="304800" y="2819400"/>
            <a:ext cx="2514600" cy="1200329"/>
          </a:xfrm>
          <a:prstGeom prst="rect">
            <a:avLst/>
          </a:prstGeom>
          <a:noFill/>
          <a:ln w="9525">
            <a:noFill/>
            <a:miter lim="800000"/>
            <a:headEnd/>
            <a:tailEnd/>
          </a:ln>
        </p:spPr>
        <p:txBody>
          <a:bodyPr>
            <a:prstTxWarp prst="textNoShape">
              <a:avLst/>
            </a:prstTxWarp>
            <a:spAutoFit/>
          </a:bodyPr>
          <a:lstStyle/>
          <a:p>
            <a:r>
              <a:rPr lang="en-US" sz="1800" u="sng" dirty="0"/>
              <a:t>Why</a:t>
            </a:r>
            <a:r>
              <a:rPr lang="en-US" sz="1800" dirty="0"/>
              <a:t> do it? </a:t>
            </a:r>
            <a:r>
              <a:rPr lang="en-US" sz="1800" dirty="0" smtClean="0"/>
              <a:t>Whose interests does this study serve? What </a:t>
            </a:r>
            <a:r>
              <a:rPr lang="en-US" sz="1800" dirty="0"/>
              <a:t>is our goal?</a:t>
            </a:r>
          </a:p>
        </p:txBody>
      </p:sp>
      <p:sp>
        <p:nvSpPr>
          <p:cNvPr id="5" name="TextBox 4"/>
          <p:cNvSpPr txBox="1">
            <a:spLocks noChangeArrowheads="1"/>
          </p:cNvSpPr>
          <p:nvPr/>
        </p:nvSpPr>
        <p:spPr bwMode="auto">
          <a:xfrm>
            <a:off x="1371600" y="5029200"/>
            <a:ext cx="2819400" cy="923330"/>
          </a:xfrm>
          <a:prstGeom prst="rect">
            <a:avLst/>
          </a:prstGeom>
          <a:noFill/>
          <a:ln w="9525">
            <a:noFill/>
            <a:miter lim="800000"/>
            <a:headEnd/>
            <a:tailEnd/>
          </a:ln>
        </p:spPr>
        <p:txBody>
          <a:bodyPr wrap="square">
            <a:prstTxWarp prst="textNoShape">
              <a:avLst/>
            </a:prstTxWarp>
            <a:spAutoFit/>
          </a:bodyPr>
          <a:lstStyle/>
          <a:p>
            <a:r>
              <a:rPr lang="en-US" sz="1800" u="sng" dirty="0"/>
              <a:t>How</a:t>
            </a:r>
            <a:r>
              <a:rPr lang="en-US" sz="1800" dirty="0"/>
              <a:t> are we </a:t>
            </a:r>
            <a:r>
              <a:rPr lang="en-US" sz="1800" dirty="0" smtClean="0"/>
              <a:t>conceptualizing? How are we approaching?</a:t>
            </a:r>
            <a:endParaRPr lang="en-US" sz="1800" dirty="0"/>
          </a:p>
        </p:txBody>
      </p:sp>
      <p:sp>
        <p:nvSpPr>
          <p:cNvPr id="6" name="TextBox 5"/>
          <p:cNvSpPr txBox="1">
            <a:spLocks noChangeArrowheads="1"/>
          </p:cNvSpPr>
          <p:nvPr/>
        </p:nvSpPr>
        <p:spPr bwMode="auto">
          <a:xfrm>
            <a:off x="4953000" y="381000"/>
            <a:ext cx="3505200" cy="923330"/>
          </a:xfrm>
          <a:prstGeom prst="rect">
            <a:avLst/>
          </a:prstGeom>
          <a:noFill/>
          <a:ln w="9525">
            <a:noFill/>
            <a:miter lim="800000"/>
            <a:headEnd/>
            <a:tailEnd/>
          </a:ln>
        </p:spPr>
        <p:txBody>
          <a:bodyPr>
            <a:prstTxWarp prst="textNoShape">
              <a:avLst/>
            </a:prstTxWarp>
            <a:spAutoFit/>
          </a:bodyPr>
          <a:lstStyle/>
          <a:p>
            <a:r>
              <a:rPr lang="en-US" sz="1800" u="sng" dirty="0"/>
              <a:t>Where</a:t>
            </a:r>
            <a:r>
              <a:rPr lang="en-US" sz="1800" dirty="0"/>
              <a:t> are we located and why does that matter? Where is the study situated?</a:t>
            </a:r>
          </a:p>
        </p:txBody>
      </p:sp>
      <p:sp>
        <p:nvSpPr>
          <p:cNvPr id="7" name="TextBox 6"/>
          <p:cNvSpPr txBox="1">
            <a:spLocks noChangeArrowheads="1"/>
          </p:cNvSpPr>
          <p:nvPr/>
        </p:nvSpPr>
        <p:spPr bwMode="auto">
          <a:xfrm>
            <a:off x="6486900" y="2514600"/>
            <a:ext cx="2667000" cy="646331"/>
          </a:xfrm>
          <a:prstGeom prst="rect">
            <a:avLst/>
          </a:prstGeom>
          <a:noFill/>
          <a:ln w="9525">
            <a:noFill/>
            <a:miter lim="800000"/>
            <a:headEnd/>
            <a:tailEnd/>
          </a:ln>
        </p:spPr>
        <p:txBody>
          <a:bodyPr>
            <a:prstTxWarp prst="textNoShape">
              <a:avLst/>
            </a:prstTxWarp>
            <a:spAutoFit/>
          </a:bodyPr>
          <a:lstStyle/>
          <a:p>
            <a:r>
              <a:rPr lang="en-US" sz="1800" u="sng" dirty="0"/>
              <a:t>When</a:t>
            </a:r>
            <a:r>
              <a:rPr lang="en-US" sz="1800" dirty="0"/>
              <a:t> are we doing research?</a:t>
            </a:r>
          </a:p>
        </p:txBody>
      </p:sp>
      <p:sp>
        <p:nvSpPr>
          <p:cNvPr id="8" name="TextBox 7"/>
          <p:cNvSpPr txBox="1">
            <a:spLocks noChangeArrowheads="1"/>
          </p:cNvSpPr>
          <p:nvPr/>
        </p:nvSpPr>
        <p:spPr bwMode="auto">
          <a:xfrm>
            <a:off x="5943600" y="4800600"/>
            <a:ext cx="3200400" cy="923330"/>
          </a:xfrm>
          <a:prstGeom prst="rect">
            <a:avLst/>
          </a:prstGeom>
          <a:noFill/>
          <a:ln w="9525">
            <a:noFill/>
            <a:miter lim="800000"/>
            <a:headEnd/>
            <a:tailEnd/>
          </a:ln>
        </p:spPr>
        <p:txBody>
          <a:bodyPr wrap="square">
            <a:prstTxWarp prst="textNoShape">
              <a:avLst/>
            </a:prstTxWarp>
            <a:spAutoFit/>
          </a:bodyPr>
          <a:lstStyle/>
          <a:p>
            <a:r>
              <a:rPr lang="en-US" sz="1800" u="sng" dirty="0"/>
              <a:t>Who</a:t>
            </a:r>
            <a:r>
              <a:rPr lang="en-US" sz="1800" dirty="0"/>
              <a:t> are the </a:t>
            </a:r>
            <a:r>
              <a:rPr lang="en-US" sz="1800" dirty="0" smtClean="0"/>
              <a:t>agents/</a:t>
            </a:r>
            <a:r>
              <a:rPr lang="en-US" sz="1800" dirty="0" err="1" smtClean="0"/>
              <a:t>actants</a:t>
            </a:r>
            <a:r>
              <a:rPr lang="en-US" sz="1800" dirty="0" smtClean="0"/>
              <a:t>, </a:t>
            </a:r>
            <a:r>
              <a:rPr lang="en-US" sz="1800" dirty="0"/>
              <a:t>beyond the obvious? Who are we?</a:t>
            </a:r>
          </a:p>
        </p:txBody>
      </p:sp>
      <p:sp>
        <p:nvSpPr>
          <p:cNvPr id="9" name="Oval 8"/>
          <p:cNvSpPr/>
          <p:nvPr/>
        </p:nvSpPr>
        <p:spPr>
          <a:xfrm>
            <a:off x="3103880" y="2133600"/>
            <a:ext cx="2763520" cy="2438400"/>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solidFill>
                  <a:schemeClr val="bg1"/>
                </a:solidFill>
              </a:rPr>
              <a:t>Object of</a:t>
            </a:r>
            <a:r>
              <a:rPr lang="en-US" dirty="0" smtClean="0">
                <a:solidFill>
                  <a:schemeClr val="bg1"/>
                </a:solidFill>
              </a:rPr>
              <a:t> </a:t>
            </a:r>
            <a:r>
              <a:rPr lang="en-US" dirty="0" smtClean="0">
                <a:solidFill>
                  <a:schemeClr val="bg1"/>
                </a:solidFill>
              </a:rPr>
              <a:t>Inquiry</a:t>
            </a:r>
            <a:endParaRPr lang="en-US" dirty="0">
              <a:solidFill>
                <a:schemeClr val="bg1"/>
              </a:solidFill>
            </a:endParaRPr>
          </a:p>
        </p:txBody>
      </p:sp>
    </p:spTree>
    <p:extLst>
      <p:ext uri="{BB962C8B-B14F-4D97-AF65-F5344CB8AC3E}">
        <p14:creationId xmlns:p14="http://schemas.microsoft.com/office/powerpoint/2010/main" val="22462055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bg1"/>
                </a:solidFill>
              </a:rPr>
              <a:t>Object of inquiry</a:t>
            </a:r>
          </a:p>
        </p:txBody>
      </p:sp>
      <p:sp>
        <p:nvSpPr>
          <p:cNvPr id="18" name="Oval 17"/>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a:solidFill>
                  <a:schemeClr val="bg1"/>
                </a:solidFill>
              </a:rPr>
              <a:t>Object of</a:t>
            </a:r>
            <a:r>
              <a:rPr lang="en-US" sz="1800" dirty="0" smtClean="0">
                <a:solidFill>
                  <a:schemeClr val="bg1"/>
                </a:solidFill>
              </a:rPr>
              <a:t> Analysis?</a:t>
            </a:r>
            <a:endParaRPr lang="en-US" sz="1800" dirty="0">
              <a:solidFill>
                <a:schemeClr val="bg1"/>
              </a:solidFill>
            </a:endParaRPr>
          </a:p>
        </p:txBody>
      </p:sp>
      <p:sp>
        <p:nvSpPr>
          <p:cNvPr id="30723" name="TextBox 2"/>
          <p:cNvSpPr txBox="1">
            <a:spLocks noChangeArrowheads="1"/>
          </p:cNvSpPr>
          <p:nvPr/>
        </p:nvSpPr>
        <p:spPr bwMode="auto">
          <a:xfrm>
            <a:off x="838200" y="990600"/>
            <a:ext cx="2514600" cy="369332"/>
          </a:xfrm>
          <a:prstGeom prst="rect">
            <a:avLst/>
          </a:prstGeom>
          <a:noFill/>
          <a:ln w="9525">
            <a:noFill/>
            <a:miter lim="800000"/>
            <a:headEnd/>
            <a:tailEnd/>
          </a:ln>
        </p:spPr>
        <p:txBody>
          <a:bodyPr>
            <a:prstTxWarp prst="textNoShape">
              <a:avLst/>
            </a:prstTxWarp>
            <a:spAutoFit/>
          </a:bodyPr>
          <a:lstStyle/>
          <a:p>
            <a:r>
              <a:rPr lang="en-US" sz="1800"/>
              <a:t>Semiotics</a:t>
            </a:r>
          </a:p>
        </p:txBody>
      </p:sp>
      <p:sp>
        <p:nvSpPr>
          <p:cNvPr id="30724" name="TextBox 3"/>
          <p:cNvSpPr txBox="1">
            <a:spLocks noChangeArrowheads="1"/>
          </p:cNvSpPr>
          <p:nvPr/>
        </p:nvSpPr>
        <p:spPr bwMode="auto">
          <a:xfrm>
            <a:off x="381000" y="2438400"/>
            <a:ext cx="2514600" cy="646331"/>
          </a:xfrm>
          <a:prstGeom prst="rect">
            <a:avLst/>
          </a:prstGeom>
          <a:noFill/>
          <a:ln w="9525">
            <a:noFill/>
            <a:miter lim="800000"/>
            <a:headEnd/>
            <a:tailEnd/>
          </a:ln>
        </p:spPr>
        <p:txBody>
          <a:bodyPr>
            <a:prstTxWarp prst="textNoShape">
              <a:avLst/>
            </a:prstTxWarp>
            <a:spAutoFit/>
          </a:bodyPr>
          <a:lstStyle/>
          <a:p>
            <a:r>
              <a:rPr lang="en-US" sz="1800"/>
              <a:t>Symbolic interactionism</a:t>
            </a:r>
          </a:p>
        </p:txBody>
      </p:sp>
      <p:sp>
        <p:nvSpPr>
          <p:cNvPr id="30725" name="TextBox 4"/>
          <p:cNvSpPr txBox="1">
            <a:spLocks noChangeArrowheads="1"/>
          </p:cNvSpPr>
          <p:nvPr/>
        </p:nvSpPr>
        <p:spPr bwMode="auto">
          <a:xfrm>
            <a:off x="381000" y="4038600"/>
            <a:ext cx="2514600" cy="369332"/>
          </a:xfrm>
          <a:prstGeom prst="rect">
            <a:avLst/>
          </a:prstGeom>
          <a:noFill/>
          <a:ln w="9525">
            <a:noFill/>
            <a:miter lim="800000"/>
            <a:headEnd/>
            <a:tailEnd/>
          </a:ln>
        </p:spPr>
        <p:txBody>
          <a:bodyPr>
            <a:prstTxWarp prst="textNoShape">
              <a:avLst/>
            </a:prstTxWarp>
            <a:spAutoFit/>
          </a:bodyPr>
          <a:lstStyle/>
          <a:p>
            <a:r>
              <a:rPr lang="en-US" sz="1800" dirty="0"/>
              <a:t>Social Constructionism</a:t>
            </a:r>
          </a:p>
        </p:txBody>
      </p:sp>
      <p:sp>
        <p:nvSpPr>
          <p:cNvPr id="30726" name="TextBox 5"/>
          <p:cNvSpPr txBox="1">
            <a:spLocks noChangeArrowheads="1"/>
          </p:cNvSpPr>
          <p:nvPr/>
        </p:nvSpPr>
        <p:spPr bwMode="auto">
          <a:xfrm>
            <a:off x="2667000" y="609600"/>
            <a:ext cx="3048000" cy="369332"/>
          </a:xfrm>
          <a:prstGeom prst="rect">
            <a:avLst/>
          </a:prstGeom>
          <a:noFill/>
          <a:ln w="9525">
            <a:noFill/>
            <a:miter lim="800000"/>
            <a:headEnd/>
            <a:tailEnd/>
          </a:ln>
        </p:spPr>
        <p:txBody>
          <a:bodyPr>
            <a:prstTxWarp prst="textNoShape">
              <a:avLst/>
            </a:prstTxWarp>
            <a:spAutoFit/>
          </a:bodyPr>
          <a:lstStyle/>
          <a:p>
            <a:r>
              <a:rPr lang="en-US" sz="1800"/>
              <a:t>Performance Theory</a:t>
            </a:r>
          </a:p>
        </p:txBody>
      </p:sp>
      <p:sp>
        <p:nvSpPr>
          <p:cNvPr id="30727" name="TextBox 6"/>
          <p:cNvSpPr txBox="1">
            <a:spLocks noChangeArrowheads="1"/>
          </p:cNvSpPr>
          <p:nvPr/>
        </p:nvSpPr>
        <p:spPr bwMode="auto">
          <a:xfrm>
            <a:off x="5867400" y="1066800"/>
            <a:ext cx="2895600" cy="646331"/>
          </a:xfrm>
          <a:prstGeom prst="rect">
            <a:avLst/>
          </a:prstGeom>
          <a:noFill/>
          <a:ln w="9525">
            <a:noFill/>
            <a:miter lim="800000"/>
            <a:headEnd/>
            <a:tailEnd/>
          </a:ln>
        </p:spPr>
        <p:txBody>
          <a:bodyPr>
            <a:prstTxWarp prst="textNoShape">
              <a:avLst/>
            </a:prstTxWarp>
            <a:spAutoFit/>
          </a:bodyPr>
          <a:lstStyle/>
          <a:p>
            <a:r>
              <a:rPr lang="en-US" sz="1800"/>
              <a:t>Organizational sensemaking</a:t>
            </a:r>
          </a:p>
        </p:txBody>
      </p:sp>
      <p:sp>
        <p:nvSpPr>
          <p:cNvPr id="30728" name="TextBox 7"/>
          <p:cNvSpPr txBox="1">
            <a:spLocks noChangeArrowheads="1"/>
          </p:cNvSpPr>
          <p:nvPr/>
        </p:nvSpPr>
        <p:spPr bwMode="auto">
          <a:xfrm>
            <a:off x="6400800" y="3505200"/>
            <a:ext cx="2438400" cy="646331"/>
          </a:xfrm>
          <a:prstGeom prst="rect">
            <a:avLst/>
          </a:prstGeom>
          <a:noFill/>
          <a:ln w="9525">
            <a:noFill/>
            <a:miter lim="800000"/>
            <a:headEnd/>
            <a:tailEnd/>
          </a:ln>
        </p:spPr>
        <p:txBody>
          <a:bodyPr>
            <a:prstTxWarp prst="textNoShape">
              <a:avLst/>
            </a:prstTxWarp>
            <a:spAutoFit/>
          </a:bodyPr>
          <a:lstStyle/>
          <a:p>
            <a:r>
              <a:rPr lang="en-US" sz="1800"/>
              <a:t>Communication as Ritual</a:t>
            </a:r>
          </a:p>
        </p:txBody>
      </p:sp>
      <p:sp>
        <p:nvSpPr>
          <p:cNvPr id="30729" name="TextBox 8"/>
          <p:cNvSpPr txBox="1">
            <a:spLocks noChangeArrowheads="1"/>
          </p:cNvSpPr>
          <p:nvPr/>
        </p:nvSpPr>
        <p:spPr bwMode="auto">
          <a:xfrm>
            <a:off x="5410200" y="4876800"/>
            <a:ext cx="2819400" cy="369332"/>
          </a:xfrm>
          <a:prstGeom prst="rect">
            <a:avLst/>
          </a:prstGeom>
          <a:noFill/>
          <a:ln w="9525">
            <a:noFill/>
            <a:miter lim="800000"/>
            <a:headEnd/>
            <a:tailEnd/>
          </a:ln>
        </p:spPr>
        <p:txBody>
          <a:bodyPr>
            <a:prstTxWarp prst="textNoShape">
              <a:avLst/>
            </a:prstTxWarp>
            <a:spAutoFit/>
          </a:bodyPr>
          <a:lstStyle/>
          <a:p>
            <a:r>
              <a:rPr lang="en-US" sz="1800" dirty="0"/>
              <a:t>Rhetorical Theory</a:t>
            </a:r>
          </a:p>
        </p:txBody>
      </p:sp>
      <p:sp>
        <p:nvSpPr>
          <p:cNvPr id="30730" name="TextBox 9"/>
          <p:cNvSpPr txBox="1">
            <a:spLocks noChangeArrowheads="1"/>
          </p:cNvSpPr>
          <p:nvPr/>
        </p:nvSpPr>
        <p:spPr bwMode="auto">
          <a:xfrm>
            <a:off x="1066800" y="5486400"/>
            <a:ext cx="2819400" cy="369332"/>
          </a:xfrm>
          <a:prstGeom prst="rect">
            <a:avLst/>
          </a:prstGeom>
          <a:noFill/>
          <a:ln w="9525">
            <a:noFill/>
            <a:miter lim="800000"/>
            <a:headEnd/>
            <a:tailEnd/>
          </a:ln>
        </p:spPr>
        <p:txBody>
          <a:bodyPr>
            <a:prstTxWarp prst="textNoShape">
              <a:avLst/>
            </a:prstTxWarp>
            <a:spAutoFit/>
          </a:bodyPr>
          <a:lstStyle/>
          <a:p>
            <a:r>
              <a:rPr lang="en-US" sz="1800" dirty="0" smtClean="0"/>
              <a:t>Actor Network</a:t>
            </a:r>
            <a:endParaRPr lang="en-US" sz="1800" dirty="0"/>
          </a:p>
        </p:txBody>
      </p:sp>
      <p:sp>
        <p:nvSpPr>
          <p:cNvPr id="12" name="Oval 11"/>
          <p:cNvSpPr/>
          <p:nvPr/>
        </p:nvSpPr>
        <p:spPr>
          <a:xfrm>
            <a:off x="3521075" y="2347913"/>
            <a:ext cx="2101850" cy="1905000"/>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smtClean="0">
                <a:solidFill>
                  <a:schemeClr val="bg1"/>
                </a:solidFill>
              </a:rPr>
              <a:t>Where are we coming from?</a:t>
            </a:r>
            <a:endParaRPr lang="en-US" sz="1800" dirty="0">
              <a:solidFill>
                <a:schemeClr val="bg1"/>
              </a:solidFill>
            </a:endParaRPr>
          </a:p>
        </p:txBody>
      </p:sp>
      <p:sp>
        <p:nvSpPr>
          <p:cNvPr id="30733" name="TextBox 12"/>
          <p:cNvSpPr txBox="1">
            <a:spLocks noChangeArrowheads="1"/>
          </p:cNvSpPr>
          <p:nvPr/>
        </p:nvSpPr>
        <p:spPr bwMode="auto">
          <a:xfrm>
            <a:off x="6477000" y="2286000"/>
            <a:ext cx="2362200" cy="369332"/>
          </a:xfrm>
          <a:prstGeom prst="rect">
            <a:avLst/>
          </a:prstGeom>
          <a:noFill/>
          <a:ln w="9525">
            <a:noFill/>
            <a:miter lim="800000"/>
            <a:headEnd/>
            <a:tailEnd/>
          </a:ln>
        </p:spPr>
        <p:txBody>
          <a:bodyPr>
            <a:prstTxWarp prst="textNoShape">
              <a:avLst/>
            </a:prstTxWarp>
            <a:spAutoFit/>
          </a:bodyPr>
          <a:lstStyle/>
          <a:p>
            <a:r>
              <a:rPr lang="en-US" sz="1800"/>
              <a:t>Structuration</a:t>
            </a:r>
          </a:p>
        </p:txBody>
      </p:sp>
      <p:sp>
        <p:nvSpPr>
          <p:cNvPr id="30734" name="TextBox 13"/>
          <p:cNvSpPr txBox="1">
            <a:spLocks noChangeArrowheads="1"/>
          </p:cNvSpPr>
          <p:nvPr/>
        </p:nvSpPr>
        <p:spPr bwMode="auto">
          <a:xfrm>
            <a:off x="3810000" y="5867400"/>
            <a:ext cx="2819400" cy="369332"/>
          </a:xfrm>
          <a:prstGeom prst="rect">
            <a:avLst/>
          </a:prstGeom>
          <a:noFill/>
          <a:ln w="9525">
            <a:noFill/>
            <a:miter lim="800000"/>
            <a:headEnd/>
            <a:tailEnd/>
          </a:ln>
        </p:spPr>
        <p:txBody>
          <a:bodyPr>
            <a:prstTxWarp prst="textNoShape">
              <a:avLst/>
            </a:prstTxWarp>
            <a:spAutoFit/>
          </a:bodyPr>
          <a:lstStyle/>
          <a:p>
            <a:r>
              <a:rPr lang="en-US" sz="1800" dirty="0"/>
              <a:t>Grounded Theory</a:t>
            </a:r>
          </a:p>
        </p:txBody>
      </p:sp>
      <p:sp>
        <p:nvSpPr>
          <p:cNvPr id="15" name="TextBox 8"/>
          <p:cNvSpPr txBox="1">
            <a:spLocks noChangeArrowheads="1"/>
          </p:cNvSpPr>
          <p:nvPr/>
        </p:nvSpPr>
        <p:spPr bwMode="auto">
          <a:xfrm>
            <a:off x="6781800" y="5715000"/>
            <a:ext cx="1676400" cy="369332"/>
          </a:xfrm>
          <a:prstGeom prst="rect">
            <a:avLst/>
          </a:prstGeom>
          <a:noFill/>
          <a:ln w="9525">
            <a:noFill/>
            <a:miter lim="800000"/>
            <a:headEnd/>
            <a:tailEnd/>
          </a:ln>
        </p:spPr>
        <p:txBody>
          <a:bodyPr wrap="square">
            <a:prstTxWarp prst="textNoShape">
              <a:avLst/>
            </a:prstTxWarp>
            <a:spAutoFit/>
          </a:bodyPr>
          <a:lstStyle/>
          <a:p>
            <a:r>
              <a:rPr lang="en-US" sz="1800" dirty="0" smtClean="0"/>
              <a:t>Etc., etc.</a:t>
            </a:r>
            <a:endParaRPr lang="en-US" sz="1800" dirty="0"/>
          </a:p>
        </p:txBody>
      </p:sp>
    </p:spTree>
    <p:extLst>
      <p:ext uri="{BB962C8B-B14F-4D97-AF65-F5344CB8AC3E}">
        <p14:creationId xmlns:p14="http://schemas.microsoft.com/office/powerpoint/2010/main" val="314186939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val 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bg1"/>
                </a:solidFill>
              </a:rPr>
              <a:t>Object of inquiry</a:t>
            </a:r>
          </a:p>
        </p:txBody>
      </p:sp>
      <p:sp>
        <p:nvSpPr>
          <p:cNvPr id="18" name="Oval 17"/>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a:solidFill>
                  <a:schemeClr val="bg1"/>
                </a:solidFill>
              </a:rPr>
              <a:t>Object of</a:t>
            </a:r>
            <a:r>
              <a:rPr lang="en-US" sz="1800" dirty="0" smtClean="0">
                <a:solidFill>
                  <a:schemeClr val="bg1"/>
                </a:solidFill>
              </a:rPr>
              <a:t> Analysis?</a:t>
            </a:r>
            <a:endParaRPr lang="en-US" sz="1800" dirty="0">
              <a:solidFill>
                <a:schemeClr val="bg1"/>
              </a:solidFill>
            </a:endParaRPr>
          </a:p>
        </p:txBody>
      </p:sp>
      <p:sp>
        <p:nvSpPr>
          <p:cNvPr id="30723" name="TextBox 2"/>
          <p:cNvSpPr txBox="1">
            <a:spLocks noChangeArrowheads="1"/>
          </p:cNvSpPr>
          <p:nvPr/>
        </p:nvSpPr>
        <p:spPr bwMode="auto">
          <a:xfrm>
            <a:off x="609600" y="1295400"/>
            <a:ext cx="2514600" cy="369332"/>
          </a:xfrm>
          <a:prstGeom prst="rect">
            <a:avLst/>
          </a:prstGeom>
          <a:noFill/>
          <a:ln w="9525">
            <a:noFill/>
            <a:miter lim="800000"/>
            <a:headEnd/>
            <a:tailEnd/>
          </a:ln>
        </p:spPr>
        <p:txBody>
          <a:bodyPr>
            <a:prstTxWarp prst="textNoShape">
              <a:avLst/>
            </a:prstTxWarp>
            <a:spAutoFit/>
          </a:bodyPr>
          <a:lstStyle/>
          <a:p>
            <a:r>
              <a:rPr lang="en-US" sz="1800" dirty="0" smtClean="0"/>
              <a:t>Intersecting Contexts</a:t>
            </a:r>
            <a:endParaRPr lang="en-US" sz="1800" dirty="0"/>
          </a:p>
        </p:txBody>
      </p:sp>
      <p:sp>
        <p:nvSpPr>
          <p:cNvPr id="30724" name="TextBox 3"/>
          <p:cNvSpPr txBox="1">
            <a:spLocks noChangeArrowheads="1"/>
          </p:cNvSpPr>
          <p:nvPr/>
        </p:nvSpPr>
        <p:spPr bwMode="auto">
          <a:xfrm>
            <a:off x="381000" y="2438400"/>
            <a:ext cx="2514600" cy="646331"/>
          </a:xfrm>
          <a:prstGeom prst="rect">
            <a:avLst/>
          </a:prstGeom>
          <a:noFill/>
          <a:ln w="9525">
            <a:noFill/>
            <a:miter lim="800000"/>
            <a:headEnd/>
            <a:tailEnd/>
          </a:ln>
        </p:spPr>
        <p:txBody>
          <a:bodyPr>
            <a:prstTxWarp prst="textNoShape">
              <a:avLst/>
            </a:prstTxWarp>
            <a:spAutoFit/>
          </a:bodyPr>
          <a:lstStyle/>
          <a:p>
            <a:r>
              <a:rPr lang="en-US" sz="1800" dirty="0" smtClean="0"/>
              <a:t>Multiple Epistemologies</a:t>
            </a:r>
            <a:endParaRPr lang="en-US" sz="1800" dirty="0"/>
          </a:p>
        </p:txBody>
      </p:sp>
      <p:sp>
        <p:nvSpPr>
          <p:cNvPr id="30725" name="TextBox 4"/>
          <p:cNvSpPr txBox="1">
            <a:spLocks noChangeArrowheads="1"/>
          </p:cNvSpPr>
          <p:nvPr/>
        </p:nvSpPr>
        <p:spPr bwMode="auto">
          <a:xfrm>
            <a:off x="381000" y="4038600"/>
            <a:ext cx="2514600" cy="369332"/>
          </a:xfrm>
          <a:prstGeom prst="rect">
            <a:avLst/>
          </a:prstGeom>
          <a:noFill/>
          <a:ln w="9525">
            <a:noFill/>
            <a:miter lim="800000"/>
            <a:headEnd/>
            <a:tailEnd/>
          </a:ln>
        </p:spPr>
        <p:txBody>
          <a:bodyPr>
            <a:prstTxWarp prst="textNoShape">
              <a:avLst/>
            </a:prstTxWarp>
            <a:spAutoFit/>
          </a:bodyPr>
          <a:lstStyle/>
          <a:p>
            <a:r>
              <a:rPr lang="en-US" sz="1800" dirty="0" err="1" smtClean="0"/>
              <a:t>Intertextuality</a:t>
            </a:r>
            <a:endParaRPr lang="en-US" sz="1800" dirty="0"/>
          </a:p>
        </p:txBody>
      </p:sp>
      <p:sp>
        <p:nvSpPr>
          <p:cNvPr id="30726" name="TextBox 5"/>
          <p:cNvSpPr txBox="1">
            <a:spLocks noChangeArrowheads="1"/>
          </p:cNvSpPr>
          <p:nvPr/>
        </p:nvSpPr>
        <p:spPr bwMode="auto">
          <a:xfrm>
            <a:off x="3352800" y="457200"/>
            <a:ext cx="3048000" cy="646331"/>
          </a:xfrm>
          <a:prstGeom prst="rect">
            <a:avLst/>
          </a:prstGeom>
          <a:noFill/>
          <a:ln w="9525">
            <a:noFill/>
            <a:miter lim="800000"/>
            <a:headEnd/>
            <a:tailEnd/>
          </a:ln>
        </p:spPr>
        <p:txBody>
          <a:bodyPr>
            <a:prstTxWarp prst="textNoShape">
              <a:avLst/>
            </a:prstTxWarp>
            <a:spAutoFit/>
          </a:bodyPr>
          <a:lstStyle/>
          <a:p>
            <a:r>
              <a:rPr lang="en-US" sz="1800" dirty="0" smtClean="0"/>
              <a:t>Ontology of Relationships and Connections</a:t>
            </a:r>
            <a:endParaRPr lang="en-US" sz="1800" dirty="0"/>
          </a:p>
        </p:txBody>
      </p:sp>
      <p:sp>
        <p:nvSpPr>
          <p:cNvPr id="30727" name="TextBox 6"/>
          <p:cNvSpPr txBox="1">
            <a:spLocks noChangeArrowheads="1"/>
          </p:cNvSpPr>
          <p:nvPr/>
        </p:nvSpPr>
        <p:spPr bwMode="auto">
          <a:xfrm>
            <a:off x="5867400" y="1066800"/>
            <a:ext cx="2895600" cy="646331"/>
          </a:xfrm>
          <a:prstGeom prst="rect">
            <a:avLst/>
          </a:prstGeom>
          <a:noFill/>
          <a:ln w="9525">
            <a:noFill/>
            <a:miter lim="800000"/>
            <a:headEnd/>
            <a:tailEnd/>
          </a:ln>
        </p:spPr>
        <p:txBody>
          <a:bodyPr>
            <a:prstTxWarp prst="textNoShape">
              <a:avLst/>
            </a:prstTxWarp>
            <a:spAutoFit/>
          </a:bodyPr>
          <a:lstStyle/>
          <a:p>
            <a:r>
              <a:rPr lang="en-US" sz="1800" dirty="0" smtClean="0"/>
              <a:t>Processes in which entities are situated</a:t>
            </a:r>
            <a:endParaRPr lang="en-US" sz="1800" dirty="0"/>
          </a:p>
        </p:txBody>
      </p:sp>
      <p:sp>
        <p:nvSpPr>
          <p:cNvPr id="30728" name="TextBox 7"/>
          <p:cNvSpPr txBox="1">
            <a:spLocks noChangeArrowheads="1"/>
          </p:cNvSpPr>
          <p:nvPr/>
        </p:nvSpPr>
        <p:spPr bwMode="auto">
          <a:xfrm>
            <a:off x="6400800" y="3505200"/>
            <a:ext cx="2438400" cy="369332"/>
          </a:xfrm>
          <a:prstGeom prst="rect">
            <a:avLst/>
          </a:prstGeom>
          <a:noFill/>
          <a:ln w="9525">
            <a:noFill/>
            <a:miter lim="800000"/>
            <a:headEnd/>
            <a:tailEnd/>
          </a:ln>
        </p:spPr>
        <p:txBody>
          <a:bodyPr>
            <a:prstTxWarp prst="textNoShape">
              <a:avLst/>
            </a:prstTxWarp>
            <a:spAutoFit/>
          </a:bodyPr>
          <a:lstStyle/>
          <a:p>
            <a:r>
              <a:rPr lang="en-US" sz="1800" dirty="0" smtClean="0"/>
              <a:t>Myth of Universalism</a:t>
            </a:r>
            <a:endParaRPr lang="en-US" sz="1800" dirty="0"/>
          </a:p>
        </p:txBody>
      </p:sp>
      <p:sp>
        <p:nvSpPr>
          <p:cNvPr id="30729" name="TextBox 8"/>
          <p:cNvSpPr txBox="1">
            <a:spLocks noChangeArrowheads="1"/>
          </p:cNvSpPr>
          <p:nvPr/>
        </p:nvSpPr>
        <p:spPr bwMode="auto">
          <a:xfrm>
            <a:off x="6096000" y="4343400"/>
            <a:ext cx="2819400" cy="646331"/>
          </a:xfrm>
          <a:prstGeom prst="rect">
            <a:avLst/>
          </a:prstGeom>
          <a:noFill/>
          <a:ln w="9525">
            <a:noFill/>
            <a:miter lim="800000"/>
            <a:headEnd/>
            <a:tailEnd/>
          </a:ln>
        </p:spPr>
        <p:txBody>
          <a:bodyPr>
            <a:prstTxWarp prst="textNoShape">
              <a:avLst/>
            </a:prstTxWarp>
            <a:spAutoFit/>
          </a:bodyPr>
          <a:lstStyle/>
          <a:p>
            <a:r>
              <a:rPr lang="en-US" sz="1800" dirty="0" smtClean="0"/>
              <a:t>Fictive dimension of research findings</a:t>
            </a:r>
            <a:endParaRPr lang="en-US" sz="1800" dirty="0"/>
          </a:p>
        </p:txBody>
      </p:sp>
      <p:sp>
        <p:nvSpPr>
          <p:cNvPr id="30730" name="TextBox 9"/>
          <p:cNvSpPr txBox="1">
            <a:spLocks noChangeArrowheads="1"/>
          </p:cNvSpPr>
          <p:nvPr/>
        </p:nvSpPr>
        <p:spPr bwMode="auto">
          <a:xfrm>
            <a:off x="609600" y="4953000"/>
            <a:ext cx="2819400" cy="369332"/>
          </a:xfrm>
          <a:prstGeom prst="rect">
            <a:avLst/>
          </a:prstGeom>
          <a:noFill/>
          <a:ln w="9525">
            <a:noFill/>
            <a:miter lim="800000"/>
            <a:headEnd/>
            <a:tailEnd/>
          </a:ln>
        </p:spPr>
        <p:txBody>
          <a:bodyPr>
            <a:prstTxWarp prst="textNoShape">
              <a:avLst/>
            </a:prstTxWarp>
            <a:spAutoFit/>
          </a:bodyPr>
          <a:lstStyle/>
          <a:p>
            <a:r>
              <a:rPr lang="en-US" sz="1800" dirty="0" smtClean="0"/>
              <a:t>Discursive Construction</a:t>
            </a:r>
            <a:endParaRPr lang="en-US" sz="1800" dirty="0"/>
          </a:p>
        </p:txBody>
      </p:sp>
      <p:sp>
        <p:nvSpPr>
          <p:cNvPr id="12" name="Oval 11"/>
          <p:cNvSpPr/>
          <p:nvPr/>
        </p:nvSpPr>
        <p:spPr>
          <a:xfrm>
            <a:off x="3521075" y="2347913"/>
            <a:ext cx="2101850" cy="1905000"/>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smtClean="0">
                <a:solidFill>
                  <a:schemeClr val="bg1"/>
                </a:solidFill>
              </a:rPr>
              <a:t>Complexity of the process of Interpretation</a:t>
            </a:r>
            <a:endParaRPr lang="en-US" sz="1800" dirty="0">
              <a:solidFill>
                <a:schemeClr val="bg1"/>
              </a:solidFill>
            </a:endParaRPr>
          </a:p>
        </p:txBody>
      </p:sp>
      <p:sp>
        <p:nvSpPr>
          <p:cNvPr id="30733" name="TextBox 12"/>
          <p:cNvSpPr txBox="1">
            <a:spLocks noChangeArrowheads="1"/>
          </p:cNvSpPr>
          <p:nvPr/>
        </p:nvSpPr>
        <p:spPr bwMode="auto">
          <a:xfrm>
            <a:off x="6477000" y="2286000"/>
            <a:ext cx="2362200" cy="369332"/>
          </a:xfrm>
          <a:prstGeom prst="rect">
            <a:avLst/>
          </a:prstGeom>
          <a:noFill/>
          <a:ln w="9525">
            <a:noFill/>
            <a:miter lim="800000"/>
            <a:headEnd/>
            <a:tailEnd/>
          </a:ln>
        </p:spPr>
        <p:txBody>
          <a:bodyPr>
            <a:prstTxWarp prst="textNoShape">
              <a:avLst/>
            </a:prstTxWarp>
            <a:spAutoFit/>
          </a:bodyPr>
          <a:lstStyle/>
          <a:p>
            <a:r>
              <a:rPr lang="en-US" sz="1800" dirty="0" smtClean="0"/>
              <a:t>Polysemy</a:t>
            </a:r>
            <a:endParaRPr lang="en-US" sz="1800" dirty="0"/>
          </a:p>
        </p:txBody>
      </p:sp>
      <p:sp>
        <p:nvSpPr>
          <p:cNvPr id="30734" name="TextBox 13"/>
          <p:cNvSpPr txBox="1">
            <a:spLocks noChangeArrowheads="1"/>
          </p:cNvSpPr>
          <p:nvPr/>
        </p:nvSpPr>
        <p:spPr bwMode="auto">
          <a:xfrm>
            <a:off x="2209800" y="5715000"/>
            <a:ext cx="2819400" cy="646331"/>
          </a:xfrm>
          <a:prstGeom prst="rect">
            <a:avLst/>
          </a:prstGeom>
          <a:noFill/>
          <a:ln w="9525">
            <a:noFill/>
            <a:miter lim="800000"/>
            <a:headEnd/>
            <a:tailEnd/>
          </a:ln>
        </p:spPr>
        <p:txBody>
          <a:bodyPr>
            <a:prstTxWarp prst="textNoShape">
              <a:avLst/>
            </a:prstTxWarp>
            <a:spAutoFit/>
          </a:bodyPr>
          <a:lstStyle/>
          <a:p>
            <a:r>
              <a:rPr lang="en-US" sz="1800" dirty="0" smtClean="0"/>
              <a:t>Interpretive aspect of all knowledge</a:t>
            </a:r>
            <a:endParaRPr lang="en-US" sz="1800" dirty="0"/>
          </a:p>
        </p:txBody>
      </p:sp>
      <p:sp>
        <p:nvSpPr>
          <p:cNvPr id="15" name="TextBox 8"/>
          <p:cNvSpPr txBox="1">
            <a:spLocks noChangeArrowheads="1"/>
          </p:cNvSpPr>
          <p:nvPr/>
        </p:nvSpPr>
        <p:spPr bwMode="auto">
          <a:xfrm>
            <a:off x="5638800" y="5410200"/>
            <a:ext cx="2895600" cy="369332"/>
          </a:xfrm>
          <a:prstGeom prst="rect">
            <a:avLst/>
          </a:prstGeom>
          <a:noFill/>
          <a:ln w="9525">
            <a:noFill/>
            <a:miter lim="800000"/>
            <a:headEnd/>
            <a:tailEnd/>
          </a:ln>
        </p:spPr>
        <p:txBody>
          <a:bodyPr wrap="square">
            <a:prstTxWarp prst="textNoShape">
              <a:avLst/>
            </a:prstTxWarp>
            <a:spAutoFit/>
          </a:bodyPr>
          <a:lstStyle/>
          <a:p>
            <a:r>
              <a:rPr lang="en-US" sz="1800" dirty="0" smtClean="0"/>
              <a:t>Power/Knowledge</a:t>
            </a:r>
            <a:endParaRPr lang="en-US" sz="1800" dirty="0"/>
          </a:p>
        </p:txBody>
      </p:sp>
    </p:spTree>
    <p:extLst>
      <p:ext uri="{BB962C8B-B14F-4D97-AF65-F5344CB8AC3E}">
        <p14:creationId xmlns:p14="http://schemas.microsoft.com/office/powerpoint/2010/main" val="34856164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800" dirty="0">
                <a:solidFill>
                  <a:schemeClr val="bg1"/>
                </a:solidFill>
              </a:rPr>
              <a:t>Object of inquiry</a:t>
            </a:r>
          </a:p>
        </p:txBody>
      </p:sp>
      <p:sp>
        <p:nvSpPr>
          <p:cNvPr id="18" name="Oval 17"/>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a:solidFill>
                  <a:schemeClr val="bg1"/>
                </a:solidFill>
              </a:rPr>
              <a:t>Object of</a:t>
            </a:r>
            <a:r>
              <a:rPr lang="en-US" sz="1800" dirty="0" smtClean="0">
                <a:solidFill>
                  <a:schemeClr val="bg1"/>
                </a:solidFill>
              </a:rPr>
              <a:t> Analysis?</a:t>
            </a:r>
            <a:endParaRPr lang="en-US" sz="1800" dirty="0">
              <a:solidFill>
                <a:schemeClr val="bg1"/>
              </a:solidFill>
            </a:endParaRPr>
          </a:p>
        </p:txBody>
      </p:sp>
      <p:sp>
        <p:nvSpPr>
          <p:cNvPr id="30723" name="TextBox 2"/>
          <p:cNvSpPr txBox="1">
            <a:spLocks noChangeArrowheads="1"/>
          </p:cNvSpPr>
          <p:nvPr/>
        </p:nvSpPr>
        <p:spPr bwMode="auto">
          <a:xfrm>
            <a:off x="838200" y="990600"/>
            <a:ext cx="2514600" cy="369332"/>
          </a:xfrm>
          <a:prstGeom prst="rect">
            <a:avLst/>
          </a:prstGeom>
          <a:noFill/>
          <a:ln w="9525">
            <a:noFill/>
            <a:miter lim="800000"/>
            <a:headEnd/>
            <a:tailEnd/>
          </a:ln>
        </p:spPr>
        <p:txBody>
          <a:bodyPr>
            <a:prstTxWarp prst="textNoShape">
              <a:avLst/>
            </a:prstTxWarp>
            <a:spAutoFit/>
          </a:bodyPr>
          <a:lstStyle/>
          <a:p>
            <a:r>
              <a:rPr lang="en-US" sz="1800" dirty="0" smtClean="0"/>
              <a:t>Follow the People</a:t>
            </a:r>
            <a:endParaRPr lang="en-US" sz="1800" dirty="0"/>
          </a:p>
        </p:txBody>
      </p:sp>
      <p:sp>
        <p:nvSpPr>
          <p:cNvPr id="30724" name="TextBox 3"/>
          <p:cNvSpPr txBox="1">
            <a:spLocks noChangeArrowheads="1"/>
          </p:cNvSpPr>
          <p:nvPr/>
        </p:nvSpPr>
        <p:spPr bwMode="auto">
          <a:xfrm>
            <a:off x="228600" y="2438400"/>
            <a:ext cx="2514600" cy="646331"/>
          </a:xfrm>
          <a:prstGeom prst="rect">
            <a:avLst/>
          </a:prstGeom>
          <a:noFill/>
          <a:ln w="9525">
            <a:noFill/>
            <a:miter lim="800000"/>
            <a:headEnd/>
            <a:tailEnd/>
          </a:ln>
        </p:spPr>
        <p:txBody>
          <a:bodyPr wrap="square">
            <a:prstTxWarp prst="textNoShape">
              <a:avLst/>
            </a:prstTxWarp>
            <a:spAutoFit/>
          </a:bodyPr>
          <a:lstStyle/>
          <a:p>
            <a:r>
              <a:rPr lang="en-US" sz="1800" dirty="0" smtClean="0"/>
              <a:t>Follow the Plot, Story, or Allegory</a:t>
            </a:r>
            <a:endParaRPr lang="en-US" sz="1800" dirty="0"/>
          </a:p>
        </p:txBody>
      </p:sp>
      <p:sp>
        <p:nvSpPr>
          <p:cNvPr id="30725" name="TextBox 4"/>
          <p:cNvSpPr txBox="1">
            <a:spLocks noChangeArrowheads="1"/>
          </p:cNvSpPr>
          <p:nvPr/>
        </p:nvSpPr>
        <p:spPr bwMode="auto">
          <a:xfrm>
            <a:off x="990600" y="4876800"/>
            <a:ext cx="2514600" cy="646331"/>
          </a:xfrm>
          <a:prstGeom prst="rect">
            <a:avLst/>
          </a:prstGeom>
          <a:noFill/>
          <a:ln w="9525">
            <a:noFill/>
            <a:miter lim="800000"/>
            <a:headEnd/>
            <a:tailEnd/>
          </a:ln>
        </p:spPr>
        <p:txBody>
          <a:bodyPr>
            <a:prstTxWarp prst="textNoShape">
              <a:avLst/>
            </a:prstTxWarp>
            <a:spAutoFit/>
          </a:bodyPr>
          <a:lstStyle/>
          <a:p>
            <a:r>
              <a:rPr lang="en-US" sz="1800" dirty="0" smtClean="0"/>
              <a:t>Follow the Life or Biography</a:t>
            </a:r>
            <a:endParaRPr lang="en-US" sz="1800" dirty="0"/>
          </a:p>
        </p:txBody>
      </p:sp>
      <p:sp>
        <p:nvSpPr>
          <p:cNvPr id="30727" name="TextBox 6"/>
          <p:cNvSpPr txBox="1">
            <a:spLocks noChangeArrowheads="1"/>
          </p:cNvSpPr>
          <p:nvPr/>
        </p:nvSpPr>
        <p:spPr bwMode="auto">
          <a:xfrm>
            <a:off x="2819400" y="609600"/>
            <a:ext cx="2895600" cy="369332"/>
          </a:xfrm>
          <a:prstGeom prst="rect">
            <a:avLst/>
          </a:prstGeom>
          <a:noFill/>
          <a:ln w="9525">
            <a:noFill/>
            <a:miter lim="800000"/>
            <a:headEnd/>
            <a:tailEnd/>
          </a:ln>
        </p:spPr>
        <p:txBody>
          <a:bodyPr>
            <a:prstTxWarp prst="textNoShape">
              <a:avLst/>
            </a:prstTxWarp>
            <a:spAutoFit/>
          </a:bodyPr>
          <a:lstStyle/>
          <a:p>
            <a:r>
              <a:rPr lang="en-US" sz="1800" dirty="0" smtClean="0"/>
              <a:t>Follow the Thing</a:t>
            </a:r>
            <a:endParaRPr lang="en-US" sz="1800" dirty="0"/>
          </a:p>
        </p:txBody>
      </p:sp>
      <p:sp>
        <p:nvSpPr>
          <p:cNvPr id="30728" name="TextBox 7"/>
          <p:cNvSpPr txBox="1">
            <a:spLocks noChangeArrowheads="1"/>
          </p:cNvSpPr>
          <p:nvPr/>
        </p:nvSpPr>
        <p:spPr bwMode="auto">
          <a:xfrm>
            <a:off x="533400" y="3733800"/>
            <a:ext cx="2438400" cy="369332"/>
          </a:xfrm>
          <a:prstGeom prst="rect">
            <a:avLst/>
          </a:prstGeom>
          <a:noFill/>
          <a:ln w="9525">
            <a:noFill/>
            <a:miter lim="800000"/>
            <a:headEnd/>
            <a:tailEnd/>
          </a:ln>
        </p:spPr>
        <p:txBody>
          <a:bodyPr>
            <a:prstTxWarp prst="textNoShape">
              <a:avLst/>
            </a:prstTxWarp>
            <a:spAutoFit/>
          </a:bodyPr>
          <a:lstStyle/>
          <a:p>
            <a:r>
              <a:rPr lang="en-US" sz="1800" dirty="0" smtClean="0"/>
              <a:t>Follow the metaphor</a:t>
            </a:r>
            <a:endParaRPr lang="en-US" sz="1800" dirty="0"/>
          </a:p>
        </p:txBody>
      </p:sp>
      <p:sp>
        <p:nvSpPr>
          <p:cNvPr id="30729" name="TextBox 8"/>
          <p:cNvSpPr txBox="1">
            <a:spLocks noChangeArrowheads="1"/>
          </p:cNvSpPr>
          <p:nvPr/>
        </p:nvSpPr>
        <p:spPr bwMode="auto">
          <a:xfrm>
            <a:off x="6705600" y="1828800"/>
            <a:ext cx="2057400" cy="646331"/>
          </a:xfrm>
          <a:prstGeom prst="rect">
            <a:avLst/>
          </a:prstGeom>
          <a:noFill/>
          <a:ln w="9525">
            <a:noFill/>
            <a:miter lim="800000"/>
            <a:headEnd/>
            <a:tailEnd/>
          </a:ln>
        </p:spPr>
        <p:txBody>
          <a:bodyPr wrap="square">
            <a:prstTxWarp prst="textNoShape">
              <a:avLst/>
            </a:prstTxWarp>
            <a:spAutoFit/>
          </a:bodyPr>
          <a:lstStyle/>
          <a:p>
            <a:r>
              <a:rPr lang="en-US" sz="1800" dirty="0" smtClean="0"/>
              <a:t>Follow the opposites</a:t>
            </a:r>
            <a:endParaRPr lang="en-US" sz="1800" dirty="0"/>
          </a:p>
        </p:txBody>
      </p:sp>
      <p:sp>
        <p:nvSpPr>
          <p:cNvPr id="12" name="Oval 11"/>
          <p:cNvSpPr/>
          <p:nvPr/>
        </p:nvSpPr>
        <p:spPr>
          <a:xfrm>
            <a:off x="3521075" y="2347913"/>
            <a:ext cx="2101850" cy="1905000"/>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1800" dirty="0">
                <a:solidFill>
                  <a:schemeClr val="bg1"/>
                </a:solidFill>
              </a:rPr>
              <a:t>Where </a:t>
            </a:r>
            <a:r>
              <a:rPr lang="en-US" sz="1800" dirty="0" smtClean="0">
                <a:solidFill>
                  <a:schemeClr val="bg1"/>
                </a:solidFill>
              </a:rPr>
              <a:t>are we </a:t>
            </a:r>
            <a:r>
              <a:rPr lang="en-US" sz="1800" dirty="0" smtClean="0">
                <a:solidFill>
                  <a:schemeClr val="bg1"/>
                </a:solidFill>
              </a:rPr>
              <a:t>going?</a:t>
            </a:r>
            <a:endParaRPr lang="en-US" sz="1800" dirty="0">
              <a:solidFill>
                <a:schemeClr val="bg1"/>
              </a:solidFill>
            </a:endParaRPr>
          </a:p>
        </p:txBody>
      </p:sp>
      <p:sp>
        <p:nvSpPr>
          <p:cNvPr id="30734" name="TextBox 13"/>
          <p:cNvSpPr txBox="1">
            <a:spLocks noChangeArrowheads="1"/>
          </p:cNvSpPr>
          <p:nvPr/>
        </p:nvSpPr>
        <p:spPr bwMode="auto">
          <a:xfrm>
            <a:off x="6858000" y="2895600"/>
            <a:ext cx="1905000" cy="646331"/>
          </a:xfrm>
          <a:prstGeom prst="rect">
            <a:avLst/>
          </a:prstGeom>
          <a:noFill/>
          <a:ln w="9525">
            <a:noFill/>
            <a:miter lim="800000"/>
            <a:headEnd/>
            <a:tailEnd/>
          </a:ln>
        </p:spPr>
        <p:txBody>
          <a:bodyPr wrap="square">
            <a:prstTxWarp prst="textNoShape">
              <a:avLst/>
            </a:prstTxWarp>
            <a:spAutoFit/>
          </a:bodyPr>
          <a:lstStyle/>
          <a:p>
            <a:pPr algn="r"/>
            <a:r>
              <a:rPr lang="en-US" sz="1800" dirty="0" smtClean="0"/>
              <a:t>Follow the movement</a:t>
            </a:r>
            <a:endParaRPr lang="en-US" sz="1800" dirty="0"/>
          </a:p>
        </p:txBody>
      </p:sp>
      <p:sp>
        <p:nvSpPr>
          <p:cNvPr id="15" name="TextBox 13"/>
          <p:cNvSpPr txBox="1">
            <a:spLocks noChangeArrowheads="1"/>
          </p:cNvSpPr>
          <p:nvPr/>
        </p:nvSpPr>
        <p:spPr bwMode="auto">
          <a:xfrm>
            <a:off x="6400800" y="4343400"/>
            <a:ext cx="1905000" cy="646331"/>
          </a:xfrm>
          <a:prstGeom prst="rect">
            <a:avLst/>
          </a:prstGeom>
          <a:noFill/>
          <a:ln w="9525">
            <a:noFill/>
            <a:miter lim="800000"/>
            <a:headEnd/>
            <a:tailEnd/>
          </a:ln>
        </p:spPr>
        <p:txBody>
          <a:bodyPr wrap="square">
            <a:prstTxWarp prst="textNoShape">
              <a:avLst/>
            </a:prstTxWarp>
            <a:spAutoFit/>
          </a:bodyPr>
          <a:lstStyle/>
          <a:p>
            <a:pPr algn="r"/>
            <a:r>
              <a:rPr lang="en-US" sz="1800" dirty="0" smtClean="0"/>
              <a:t>Follow the intersections</a:t>
            </a:r>
            <a:endParaRPr lang="en-US" sz="1800" dirty="0"/>
          </a:p>
        </p:txBody>
      </p:sp>
      <p:sp>
        <p:nvSpPr>
          <p:cNvPr id="16" name="TextBox 13"/>
          <p:cNvSpPr txBox="1">
            <a:spLocks noChangeArrowheads="1"/>
          </p:cNvSpPr>
          <p:nvPr/>
        </p:nvSpPr>
        <p:spPr bwMode="auto">
          <a:xfrm>
            <a:off x="5562600" y="5562600"/>
            <a:ext cx="1905000" cy="646331"/>
          </a:xfrm>
          <a:prstGeom prst="rect">
            <a:avLst/>
          </a:prstGeom>
          <a:noFill/>
          <a:ln w="9525">
            <a:noFill/>
            <a:miter lim="800000"/>
            <a:headEnd/>
            <a:tailEnd/>
          </a:ln>
        </p:spPr>
        <p:txBody>
          <a:bodyPr wrap="square">
            <a:prstTxWarp prst="textNoShape">
              <a:avLst/>
            </a:prstTxWarp>
            <a:spAutoFit/>
          </a:bodyPr>
          <a:lstStyle/>
          <a:p>
            <a:pPr algn="r"/>
            <a:r>
              <a:rPr lang="en-US" sz="1800" dirty="0" smtClean="0"/>
              <a:t>Follow the between</a:t>
            </a:r>
            <a:endParaRPr lang="en-US" sz="1800" dirty="0"/>
          </a:p>
        </p:txBody>
      </p:sp>
      <p:sp>
        <p:nvSpPr>
          <p:cNvPr id="20" name="TextBox 9"/>
          <p:cNvSpPr txBox="1">
            <a:spLocks noChangeArrowheads="1"/>
          </p:cNvSpPr>
          <p:nvPr/>
        </p:nvSpPr>
        <p:spPr bwMode="auto">
          <a:xfrm>
            <a:off x="5638800" y="1066800"/>
            <a:ext cx="2819400" cy="369332"/>
          </a:xfrm>
          <a:prstGeom prst="rect">
            <a:avLst/>
          </a:prstGeom>
          <a:noFill/>
          <a:ln w="9525">
            <a:noFill/>
            <a:miter lim="800000"/>
            <a:headEnd/>
            <a:tailEnd/>
          </a:ln>
        </p:spPr>
        <p:txBody>
          <a:bodyPr>
            <a:prstTxWarp prst="textNoShape">
              <a:avLst/>
            </a:prstTxWarp>
            <a:spAutoFit/>
          </a:bodyPr>
          <a:lstStyle/>
          <a:p>
            <a:r>
              <a:rPr lang="en-US" sz="1800" dirty="0" smtClean="0"/>
              <a:t>Follow the Conflict</a:t>
            </a:r>
            <a:endParaRPr lang="en-US" sz="1800" dirty="0"/>
          </a:p>
        </p:txBody>
      </p:sp>
      <p:sp>
        <p:nvSpPr>
          <p:cNvPr id="17" name="TextBox 13"/>
          <p:cNvSpPr txBox="1">
            <a:spLocks noChangeArrowheads="1"/>
          </p:cNvSpPr>
          <p:nvPr/>
        </p:nvSpPr>
        <p:spPr bwMode="auto">
          <a:xfrm>
            <a:off x="3276600" y="5562600"/>
            <a:ext cx="1905000" cy="646331"/>
          </a:xfrm>
          <a:prstGeom prst="rect">
            <a:avLst/>
          </a:prstGeom>
          <a:noFill/>
          <a:ln w="9525">
            <a:noFill/>
            <a:miter lim="800000"/>
            <a:headEnd/>
            <a:tailEnd/>
          </a:ln>
        </p:spPr>
        <p:txBody>
          <a:bodyPr wrap="square">
            <a:prstTxWarp prst="textNoShape">
              <a:avLst/>
            </a:prstTxWarp>
            <a:spAutoFit/>
          </a:bodyPr>
          <a:lstStyle/>
          <a:p>
            <a:pPr algn="r"/>
            <a:r>
              <a:rPr lang="en-US" sz="1800" dirty="0" smtClean="0"/>
              <a:t>Follow the …etc., etc.</a:t>
            </a:r>
            <a:endParaRPr lang="en-US" sz="1800" dirty="0"/>
          </a:p>
        </p:txBody>
      </p:sp>
    </p:spTree>
    <p:extLst>
      <p:ext uri="{BB962C8B-B14F-4D97-AF65-F5344CB8AC3E}">
        <p14:creationId xmlns:p14="http://schemas.microsoft.com/office/powerpoint/2010/main" val="300107584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bg1"/>
                </a:solidFill>
              </a:rPr>
              <a:t>Object of inquiry</a:t>
            </a:r>
          </a:p>
        </p:txBody>
      </p:sp>
      <p:sp>
        <p:nvSpPr>
          <p:cNvPr id="23" name="Oval 22"/>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solidFill>
                  <a:schemeClr val="bg1"/>
                </a:solidFill>
              </a:rPr>
              <a:t>Object of</a:t>
            </a:r>
            <a:r>
              <a:rPr lang="en-US" dirty="0" smtClean="0">
                <a:solidFill>
                  <a:schemeClr val="bg1"/>
                </a:solidFill>
              </a:rPr>
              <a:t> Analysis?</a:t>
            </a:r>
            <a:endParaRPr lang="en-US" dirty="0">
              <a:solidFill>
                <a:schemeClr val="bg1"/>
              </a:solidFill>
            </a:endParaRPr>
          </a:p>
        </p:txBody>
      </p:sp>
      <p:sp>
        <p:nvSpPr>
          <p:cNvPr id="24" name="Oval 23"/>
          <p:cNvSpPr/>
          <p:nvPr/>
        </p:nvSpPr>
        <p:spPr>
          <a:xfrm>
            <a:off x="3521075" y="2347913"/>
            <a:ext cx="2101850" cy="19050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dirty="0">
              <a:solidFill>
                <a:schemeClr val="bg1"/>
              </a:solidFill>
            </a:endParaRPr>
          </a:p>
        </p:txBody>
      </p:sp>
      <p:sp>
        <p:nvSpPr>
          <p:cNvPr id="14" name="Freeform 13"/>
          <p:cNvSpPr/>
          <p:nvPr/>
        </p:nvSpPr>
        <p:spPr>
          <a:xfrm rot="18461769">
            <a:off x="3740857" y="-1782769"/>
            <a:ext cx="1581365" cy="10436404"/>
          </a:xfrm>
          <a:custGeom>
            <a:avLst/>
            <a:gdLst>
              <a:gd name="connsiteX0" fmla="*/ 0 w 1371600"/>
              <a:gd name="connsiteY0" fmla="*/ 228605 h 6400800"/>
              <a:gd name="connsiteX1" fmla="*/ 228605 w 1371600"/>
              <a:gd name="connsiteY1" fmla="*/ 0 h 6400800"/>
              <a:gd name="connsiteX2" fmla="*/ 1142995 w 1371600"/>
              <a:gd name="connsiteY2" fmla="*/ 0 h 6400800"/>
              <a:gd name="connsiteX3" fmla="*/ 1371600 w 1371600"/>
              <a:gd name="connsiteY3" fmla="*/ 228605 h 6400800"/>
              <a:gd name="connsiteX4" fmla="*/ 1371600 w 1371600"/>
              <a:gd name="connsiteY4" fmla="*/ 6172195 h 6400800"/>
              <a:gd name="connsiteX5" fmla="*/ 1142995 w 1371600"/>
              <a:gd name="connsiteY5" fmla="*/ 6400800 h 6400800"/>
              <a:gd name="connsiteX6" fmla="*/ 228605 w 1371600"/>
              <a:gd name="connsiteY6" fmla="*/ 6400800 h 6400800"/>
              <a:gd name="connsiteX7" fmla="*/ 0 w 1371600"/>
              <a:gd name="connsiteY7" fmla="*/ 6172195 h 6400800"/>
              <a:gd name="connsiteX8" fmla="*/ 0 w 1371600"/>
              <a:gd name="connsiteY8" fmla="*/ 228605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6400800">
                <a:moveTo>
                  <a:pt x="0" y="228605"/>
                </a:moveTo>
                <a:cubicBezTo>
                  <a:pt x="0" y="102350"/>
                  <a:pt x="102350" y="0"/>
                  <a:pt x="228605" y="0"/>
                </a:cubicBezTo>
                <a:lnTo>
                  <a:pt x="1142995" y="0"/>
                </a:lnTo>
                <a:cubicBezTo>
                  <a:pt x="1269250" y="0"/>
                  <a:pt x="1371600" y="102350"/>
                  <a:pt x="1371600" y="228605"/>
                </a:cubicBezTo>
                <a:lnTo>
                  <a:pt x="1371600" y="6172195"/>
                </a:lnTo>
                <a:cubicBezTo>
                  <a:pt x="1371600" y="6298450"/>
                  <a:pt x="1269250" y="6400800"/>
                  <a:pt x="1142995" y="6400800"/>
                </a:cubicBezTo>
                <a:lnTo>
                  <a:pt x="228605" y="6400800"/>
                </a:lnTo>
                <a:cubicBezTo>
                  <a:pt x="102350" y="6400800"/>
                  <a:pt x="0" y="6298450"/>
                  <a:pt x="0" y="6172195"/>
                </a:cubicBezTo>
                <a:lnTo>
                  <a:pt x="0" y="228605"/>
                </a:lnTo>
                <a:close/>
              </a:path>
            </a:pathLst>
          </a:custGeom>
          <a:gradFill>
            <a:gsLst>
              <a:gs pos="20000">
                <a:schemeClr val="accent4">
                  <a:tint val="9000"/>
                  <a:alpha val="5000"/>
                </a:schemeClr>
              </a:gs>
              <a:gs pos="100000">
                <a:schemeClr val="accent4">
                  <a:tint val="70000"/>
                  <a:satMod val="100000"/>
                </a:schemeClr>
              </a:gs>
            </a:gsLst>
          </a:gradFill>
          <a:ln>
            <a:noFill/>
          </a:ln>
        </p:spPr>
        <p:style>
          <a:lnRef idx="1">
            <a:schemeClr val="accent4"/>
          </a:lnRef>
          <a:fillRef idx="2">
            <a:schemeClr val="accent4"/>
          </a:fillRef>
          <a:effectRef idx="1">
            <a:schemeClr val="accent4"/>
          </a:effectRef>
          <a:fontRef idx="minor">
            <a:schemeClr val="dk1"/>
          </a:fontRef>
        </p:style>
        <p:txBody>
          <a:bodyPr/>
          <a:lstStyle/>
          <a:p>
            <a:pPr algn="ctr">
              <a:defRPr/>
            </a:pPr>
            <a:r>
              <a:rPr lang="en-US" dirty="0">
                <a:solidFill>
                  <a:schemeClr val="accent2"/>
                </a:solidFill>
              </a:rPr>
              <a:t>MICRO</a:t>
            </a:r>
          </a:p>
        </p:txBody>
      </p:sp>
      <p:sp>
        <p:nvSpPr>
          <p:cNvPr id="2" name="Oval 1"/>
          <p:cNvSpPr/>
          <p:nvPr/>
        </p:nvSpPr>
        <p:spPr>
          <a:xfrm>
            <a:off x="3733800" y="2514600"/>
            <a:ext cx="1849730" cy="1676399"/>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2000" dirty="0" smtClean="0">
                <a:solidFill>
                  <a:schemeClr val="bg1"/>
                </a:solidFill>
              </a:rPr>
              <a:t>What are we analyzing?</a:t>
            </a:r>
            <a:endParaRPr lang="en-US" sz="2000" dirty="0">
              <a:solidFill>
                <a:schemeClr val="bg1"/>
              </a:solidFill>
            </a:endParaRPr>
          </a:p>
        </p:txBody>
      </p:sp>
      <p:sp>
        <p:nvSpPr>
          <p:cNvPr id="32773" name="TextBox 2"/>
          <p:cNvSpPr txBox="1">
            <a:spLocks noChangeArrowheads="1"/>
          </p:cNvSpPr>
          <p:nvPr/>
        </p:nvSpPr>
        <p:spPr bwMode="auto">
          <a:xfrm>
            <a:off x="152400" y="1524000"/>
            <a:ext cx="2514600" cy="646331"/>
          </a:xfrm>
          <a:prstGeom prst="rect">
            <a:avLst/>
          </a:prstGeom>
          <a:noFill/>
          <a:ln w="9525">
            <a:noFill/>
            <a:miter lim="800000"/>
            <a:headEnd/>
            <a:tailEnd/>
          </a:ln>
        </p:spPr>
        <p:txBody>
          <a:bodyPr>
            <a:prstTxWarp prst="textNoShape">
              <a:avLst/>
            </a:prstTxWarp>
            <a:spAutoFit/>
          </a:bodyPr>
          <a:lstStyle/>
          <a:p>
            <a:r>
              <a:rPr lang="en-US" sz="1800" dirty="0"/>
              <a:t>Naturally occurring discourse</a:t>
            </a:r>
          </a:p>
        </p:txBody>
      </p:sp>
      <p:sp>
        <p:nvSpPr>
          <p:cNvPr id="32774" name="TextBox 5"/>
          <p:cNvSpPr txBox="1">
            <a:spLocks noChangeArrowheads="1"/>
          </p:cNvSpPr>
          <p:nvPr/>
        </p:nvSpPr>
        <p:spPr bwMode="auto">
          <a:xfrm>
            <a:off x="1828800" y="381000"/>
            <a:ext cx="3733800" cy="646331"/>
          </a:xfrm>
          <a:prstGeom prst="rect">
            <a:avLst/>
          </a:prstGeom>
          <a:noFill/>
          <a:ln w="9525">
            <a:noFill/>
            <a:miter lim="800000"/>
            <a:headEnd/>
            <a:tailEnd/>
          </a:ln>
        </p:spPr>
        <p:txBody>
          <a:bodyPr wrap="square">
            <a:prstTxWarp prst="textNoShape">
              <a:avLst/>
            </a:prstTxWarp>
            <a:spAutoFit/>
          </a:bodyPr>
          <a:lstStyle/>
          <a:p>
            <a:r>
              <a:rPr lang="en-US" sz="1800" dirty="0"/>
              <a:t>Contrived </a:t>
            </a:r>
            <a:r>
              <a:rPr lang="en-US" sz="1800" dirty="0" smtClean="0"/>
              <a:t>Discourse</a:t>
            </a:r>
          </a:p>
          <a:p>
            <a:r>
              <a:rPr lang="en-US" sz="1800" dirty="0" smtClean="0"/>
              <a:t>(interviews, focus groups)</a:t>
            </a:r>
            <a:endParaRPr lang="en-US" sz="1800" dirty="0"/>
          </a:p>
        </p:txBody>
      </p:sp>
      <p:sp>
        <p:nvSpPr>
          <p:cNvPr id="32775" name="TextBox 6"/>
          <p:cNvSpPr txBox="1">
            <a:spLocks noChangeArrowheads="1"/>
          </p:cNvSpPr>
          <p:nvPr/>
        </p:nvSpPr>
        <p:spPr bwMode="auto">
          <a:xfrm>
            <a:off x="304800" y="3352800"/>
            <a:ext cx="2362200" cy="923330"/>
          </a:xfrm>
          <a:prstGeom prst="rect">
            <a:avLst/>
          </a:prstGeom>
          <a:noFill/>
          <a:ln w="9525">
            <a:noFill/>
            <a:miter lim="800000"/>
            <a:headEnd/>
            <a:tailEnd/>
          </a:ln>
        </p:spPr>
        <p:txBody>
          <a:bodyPr>
            <a:prstTxWarp prst="textNoShape">
              <a:avLst/>
            </a:prstTxWarp>
            <a:spAutoFit/>
          </a:bodyPr>
          <a:lstStyle/>
          <a:p>
            <a:r>
              <a:rPr lang="en-US" sz="1800" dirty="0"/>
              <a:t>Actions or evidence of actions. Performances.</a:t>
            </a:r>
          </a:p>
        </p:txBody>
      </p:sp>
      <p:sp>
        <p:nvSpPr>
          <p:cNvPr id="32776" name="TextBox 7"/>
          <p:cNvSpPr txBox="1">
            <a:spLocks noChangeArrowheads="1"/>
          </p:cNvSpPr>
          <p:nvPr/>
        </p:nvSpPr>
        <p:spPr bwMode="auto">
          <a:xfrm>
            <a:off x="6705600" y="2057400"/>
            <a:ext cx="2133600" cy="369332"/>
          </a:xfrm>
          <a:prstGeom prst="rect">
            <a:avLst/>
          </a:prstGeom>
          <a:noFill/>
          <a:ln w="9525">
            <a:noFill/>
            <a:miter lim="800000"/>
            <a:headEnd/>
            <a:tailEnd/>
          </a:ln>
        </p:spPr>
        <p:txBody>
          <a:bodyPr wrap="square">
            <a:prstTxWarp prst="textNoShape">
              <a:avLst/>
            </a:prstTxWarp>
            <a:spAutoFit/>
          </a:bodyPr>
          <a:lstStyle/>
          <a:p>
            <a:r>
              <a:rPr lang="en-US" sz="1800" dirty="0" smtClean="0"/>
              <a:t>Traces </a:t>
            </a:r>
            <a:r>
              <a:rPr lang="en-US" sz="1800" dirty="0"/>
              <a:t>of self</a:t>
            </a:r>
          </a:p>
        </p:txBody>
      </p:sp>
      <p:sp>
        <p:nvSpPr>
          <p:cNvPr id="32777" name="TextBox 10"/>
          <p:cNvSpPr txBox="1">
            <a:spLocks noChangeArrowheads="1"/>
          </p:cNvSpPr>
          <p:nvPr/>
        </p:nvSpPr>
        <p:spPr bwMode="auto">
          <a:xfrm>
            <a:off x="6553200" y="4800600"/>
            <a:ext cx="2209800" cy="646331"/>
          </a:xfrm>
          <a:prstGeom prst="rect">
            <a:avLst/>
          </a:prstGeom>
          <a:noFill/>
          <a:ln w="9525">
            <a:noFill/>
            <a:miter lim="800000"/>
            <a:headEnd/>
            <a:tailEnd/>
          </a:ln>
        </p:spPr>
        <p:txBody>
          <a:bodyPr>
            <a:prstTxWarp prst="textNoShape">
              <a:avLst/>
            </a:prstTxWarp>
            <a:spAutoFit/>
          </a:bodyPr>
          <a:lstStyle/>
          <a:p>
            <a:r>
              <a:rPr lang="en-US" sz="1800" dirty="0"/>
              <a:t>Cultural/Social Outcomes</a:t>
            </a:r>
          </a:p>
        </p:txBody>
      </p:sp>
      <p:sp>
        <p:nvSpPr>
          <p:cNvPr id="32778" name="TextBox 11"/>
          <p:cNvSpPr txBox="1">
            <a:spLocks noChangeArrowheads="1"/>
          </p:cNvSpPr>
          <p:nvPr/>
        </p:nvSpPr>
        <p:spPr bwMode="auto">
          <a:xfrm>
            <a:off x="4267200" y="5135562"/>
            <a:ext cx="2209800" cy="923330"/>
          </a:xfrm>
          <a:prstGeom prst="rect">
            <a:avLst/>
          </a:prstGeom>
          <a:noFill/>
          <a:ln w="9525">
            <a:noFill/>
            <a:miter lim="800000"/>
            <a:headEnd/>
            <a:tailEnd/>
          </a:ln>
        </p:spPr>
        <p:txBody>
          <a:bodyPr>
            <a:prstTxWarp prst="textNoShape">
              <a:avLst/>
            </a:prstTxWarp>
            <a:spAutoFit/>
          </a:bodyPr>
          <a:lstStyle/>
          <a:p>
            <a:r>
              <a:rPr lang="en-US" sz="1800" dirty="0"/>
              <a:t>Structures, Meaning, Norms, Institutions</a:t>
            </a:r>
          </a:p>
        </p:txBody>
      </p:sp>
      <p:sp>
        <p:nvSpPr>
          <p:cNvPr id="32779" name="TextBox 12"/>
          <p:cNvSpPr txBox="1">
            <a:spLocks noChangeArrowheads="1"/>
          </p:cNvSpPr>
          <p:nvPr/>
        </p:nvSpPr>
        <p:spPr bwMode="auto">
          <a:xfrm>
            <a:off x="6553200" y="3352800"/>
            <a:ext cx="2133600" cy="646331"/>
          </a:xfrm>
          <a:prstGeom prst="rect">
            <a:avLst/>
          </a:prstGeom>
          <a:noFill/>
          <a:ln w="9525">
            <a:noFill/>
            <a:miter lim="800000"/>
            <a:headEnd/>
            <a:tailEnd/>
          </a:ln>
        </p:spPr>
        <p:txBody>
          <a:bodyPr>
            <a:prstTxWarp prst="textNoShape">
              <a:avLst/>
            </a:prstTxWarp>
            <a:spAutoFit/>
          </a:bodyPr>
          <a:lstStyle/>
          <a:p>
            <a:r>
              <a:rPr lang="en-US" sz="1800" dirty="0"/>
              <a:t>Objects, Technologies</a:t>
            </a:r>
          </a:p>
        </p:txBody>
      </p:sp>
      <p:sp>
        <p:nvSpPr>
          <p:cNvPr id="32780" name="TextBox 13"/>
          <p:cNvSpPr txBox="1">
            <a:spLocks noChangeArrowheads="1"/>
          </p:cNvSpPr>
          <p:nvPr/>
        </p:nvSpPr>
        <p:spPr bwMode="auto">
          <a:xfrm>
            <a:off x="5867400" y="762000"/>
            <a:ext cx="3048000" cy="646331"/>
          </a:xfrm>
          <a:prstGeom prst="rect">
            <a:avLst/>
          </a:prstGeom>
          <a:noFill/>
          <a:ln w="9525">
            <a:noFill/>
            <a:miter lim="800000"/>
            <a:headEnd/>
            <a:tailEnd/>
          </a:ln>
        </p:spPr>
        <p:txBody>
          <a:bodyPr>
            <a:prstTxWarp prst="textNoShape">
              <a:avLst/>
            </a:prstTxWarp>
            <a:spAutoFit/>
          </a:bodyPr>
          <a:lstStyle/>
          <a:p>
            <a:r>
              <a:rPr lang="en-US" sz="1800" dirty="0"/>
              <a:t>Absence. Silence. Deletions.</a:t>
            </a:r>
          </a:p>
        </p:txBody>
      </p:sp>
      <p:sp>
        <p:nvSpPr>
          <p:cNvPr id="15" name="Rounded Rectangle 14"/>
          <p:cNvSpPr/>
          <p:nvPr/>
        </p:nvSpPr>
        <p:spPr>
          <a:xfrm rot="18653568">
            <a:off x="7684506" y="5927555"/>
            <a:ext cx="1600200" cy="762000"/>
          </a:xfrm>
          <a:prstGeom prst="roundRect">
            <a:avLst/>
          </a:prstGeom>
          <a:noFill/>
          <a:ln>
            <a:noFill/>
          </a:ln>
        </p:spPr>
        <p:style>
          <a:lnRef idx="1">
            <a:schemeClr val="accent4"/>
          </a:lnRef>
          <a:fillRef idx="2">
            <a:schemeClr val="accent4"/>
          </a:fillRef>
          <a:effectRef idx="1">
            <a:schemeClr val="accent4"/>
          </a:effectRef>
          <a:fontRef idx="minor">
            <a:schemeClr val="dk1"/>
          </a:fontRef>
        </p:style>
        <p:txBody>
          <a:bodyPr anchor="ctr"/>
          <a:lstStyle/>
          <a:p>
            <a:pPr algn="ctr">
              <a:defRPr/>
            </a:pPr>
            <a:r>
              <a:rPr lang="en-US" dirty="0">
                <a:solidFill>
                  <a:schemeClr val="bg1">
                    <a:lumMod val="85000"/>
                    <a:lumOff val="15000"/>
                  </a:schemeClr>
                </a:solidFill>
              </a:rPr>
              <a:t>MACRO</a:t>
            </a:r>
          </a:p>
        </p:txBody>
      </p:sp>
      <p:sp>
        <p:nvSpPr>
          <p:cNvPr id="3" name="Freeform 2"/>
          <p:cNvSpPr/>
          <p:nvPr/>
        </p:nvSpPr>
        <p:spPr>
          <a:xfrm>
            <a:off x="4191000" y="3505200"/>
            <a:ext cx="914400" cy="304800"/>
          </a:xfrm>
          <a:custGeom>
            <a:avLst/>
            <a:gdLst>
              <a:gd name="connsiteX0" fmla="*/ 0 w 1114103"/>
              <a:gd name="connsiteY0" fmla="*/ 0 h 401118"/>
              <a:gd name="connsiteX1" fmla="*/ 200538 w 1114103"/>
              <a:gd name="connsiteY1" fmla="*/ 89137 h 401118"/>
              <a:gd name="connsiteX2" fmla="*/ 311949 w 1114103"/>
              <a:gd name="connsiteY2" fmla="*/ 155990 h 401118"/>
              <a:gd name="connsiteX3" fmla="*/ 534769 w 1114103"/>
              <a:gd name="connsiteY3" fmla="*/ 178274 h 401118"/>
              <a:gd name="connsiteX4" fmla="*/ 646180 w 1114103"/>
              <a:gd name="connsiteY4" fmla="*/ 200559 h 401118"/>
              <a:gd name="connsiteX5" fmla="*/ 779872 w 1114103"/>
              <a:gd name="connsiteY5" fmla="*/ 222843 h 401118"/>
              <a:gd name="connsiteX6" fmla="*/ 869000 w 1114103"/>
              <a:gd name="connsiteY6" fmla="*/ 267412 h 401118"/>
              <a:gd name="connsiteX7" fmla="*/ 1047257 w 1114103"/>
              <a:gd name="connsiteY7" fmla="*/ 334265 h 401118"/>
              <a:gd name="connsiteX8" fmla="*/ 1114103 w 1114103"/>
              <a:gd name="connsiteY8" fmla="*/ 401118 h 4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4103" h="401118">
                <a:moveTo>
                  <a:pt x="0" y="0"/>
                </a:moveTo>
                <a:cubicBezTo>
                  <a:pt x="66846" y="29712"/>
                  <a:pt x="135110" y="56420"/>
                  <a:pt x="200538" y="89137"/>
                </a:cubicBezTo>
                <a:cubicBezTo>
                  <a:pt x="239275" y="108507"/>
                  <a:pt x="270102" y="144830"/>
                  <a:pt x="311949" y="155990"/>
                </a:cubicBezTo>
                <a:cubicBezTo>
                  <a:pt x="384072" y="175225"/>
                  <a:pt x="460496" y="170846"/>
                  <a:pt x="534769" y="178274"/>
                </a:cubicBezTo>
                <a:lnTo>
                  <a:pt x="646180" y="200559"/>
                </a:lnTo>
                <a:cubicBezTo>
                  <a:pt x="690630" y="208642"/>
                  <a:pt x="736599" y="209860"/>
                  <a:pt x="779872" y="222843"/>
                </a:cubicBezTo>
                <a:cubicBezTo>
                  <a:pt x="811688" y="232389"/>
                  <a:pt x="838647" y="253920"/>
                  <a:pt x="869000" y="267412"/>
                </a:cubicBezTo>
                <a:cubicBezTo>
                  <a:pt x="948922" y="302937"/>
                  <a:pt x="973762" y="309764"/>
                  <a:pt x="1047257" y="334265"/>
                </a:cubicBezTo>
                <a:lnTo>
                  <a:pt x="1114103" y="401118"/>
                </a:lnTo>
              </a:path>
            </a:pathLst>
          </a:custGeom>
          <a:solidFill>
            <a:srgbClr val="FF0000"/>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Freeform 4"/>
          <p:cNvSpPr/>
          <p:nvPr/>
        </p:nvSpPr>
        <p:spPr>
          <a:xfrm>
            <a:off x="4189027" y="3476354"/>
            <a:ext cx="891282" cy="401118"/>
          </a:xfrm>
          <a:custGeom>
            <a:avLst/>
            <a:gdLst>
              <a:gd name="connsiteX0" fmla="*/ 0 w 891282"/>
              <a:gd name="connsiteY0" fmla="*/ 401118 h 401118"/>
              <a:gd name="connsiteX1" fmla="*/ 245103 w 891282"/>
              <a:gd name="connsiteY1" fmla="*/ 289696 h 401118"/>
              <a:gd name="connsiteX2" fmla="*/ 467923 w 891282"/>
              <a:gd name="connsiteY2" fmla="*/ 222843 h 401118"/>
              <a:gd name="connsiteX3" fmla="*/ 579334 w 891282"/>
              <a:gd name="connsiteY3" fmla="*/ 178275 h 401118"/>
              <a:gd name="connsiteX4" fmla="*/ 646180 w 891282"/>
              <a:gd name="connsiteY4" fmla="*/ 155990 h 401118"/>
              <a:gd name="connsiteX5" fmla="*/ 779872 w 891282"/>
              <a:gd name="connsiteY5" fmla="*/ 89137 h 401118"/>
              <a:gd name="connsiteX6" fmla="*/ 891282 w 891282"/>
              <a:gd name="connsiteY6" fmla="*/ 0 h 40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282" h="401118">
                <a:moveTo>
                  <a:pt x="0" y="401118"/>
                </a:moveTo>
                <a:cubicBezTo>
                  <a:pt x="81701" y="363977"/>
                  <a:pt x="161237" y="321648"/>
                  <a:pt x="245103" y="289696"/>
                </a:cubicBezTo>
                <a:cubicBezTo>
                  <a:pt x="317566" y="262088"/>
                  <a:pt x="394359" y="247367"/>
                  <a:pt x="467923" y="222843"/>
                </a:cubicBezTo>
                <a:cubicBezTo>
                  <a:pt x="505868" y="210193"/>
                  <a:pt x="541883" y="192321"/>
                  <a:pt x="579334" y="178275"/>
                </a:cubicBezTo>
                <a:cubicBezTo>
                  <a:pt x="601326" y="170027"/>
                  <a:pt x="625172" y="166495"/>
                  <a:pt x="646180" y="155990"/>
                </a:cubicBezTo>
                <a:cubicBezTo>
                  <a:pt x="818957" y="69593"/>
                  <a:pt x="611854" y="145151"/>
                  <a:pt x="779872" y="89137"/>
                </a:cubicBezTo>
                <a:cubicBezTo>
                  <a:pt x="858461" y="10541"/>
                  <a:pt x="818533" y="36380"/>
                  <a:pt x="891282" y="0"/>
                </a:cubicBezTo>
              </a:path>
            </a:pathLst>
          </a:custGeom>
          <a:solidFill>
            <a:srgbClr val="FF0000"/>
          </a:solidFill>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24598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bg1"/>
                </a:solidFill>
              </a:rPr>
              <a:t>Object of inquiry</a:t>
            </a:r>
          </a:p>
        </p:txBody>
      </p:sp>
      <p:sp>
        <p:nvSpPr>
          <p:cNvPr id="14" name="Oval 13"/>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solidFill>
                  <a:schemeClr val="bg1"/>
                </a:solidFill>
              </a:rPr>
              <a:t>Object of</a:t>
            </a:r>
            <a:r>
              <a:rPr lang="en-US" dirty="0" smtClean="0">
                <a:solidFill>
                  <a:schemeClr val="bg1"/>
                </a:solidFill>
              </a:rPr>
              <a:t> Analysis?</a:t>
            </a:r>
            <a:endParaRPr lang="en-US" dirty="0">
              <a:solidFill>
                <a:schemeClr val="bg1"/>
              </a:solidFill>
            </a:endParaRPr>
          </a:p>
        </p:txBody>
      </p:sp>
      <p:sp>
        <p:nvSpPr>
          <p:cNvPr id="15" name="Oval 14"/>
          <p:cNvSpPr/>
          <p:nvPr/>
        </p:nvSpPr>
        <p:spPr>
          <a:xfrm>
            <a:off x="3521075" y="2347913"/>
            <a:ext cx="2101850" cy="19050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dirty="0">
              <a:solidFill>
                <a:schemeClr val="bg1"/>
              </a:solidFill>
            </a:endParaRPr>
          </a:p>
        </p:txBody>
      </p:sp>
      <p:sp>
        <p:nvSpPr>
          <p:cNvPr id="17" name="Oval 16"/>
          <p:cNvSpPr/>
          <p:nvPr/>
        </p:nvSpPr>
        <p:spPr>
          <a:xfrm>
            <a:off x="3733800" y="2514600"/>
            <a:ext cx="1849730" cy="1676399"/>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sz="2000" dirty="0">
              <a:solidFill>
                <a:schemeClr val="bg1"/>
              </a:solidFill>
            </a:endParaRPr>
          </a:p>
        </p:txBody>
      </p:sp>
      <p:sp>
        <p:nvSpPr>
          <p:cNvPr id="34821" name="TextBox 2"/>
          <p:cNvSpPr txBox="1">
            <a:spLocks noChangeArrowheads="1"/>
          </p:cNvSpPr>
          <p:nvPr/>
        </p:nvSpPr>
        <p:spPr bwMode="auto">
          <a:xfrm>
            <a:off x="609600" y="1295400"/>
            <a:ext cx="2514600" cy="369332"/>
          </a:xfrm>
          <a:prstGeom prst="rect">
            <a:avLst/>
          </a:prstGeom>
          <a:noFill/>
          <a:ln w="9525">
            <a:noFill/>
            <a:miter lim="800000"/>
            <a:headEnd/>
            <a:tailEnd/>
          </a:ln>
        </p:spPr>
        <p:txBody>
          <a:bodyPr>
            <a:prstTxWarp prst="textNoShape">
              <a:avLst/>
            </a:prstTxWarp>
            <a:spAutoFit/>
          </a:bodyPr>
          <a:lstStyle/>
          <a:p>
            <a:r>
              <a:rPr lang="en-US" sz="1800" dirty="0"/>
              <a:t>Discourse analysis</a:t>
            </a:r>
          </a:p>
        </p:txBody>
      </p:sp>
      <p:sp>
        <p:nvSpPr>
          <p:cNvPr id="34822" name="TextBox 5"/>
          <p:cNvSpPr txBox="1">
            <a:spLocks noChangeArrowheads="1"/>
          </p:cNvSpPr>
          <p:nvPr/>
        </p:nvSpPr>
        <p:spPr bwMode="auto">
          <a:xfrm>
            <a:off x="3276600" y="457200"/>
            <a:ext cx="2590800" cy="646331"/>
          </a:xfrm>
          <a:prstGeom prst="rect">
            <a:avLst/>
          </a:prstGeom>
          <a:noFill/>
          <a:ln w="9525">
            <a:noFill/>
            <a:miter lim="800000"/>
            <a:headEnd/>
            <a:tailEnd/>
          </a:ln>
        </p:spPr>
        <p:txBody>
          <a:bodyPr>
            <a:prstTxWarp prst="textNoShape">
              <a:avLst/>
            </a:prstTxWarp>
            <a:spAutoFit/>
          </a:bodyPr>
          <a:lstStyle/>
          <a:p>
            <a:r>
              <a:rPr lang="en-US" sz="1800" dirty="0"/>
              <a:t>Conversation</a:t>
            </a:r>
          </a:p>
          <a:p>
            <a:r>
              <a:rPr lang="en-US" sz="1800" dirty="0"/>
              <a:t>Analysis</a:t>
            </a:r>
          </a:p>
        </p:txBody>
      </p:sp>
      <p:sp>
        <p:nvSpPr>
          <p:cNvPr id="34823" name="TextBox 6"/>
          <p:cNvSpPr txBox="1">
            <a:spLocks noChangeArrowheads="1"/>
          </p:cNvSpPr>
          <p:nvPr/>
        </p:nvSpPr>
        <p:spPr bwMode="auto">
          <a:xfrm>
            <a:off x="381000" y="3352800"/>
            <a:ext cx="2133600" cy="369332"/>
          </a:xfrm>
          <a:prstGeom prst="rect">
            <a:avLst/>
          </a:prstGeom>
          <a:noFill/>
          <a:ln w="9525">
            <a:noFill/>
            <a:miter lim="800000"/>
            <a:headEnd/>
            <a:tailEnd/>
          </a:ln>
        </p:spPr>
        <p:txBody>
          <a:bodyPr>
            <a:prstTxWarp prst="textNoShape">
              <a:avLst/>
            </a:prstTxWarp>
            <a:spAutoFit/>
          </a:bodyPr>
          <a:lstStyle/>
          <a:p>
            <a:r>
              <a:rPr lang="en-US" sz="1800" dirty="0"/>
              <a:t>Linguistic Analysis</a:t>
            </a:r>
          </a:p>
        </p:txBody>
      </p:sp>
      <p:sp>
        <p:nvSpPr>
          <p:cNvPr id="34824" name="TextBox 7"/>
          <p:cNvSpPr txBox="1">
            <a:spLocks noChangeArrowheads="1"/>
          </p:cNvSpPr>
          <p:nvPr/>
        </p:nvSpPr>
        <p:spPr bwMode="auto">
          <a:xfrm>
            <a:off x="6400800" y="4114800"/>
            <a:ext cx="2438400" cy="369332"/>
          </a:xfrm>
          <a:prstGeom prst="rect">
            <a:avLst/>
          </a:prstGeom>
          <a:noFill/>
          <a:ln w="9525">
            <a:noFill/>
            <a:miter lim="800000"/>
            <a:headEnd/>
            <a:tailEnd/>
          </a:ln>
        </p:spPr>
        <p:txBody>
          <a:bodyPr>
            <a:prstTxWarp prst="textNoShape">
              <a:avLst/>
            </a:prstTxWarp>
            <a:spAutoFit/>
          </a:bodyPr>
          <a:lstStyle/>
          <a:p>
            <a:r>
              <a:rPr lang="en-US" sz="1800" dirty="0"/>
              <a:t>Narrative Analysis</a:t>
            </a:r>
          </a:p>
        </p:txBody>
      </p:sp>
      <p:sp>
        <p:nvSpPr>
          <p:cNvPr id="34826" name="TextBox 13"/>
          <p:cNvSpPr txBox="1">
            <a:spLocks noChangeArrowheads="1"/>
          </p:cNvSpPr>
          <p:nvPr/>
        </p:nvSpPr>
        <p:spPr bwMode="auto">
          <a:xfrm>
            <a:off x="6096000" y="1676400"/>
            <a:ext cx="3048000" cy="369332"/>
          </a:xfrm>
          <a:prstGeom prst="rect">
            <a:avLst/>
          </a:prstGeom>
          <a:noFill/>
          <a:ln w="9525">
            <a:noFill/>
            <a:miter lim="800000"/>
            <a:headEnd/>
            <a:tailEnd/>
          </a:ln>
        </p:spPr>
        <p:txBody>
          <a:bodyPr>
            <a:prstTxWarp prst="textNoShape">
              <a:avLst/>
            </a:prstTxWarp>
            <a:spAutoFit/>
          </a:bodyPr>
          <a:lstStyle/>
          <a:p>
            <a:r>
              <a:rPr lang="en-US" sz="1800" dirty="0"/>
              <a:t>Metaphor Analysis</a:t>
            </a:r>
          </a:p>
        </p:txBody>
      </p:sp>
      <p:sp>
        <p:nvSpPr>
          <p:cNvPr id="34827" name="TextBox 14"/>
          <p:cNvSpPr txBox="1">
            <a:spLocks noChangeArrowheads="1"/>
          </p:cNvSpPr>
          <p:nvPr/>
        </p:nvSpPr>
        <p:spPr bwMode="auto">
          <a:xfrm>
            <a:off x="1752600" y="5257800"/>
            <a:ext cx="1752600" cy="369332"/>
          </a:xfrm>
          <a:prstGeom prst="rect">
            <a:avLst/>
          </a:prstGeom>
          <a:noFill/>
          <a:ln w="9525">
            <a:noFill/>
            <a:miter lim="800000"/>
            <a:headEnd/>
            <a:tailEnd/>
          </a:ln>
        </p:spPr>
        <p:txBody>
          <a:bodyPr>
            <a:prstTxWarp prst="textNoShape">
              <a:avLst/>
            </a:prstTxWarp>
            <a:spAutoFit/>
          </a:bodyPr>
          <a:lstStyle/>
          <a:p>
            <a:r>
              <a:rPr lang="en-US" sz="1800" dirty="0"/>
              <a:t>Visual Analysis</a:t>
            </a:r>
          </a:p>
        </p:txBody>
      </p:sp>
      <p:sp>
        <p:nvSpPr>
          <p:cNvPr id="16" name="Oval 15"/>
          <p:cNvSpPr/>
          <p:nvPr/>
        </p:nvSpPr>
        <p:spPr>
          <a:xfrm>
            <a:off x="4018446" y="2696233"/>
            <a:ext cx="1544153" cy="1399466"/>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2000" dirty="0">
                <a:solidFill>
                  <a:schemeClr val="bg1"/>
                </a:solidFill>
              </a:rPr>
              <a:t>What analytical tools?</a:t>
            </a:r>
          </a:p>
        </p:txBody>
      </p:sp>
      <p:sp>
        <p:nvSpPr>
          <p:cNvPr id="18" name="TextBox 7"/>
          <p:cNvSpPr txBox="1">
            <a:spLocks noChangeArrowheads="1"/>
          </p:cNvSpPr>
          <p:nvPr/>
        </p:nvSpPr>
        <p:spPr bwMode="auto">
          <a:xfrm>
            <a:off x="5029200" y="5410200"/>
            <a:ext cx="2438400" cy="369332"/>
          </a:xfrm>
          <a:prstGeom prst="rect">
            <a:avLst/>
          </a:prstGeom>
          <a:noFill/>
          <a:ln w="9525">
            <a:noFill/>
            <a:miter lim="800000"/>
            <a:headEnd/>
            <a:tailEnd/>
          </a:ln>
        </p:spPr>
        <p:txBody>
          <a:bodyPr>
            <a:prstTxWarp prst="textNoShape">
              <a:avLst/>
            </a:prstTxWarp>
            <a:spAutoFit/>
          </a:bodyPr>
          <a:lstStyle/>
          <a:p>
            <a:r>
              <a:rPr lang="en-US" sz="1800" dirty="0" smtClean="0"/>
              <a:t>Etc., etc.</a:t>
            </a:r>
            <a:endParaRPr lang="en-US" sz="1800" dirty="0"/>
          </a:p>
        </p:txBody>
      </p:sp>
    </p:spTree>
    <p:extLst>
      <p:ext uri="{BB962C8B-B14F-4D97-AF65-F5344CB8AC3E}">
        <p14:creationId xmlns:p14="http://schemas.microsoft.com/office/powerpoint/2010/main" val="303271332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TextBox 2"/>
          <p:cNvSpPr txBox="1">
            <a:spLocks noChangeArrowheads="1"/>
          </p:cNvSpPr>
          <p:nvPr/>
        </p:nvSpPr>
        <p:spPr bwMode="auto">
          <a:xfrm>
            <a:off x="609600" y="838200"/>
            <a:ext cx="2514600" cy="1754327"/>
          </a:xfrm>
          <a:prstGeom prst="rect">
            <a:avLst/>
          </a:prstGeom>
          <a:noFill/>
          <a:ln w="9525">
            <a:noFill/>
            <a:miter lim="800000"/>
            <a:headEnd/>
            <a:tailEnd/>
          </a:ln>
        </p:spPr>
        <p:txBody>
          <a:bodyPr>
            <a:prstTxWarp prst="textNoShape">
              <a:avLst/>
            </a:prstTxWarp>
            <a:spAutoFit/>
          </a:bodyPr>
          <a:lstStyle/>
          <a:p>
            <a:r>
              <a:rPr lang="en-US" sz="1800" dirty="0"/>
              <a:t>To Describe</a:t>
            </a:r>
          </a:p>
          <a:p>
            <a:r>
              <a:rPr lang="en-US" sz="1800" dirty="0"/>
              <a:t>To Understand</a:t>
            </a:r>
          </a:p>
          <a:p>
            <a:r>
              <a:rPr lang="en-US" sz="1800" dirty="0"/>
              <a:t>To Explain</a:t>
            </a:r>
          </a:p>
          <a:p>
            <a:r>
              <a:rPr lang="en-US" sz="1800" dirty="0"/>
              <a:t>To Predict</a:t>
            </a:r>
          </a:p>
          <a:p>
            <a:r>
              <a:rPr lang="en-US" sz="1800" dirty="0"/>
              <a:t>To Control</a:t>
            </a:r>
          </a:p>
          <a:p>
            <a:r>
              <a:rPr lang="en-US" sz="1800" dirty="0"/>
              <a:t>To Critique</a:t>
            </a:r>
          </a:p>
        </p:txBody>
      </p:sp>
      <p:sp>
        <p:nvSpPr>
          <p:cNvPr id="39942" name="TextBox 6"/>
          <p:cNvSpPr txBox="1">
            <a:spLocks noChangeArrowheads="1"/>
          </p:cNvSpPr>
          <p:nvPr/>
        </p:nvSpPr>
        <p:spPr bwMode="auto">
          <a:xfrm>
            <a:off x="457200" y="4648200"/>
            <a:ext cx="4191000" cy="1200329"/>
          </a:xfrm>
          <a:prstGeom prst="rect">
            <a:avLst/>
          </a:prstGeom>
          <a:noFill/>
          <a:ln w="9525">
            <a:noFill/>
            <a:miter lim="800000"/>
            <a:headEnd/>
            <a:tailEnd/>
          </a:ln>
        </p:spPr>
        <p:txBody>
          <a:bodyPr wrap="square">
            <a:prstTxWarp prst="textNoShape">
              <a:avLst/>
            </a:prstTxWarp>
            <a:spAutoFit/>
          </a:bodyPr>
          <a:lstStyle/>
          <a:p>
            <a:r>
              <a:rPr lang="en-US" sz="1800" dirty="0"/>
              <a:t>To Publish</a:t>
            </a:r>
          </a:p>
          <a:p>
            <a:r>
              <a:rPr lang="en-US" sz="1800" dirty="0"/>
              <a:t>To Prove Yourself</a:t>
            </a:r>
          </a:p>
          <a:p>
            <a:r>
              <a:rPr lang="en-US" sz="1800" dirty="0"/>
              <a:t>To get</a:t>
            </a:r>
            <a:r>
              <a:rPr lang="en-US" sz="1800" dirty="0" smtClean="0"/>
              <a:t> Funding</a:t>
            </a:r>
          </a:p>
          <a:p>
            <a:r>
              <a:rPr lang="en-US" sz="1800" dirty="0" smtClean="0"/>
              <a:t>To get Tenure or Promotion</a:t>
            </a:r>
            <a:endParaRPr lang="en-US" sz="1800" dirty="0"/>
          </a:p>
        </p:txBody>
      </p:sp>
      <p:sp>
        <p:nvSpPr>
          <p:cNvPr id="39943" name="TextBox 7"/>
          <p:cNvSpPr txBox="1">
            <a:spLocks noChangeArrowheads="1"/>
          </p:cNvSpPr>
          <p:nvPr/>
        </p:nvSpPr>
        <p:spPr bwMode="auto">
          <a:xfrm>
            <a:off x="5638800" y="457200"/>
            <a:ext cx="3276600" cy="1754327"/>
          </a:xfrm>
          <a:prstGeom prst="rect">
            <a:avLst/>
          </a:prstGeom>
          <a:noFill/>
          <a:ln w="9525">
            <a:noFill/>
            <a:miter lim="800000"/>
            <a:headEnd/>
            <a:tailEnd/>
          </a:ln>
        </p:spPr>
        <p:txBody>
          <a:bodyPr>
            <a:prstTxWarp prst="textNoShape">
              <a:avLst/>
            </a:prstTxWarp>
            <a:spAutoFit/>
          </a:bodyPr>
          <a:lstStyle/>
          <a:p>
            <a:r>
              <a:rPr lang="en-US" sz="1800" dirty="0"/>
              <a:t>To provide therapy for cultural </a:t>
            </a:r>
            <a:r>
              <a:rPr lang="en-US" sz="1800" dirty="0" smtClean="0"/>
              <a:t>members</a:t>
            </a:r>
          </a:p>
          <a:p>
            <a:endParaRPr lang="en-US" sz="1800" dirty="0" smtClean="0"/>
          </a:p>
          <a:p>
            <a:r>
              <a:rPr lang="en-US" sz="1800" dirty="0" smtClean="0"/>
              <a:t>Social Justice</a:t>
            </a:r>
            <a:endParaRPr lang="en-US" sz="1800" dirty="0"/>
          </a:p>
          <a:p>
            <a:endParaRPr lang="en-US" sz="1800" dirty="0" smtClean="0"/>
          </a:p>
          <a:p>
            <a:r>
              <a:rPr lang="en-US" sz="1800" dirty="0" smtClean="0"/>
              <a:t>To </a:t>
            </a:r>
            <a:r>
              <a:rPr lang="en-US" sz="1800" dirty="0"/>
              <a:t>create sustainable futures</a:t>
            </a:r>
          </a:p>
        </p:txBody>
      </p:sp>
      <p:sp>
        <p:nvSpPr>
          <p:cNvPr id="39944" name="TextBox 11"/>
          <p:cNvSpPr txBox="1">
            <a:spLocks noChangeArrowheads="1"/>
          </p:cNvSpPr>
          <p:nvPr/>
        </p:nvSpPr>
        <p:spPr bwMode="auto">
          <a:xfrm>
            <a:off x="6553200" y="4648200"/>
            <a:ext cx="2209800" cy="369332"/>
          </a:xfrm>
          <a:prstGeom prst="rect">
            <a:avLst/>
          </a:prstGeom>
          <a:noFill/>
          <a:ln w="9525">
            <a:noFill/>
            <a:miter lim="800000"/>
            <a:headEnd/>
            <a:tailEnd/>
          </a:ln>
        </p:spPr>
        <p:txBody>
          <a:bodyPr>
            <a:prstTxWarp prst="textNoShape">
              <a:avLst/>
            </a:prstTxWarp>
            <a:spAutoFit/>
          </a:bodyPr>
          <a:lstStyle/>
          <a:p>
            <a:r>
              <a:rPr lang="en-US" sz="1800"/>
              <a:t>To fix a problem</a:t>
            </a:r>
          </a:p>
        </p:txBody>
      </p:sp>
      <p:sp>
        <p:nvSpPr>
          <p:cNvPr id="11" name="Oval 10"/>
          <p:cNvSpPr/>
          <p:nvPr/>
        </p:nvSpPr>
        <p:spPr>
          <a:xfrm>
            <a:off x="2819400" y="1795463"/>
            <a:ext cx="3352800" cy="30384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bg1"/>
                </a:solidFill>
              </a:rPr>
              <a:t>Object of inquiry</a:t>
            </a:r>
          </a:p>
        </p:txBody>
      </p:sp>
      <p:sp>
        <p:nvSpPr>
          <p:cNvPr id="12" name="Oval 11"/>
          <p:cNvSpPr/>
          <p:nvPr/>
        </p:nvSpPr>
        <p:spPr>
          <a:xfrm>
            <a:off x="3103880" y="2133600"/>
            <a:ext cx="2763520" cy="24384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dirty="0">
                <a:solidFill>
                  <a:schemeClr val="bg1"/>
                </a:solidFill>
              </a:rPr>
              <a:t>Object of</a:t>
            </a:r>
            <a:r>
              <a:rPr lang="en-US" dirty="0" smtClean="0">
                <a:solidFill>
                  <a:schemeClr val="bg1"/>
                </a:solidFill>
              </a:rPr>
              <a:t> Analysis?</a:t>
            </a:r>
            <a:endParaRPr lang="en-US" dirty="0">
              <a:solidFill>
                <a:schemeClr val="bg1"/>
              </a:solidFill>
            </a:endParaRPr>
          </a:p>
        </p:txBody>
      </p:sp>
      <p:sp>
        <p:nvSpPr>
          <p:cNvPr id="13" name="Oval 12"/>
          <p:cNvSpPr/>
          <p:nvPr/>
        </p:nvSpPr>
        <p:spPr>
          <a:xfrm>
            <a:off x="3521075" y="2347913"/>
            <a:ext cx="2101850" cy="1905000"/>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dirty="0">
              <a:solidFill>
                <a:schemeClr val="bg1"/>
              </a:solidFill>
            </a:endParaRPr>
          </a:p>
        </p:txBody>
      </p:sp>
      <p:sp>
        <p:nvSpPr>
          <p:cNvPr id="14" name="Oval 13"/>
          <p:cNvSpPr/>
          <p:nvPr/>
        </p:nvSpPr>
        <p:spPr>
          <a:xfrm>
            <a:off x="3733800" y="2514600"/>
            <a:ext cx="1849730" cy="1676399"/>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sz="2000" dirty="0">
              <a:solidFill>
                <a:schemeClr val="bg1"/>
              </a:solidFill>
            </a:endParaRPr>
          </a:p>
        </p:txBody>
      </p:sp>
      <p:sp>
        <p:nvSpPr>
          <p:cNvPr id="16" name="Oval 15"/>
          <p:cNvSpPr/>
          <p:nvPr/>
        </p:nvSpPr>
        <p:spPr>
          <a:xfrm>
            <a:off x="4018446" y="2696233"/>
            <a:ext cx="1544153" cy="1399466"/>
          </a:xfrm>
          <a:prstGeom prst="ellipse">
            <a:avLst/>
          </a:prstGeom>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sz="2000" dirty="0">
              <a:solidFill>
                <a:schemeClr val="bg1"/>
              </a:solidFill>
            </a:endParaRPr>
          </a:p>
        </p:txBody>
      </p:sp>
      <p:sp>
        <p:nvSpPr>
          <p:cNvPr id="17" name="Oval 16"/>
          <p:cNvSpPr/>
          <p:nvPr/>
        </p:nvSpPr>
        <p:spPr>
          <a:xfrm>
            <a:off x="4267200" y="2819400"/>
            <a:ext cx="1017962" cy="977829"/>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sz="2000" dirty="0" smtClean="0">
                <a:solidFill>
                  <a:schemeClr val="bg1"/>
                </a:solidFill>
              </a:rPr>
              <a:t>Why?</a:t>
            </a:r>
            <a:endParaRPr lang="en-US" sz="2000" dirty="0">
              <a:solidFill>
                <a:schemeClr val="bg1"/>
              </a:solidFill>
            </a:endParaRPr>
          </a:p>
        </p:txBody>
      </p:sp>
    </p:spTree>
    <p:extLst>
      <p:ext uri="{BB962C8B-B14F-4D97-AF65-F5344CB8AC3E}">
        <p14:creationId xmlns:p14="http://schemas.microsoft.com/office/powerpoint/2010/main" val="383093050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Story.thmx</Template>
  <TotalTime>13065</TotalTime>
  <Words>2822</Words>
  <Application>Microsoft Macintosh PowerPoint</Application>
  <PresentationFormat>On-screen Show (4:3)</PresentationFormat>
  <Paragraphs>405</Paragraphs>
  <Slides>43</Slides>
  <Notes>29</Notes>
  <HiddenSlides>1</HiddenSlides>
  <MMClips>0</MMClips>
  <ScaleCrop>false</ScaleCrop>
  <HeadingPairs>
    <vt:vector size="4" baseType="variant">
      <vt:variant>
        <vt:lpstr>Theme</vt:lpstr>
      </vt:variant>
      <vt:variant>
        <vt:i4>2</vt:i4>
      </vt:variant>
      <vt:variant>
        <vt:lpstr>Slide Titles</vt:lpstr>
      </vt:variant>
      <vt:variant>
        <vt:i4>43</vt:i4>
      </vt:variant>
    </vt:vector>
  </HeadingPairs>
  <TitlesOfParts>
    <vt:vector size="45" baseType="lpstr">
      <vt:lpstr>Apex</vt:lpstr>
      <vt:lpstr>Kilter</vt:lpstr>
      <vt:lpstr>Methods as Critical Junctures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Critical Junctures / Decision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and ethics  in digital media studies</dc:title>
  <dc:creator>Annette Markham</dc:creator>
  <cp:lastModifiedBy>annette markham</cp:lastModifiedBy>
  <cp:revision>41</cp:revision>
  <cp:lastPrinted>2009-10-06T20:55:50Z</cp:lastPrinted>
  <dcterms:created xsi:type="dcterms:W3CDTF">2011-03-01T15:07:09Z</dcterms:created>
  <dcterms:modified xsi:type="dcterms:W3CDTF">2011-05-09T12:30:01Z</dcterms:modified>
</cp:coreProperties>
</file>