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mp4" ContentType="video/unknown"/>
  <Default Extension="rels" ContentType="application/vnd.openxmlformats-package.relationships+xml"/>
  <Default Extension="wdp" ContentType="image/vnd.ms-photo"/>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 id="2147483708" r:id="rId2"/>
    <p:sldMasterId id="2147483720" r:id="rId3"/>
  </p:sldMasterIdLst>
  <p:notesMasterIdLst>
    <p:notesMasterId r:id="rId83"/>
  </p:notesMasterIdLst>
  <p:sldIdLst>
    <p:sldId id="257" r:id="rId4"/>
    <p:sldId id="429" r:id="rId5"/>
    <p:sldId id="346" r:id="rId6"/>
    <p:sldId id="347" r:id="rId7"/>
    <p:sldId id="348" r:id="rId8"/>
    <p:sldId id="349" r:id="rId9"/>
    <p:sldId id="350" r:id="rId10"/>
    <p:sldId id="280" r:id="rId11"/>
    <p:sldId id="390" r:id="rId12"/>
    <p:sldId id="388" r:id="rId13"/>
    <p:sldId id="389" r:id="rId14"/>
    <p:sldId id="258" r:id="rId15"/>
    <p:sldId id="391" r:id="rId16"/>
    <p:sldId id="392" r:id="rId17"/>
    <p:sldId id="393" r:id="rId18"/>
    <p:sldId id="394" r:id="rId19"/>
    <p:sldId id="395" r:id="rId20"/>
    <p:sldId id="396" r:id="rId21"/>
    <p:sldId id="397" r:id="rId22"/>
    <p:sldId id="398" r:id="rId23"/>
    <p:sldId id="399" r:id="rId24"/>
    <p:sldId id="400" r:id="rId25"/>
    <p:sldId id="401" r:id="rId26"/>
    <p:sldId id="402" r:id="rId27"/>
    <p:sldId id="403" r:id="rId28"/>
    <p:sldId id="404" r:id="rId29"/>
    <p:sldId id="405" r:id="rId30"/>
    <p:sldId id="406" r:id="rId31"/>
    <p:sldId id="407" r:id="rId32"/>
    <p:sldId id="408" r:id="rId33"/>
    <p:sldId id="409" r:id="rId34"/>
    <p:sldId id="410" r:id="rId35"/>
    <p:sldId id="411" r:id="rId36"/>
    <p:sldId id="412" r:id="rId37"/>
    <p:sldId id="413" r:id="rId38"/>
    <p:sldId id="414" r:id="rId39"/>
    <p:sldId id="415" r:id="rId40"/>
    <p:sldId id="293" r:id="rId41"/>
    <p:sldId id="279" r:id="rId42"/>
    <p:sldId id="322" r:id="rId43"/>
    <p:sldId id="325" r:id="rId44"/>
    <p:sldId id="420" r:id="rId45"/>
    <p:sldId id="421" r:id="rId46"/>
    <p:sldId id="298" r:id="rId47"/>
    <p:sldId id="428" r:id="rId48"/>
    <p:sldId id="300" r:id="rId49"/>
    <p:sldId id="355" r:id="rId50"/>
    <p:sldId id="376" r:id="rId51"/>
    <p:sldId id="371" r:id="rId52"/>
    <p:sldId id="299" r:id="rId53"/>
    <p:sldId id="354" r:id="rId54"/>
    <p:sldId id="369" r:id="rId55"/>
    <p:sldId id="370" r:id="rId56"/>
    <p:sldId id="383" r:id="rId57"/>
    <p:sldId id="323" r:id="rId58"/>
    <p:sldId id="373" r:id="rId59"/>
    <p:sldId id="375" r:id="rId60"/>
    <p:sldId id="377" r:id="rId61"/>
    <p:sldId id="301" r:id="rId62"/>
    <p:sldId id="362" r:id="rId63"/>
    <p:sldId id="363" r:id="rId64"/>
    <p:sldId id="364" r:id="rId65"/>
    <p:sldId id="303" r:id="rId66"/>
    <p:sldId id="422" r:id="rId67"/>
    <p:sldId id="425" r:id="rId68"/>
    <p:sldId id="426" r:id="rId69"/>
    <p:sldId id="384" r:id="rId70"/>
    <p:sldId id="315" r:id="rId71"/>
    <p:sldId id="316" r:id="rId72"/>
    <p:sldId id="317" r:id="rId73"/>
    <p:sldId id="374" r:id="rId74"/>
    <p:sldId id="365" r:id="rId75"/>
    <p:sldId id="417" r:id="rId76"/>
    <p:sldId id="418" r:id="rId77"/>
    <p:sldId id="416" r:id="rId78"/>
    <p:sldId id="385" r:id="rId79"/>
    <p:sldId id="430" r:id="rId80"/>
    <p:sldId id="386" r:id="rId81"/>
    <p:sldId id="387" r:id="rId8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C5925"/>
    <a:srgbClr val="000017"/>
    <a:srgbClr val="000028"/>
    <a:srgbClr val="374B39"/>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574" autoAdjust="0"/>
  </p:normalViewPr>
  <p:slideViewPr>
    <p:cSldViewPr snapToGrid="0" snapToObjects="1">
      <p:cViewPr varScale="1">
        <p:scale>
          <a:sx n="56" d="100"/>
          <a:sy n="56" d="100"/>
        </p:scale>
        <p:origin x="-2432"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816"/>
    </p:cViewPr>
  </p:sorterViewPr>
  <p:notesViewPr>
    <p:cSldViewPr snapToGrid="0" snapToObjects="1">
      <p:cViewPr varScale="1">
        <p:scale>
          <a:sx n="63" d="100"/>
          <a:sy n="63" d="100"/>
        </p:scale>
        <p:origin x="-3496" y="-10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50" Type="http://schemas.openxmlformats.org/officeDocument/2006/relationships/slide" Target="slides/slide47.xml"/><Relationship Id="rId51" Type="http://schemas.openxmlformats.org/officeDocument/2006/relationships/slide" Target="slides/slide48.xml"/><Relationship Id="rId52" Type="http://schemas.openxmlformats.org/officeDocument/2006/relationships/slide" Target="slides/slide49.xml"/><Relationship Id="rId53" Type="http://schemas.openxmlformats.org/officeDocument/2006/relationships/slide" Target="slides/slide50.xml"/><Relationship Id="rId54" Type="http://schemas.openxmlformats.org/officeDocument/2006/relationships/slide" Target="slides/slide51.xml"/><Relationship Id="rId55" Type="http://schemas.openxmlformats.org/officeDocument/2006/relationships/slide" Target="slides/slide52.xml"/><Relationship Id="rId56" Type="http://schemas.openxmlformats.org/officeDocument/2006/relationships/slide" Target="slides/slide53.xml"/><Relationship Id="rId57" Type="http://schemas.openxmlformats.org/officeDocument/2006/relationships/slide" Target="slides/slide54.xml"/><Relationship Id="rId58" Type="http://schemas.openxmlformats.org/officeDocument/2006/relationships/slide" Target="slides/slide55.xml"/><Relationship Id="rId59" Type="http://schemas.openxmlformats.org/officeDocument/2006/relationships/slide" Target="slides/slide56.xml"/><Relationship Id="rId70" Type="http://schemas.openxmlformats.org/officeDocument/2006/relationships/slide" Target="slides/slide67.xml"/><Relationship Id="rId71" Type="http://schemas.openxmlformats.org/officeDocument/2006/relationships/slide" Target="slides/slide68.xml"/><Relationship Id="rId72" Type="http://schemas.openxmlformats.org/officeDocument/2006/relationships/slide" Target="slides/slide69.xml"/><Relationship Id="rId73" Type="http://schemas.openxmlformats.org/officeDocument/2006/relationships/slide" Target="slides/slide70.xml"/><Relationship Id="rId74" Type="http://schemas.openxmlformats.org/officeDocument/2006/relationships/slide" Target="slides/slide71.xml"/><Relationship Id="rId75" Type="http://schemas.openxmlformats.org/officeDocument/2006/relationships/slide" Target="slides/slide72.xml"/><Relationship Id="rId76" Type="http://schemas.openxmlformats.org/officeDocument/2006/relationships/slide" Target="slides/slide73.xml"/><Relationship Id="rId77" Type="http://schemas.openxmlformats.org/officeDocument/2006/relationships/slide" Target="slides/slide74.xml"/><Relationship Id="rId78" Type="http://schemas.openxmlformats.org/officeDocument/2006/relationships/slide" Target="slides/slide75.xml"/><Relationship Id="rId79" Type="http://schemas.openxmlformats.org/officeDocument/2006/relationships/slide" Target="slides/slide7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slide" Target="slides/slide41.xml"/><Relationship Id="rId45" Type="http://schemas.openxmlformats.org/officeDocument/2006/relationships/slide" Target="slides/slide42.xml"/><Relationship Id="rId46" Type="http://schemas.openxmlformats.org/officeDocument/2006/relationships/slide" Target="slides/slide43.xml"/><Relationship Id="rId47" Type="http://schemas.openxmlformats.org/officeDocument/2006/relationships/slide" Target="slides/slide44.xml"/><Relationship Id="rId48" Type="http://schemas.openxmlformats.org/officeDocument/2006/relationships/slide" Target="slides/slide45.xml"/><Relationship Id="rId49" Type="http://schemas.openxmlformats.org/officeDocument/2006/relationships/slide" Target="slides/slide46.xml"/><Relationship Id="rId60" Type="http://schemas.openxmlformats.org/officeDocument/2006/relationships/slide" Target="slides/slide57.xml"/><Relationship Id="rId61" Type="http://schemas.openxmlformats.org/officeDocument/2006/relationships/slide" Target="slides/slide58.xml"/><Relationship Id="rId62" Type="http://schemas.openxmlformats.org/officeDocument/2006/relationships/slide" Target="slides/slide59.xml"/><Relationship Id="rId63" Type="http://schemas.openxmlformats.org/officeDocument/2006/relationships/slide" Target="slides/slide60.xml"/><Relationship Id="rId64" Type="http://schemas.openxmlformats.org/officeDocument/2006/relationships/slide" Target="slides/slide61.xml"/><Relationship Id="rId65" Type="http://schemas.openxmlformats.org/officeDocument/2006/relationships/slide" Target="slides/slide62.xml"/><Relationship Id="rId66" Type="http://schemas.openxmlformats.org/officeDocument/2006/relationships/slide" Target="slides/slide63.xml"/><Relationship Id="rId67" Type="http://schemas.openxmlformats.org/officeDocument/2006/relationships/slide" Target="slides/slide64.xml"/><Relationship Id="rId68" Type="http://schemas.openxmlformats.org/officeDocument/2006/relationships/slide" Target="slides/slide65.xml"/><Relationship Id="rId69" Type="http://schemas.openxmlformats.org/officeDocument/2006/relationships/slide" Target="slides/slide66.xml"/><Relationship Id="rId80" Type="http://schemas.openxmlformats.org/officeDocument/2006/relationships/slide" Target="slides/slide77.xml"/><Relationship Id="rId81" Type="http://schemas.openxmlformats.org/officeDocument/2006/relationships/slide" Target="slides/slide78.xml"/><Relationship Id="rId82" Type="http://schemas.openxmlformats.org/officeDocument/2006/relationships/slide" Target="slides/slide79.xml"/><Relationship Id="rId83" Type="http://schemas.openxmlformats.org/officeDocument/2006/relationships/notesMaster" Target="notesMasters/notesMaster1.xml"/><Relationship Id="rId84" Type="http://schemas.openxmlformats.org/officeDocument/2006/relationships/printerSettings" Target="printerSettings/printerSettings1.bin"/><Relationship Id="rId85" Type="http://schemas.openxmlformats.org/officeDocument/2006/relationships/presProps" Target="presProps.xml"/><Relationship Id="rId86" Type="http://schemas.openxmlformats.org/officeDocument/2006/relationships/viewProps" Target="viewProps.xml"/><Relationship Id="rId87" Type="http://schemas.openxmlformats.org/officeDocument/2006/relationships/theme" Target="theme/theme1.xml"/><Relationship Id="rId88"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1" Type="http://schemas.openxmlformats.org/officeDocument/2006/relationships/image" Target="../media/image63.jpeg"/><Relationship Id="rId2" Type="http://schemas.openxmlformats.org/officeDocument/2006/relationships/image" Target="../media/image64.jpeg"/><Relationship Id="rId3" Type="http://schemas.openxmlformats.org/officeDocument/2006/relationships/image" Target="../media/image65.png"/></Relationships>
</file>

<file path=ppt/diagrams/_rels/drawing1.xml.rels><?xml version="1.0" encoding="UTF-8" standalone="yes"?>
<Relationships xmlns="http://schemas.openxmlformats.org/package/2006/relationships"><Relationship Id="rId1" Type="http://schemas.openxmlformats.org/officeDocument/2006/relationships/image" Target="../media/image63.jpeg"/><Relationship Id="rId2" Type="http://schemas.openxmlformats.org/officeDocument/2006/relationships/image" Target="../media/image64.jpeg"/><Relationship Id="rId3" Type="http://schemas.openxmlformats.org/officeDocument/2006/relationships/image" Target="../media/image65.pn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0FE643-DC47-E94D-B306-9156BA3663D3}" type="doc">
      <dgm:prSet loTypeId="urn:microsoft.com/office/officeart/2008/layout/HexagonCluster" loCatId="" qsTypeId="urn:microsoft.com/office/officeart/2005/8/quickstyle/simple3" qsCatId="simple" csTypeId="urn:microsoft.com/office/officeart/2005/8/colors/colorful4" csCatId="colorful" phldr="1"/>
      <dgm:spPr/>
      <dgm:t>
        <a:bodyPr/>
        <a:lstStyle/>
        <a:p>
          <a:endParaRPr lang="en-US"/>
        </a:p>
      </dgm:t>
    </dgm:pt>
    <dgm:pt modelId="{C6DB3B13-5A8C-FC4A-B74C-CD08734D0EF1}">
      <dgm:prSet phldrT="[Text]"/>
      <dgm:spPr/>
      <dgm:t>
        <a:bodyPr/>
        <a:lstStyle/>
        <a:p>
          <a:r>
            <a:rPr lang="en-US" dirty="0" smtClean="0"/>
            <a:t>Disciplinary Integrity</a:t>
          </a:r>
          <a:endParaRPr lang="en-US" dirty="0"/>
        </a:p>
      </dgm:t>
    </dgm:pt>
    <dgm:pt modelId="{F4690AAB-7051-6D40-BD06-FA162520C571}" type="parTrans" cxnId="{338F3CB1-937A-2C4F-9714-C11FA593D349}">
      <dgm:prSet/>
      <dgm:spPr/>
      <dgm:t>
        <a:bodyPr/>
        <a:lstStyle/>
        <a:p>
          <a:endParaRPr lang="en-US"/>
        </a:p>
      </dgm:t>
    </dgm:pt>
    <dgm:pt modelId="{E926B221-E1A6-824B-BCED-C3BA6AB55B60}" type="sibTrans" cxnId="{338F3CB1-937A-2C4F-9714-C11FA593D349}">
      <dgm:prSet/>
      <dgm:spPr>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t>
        <a:bodyPr/>
        <a:lstStyle/>
        <a:p>
          <a:endParaRPr lang="en-US"/>
        </a:p>
      </dgm:t>
    </dgm:pt>
    <dgm:pt modelId="{275F9B52-F0BF-F440-B7E5-11BD97C0CDAA}">
      <dgm:prSet phldrT="[Text]"/>
      <dgm:spPr/>
      <dgm:t>
        <a:bodyPr/>
        <a:lstStyle/>
        <a:p>
          <a:r>
            <a:rPr lang="en-US" dirty="0" smtClean="0"/>
            <a:t>Contextual Integrity</a:t>
          </a:r>
          <a:endParaRPr lang="en-US" dirty="0"/>
        </a:p>
      </dgm:t>
    </dgm:pt>
    <dgm:pt modelId="{21F6E2FF-1CC2-234C-8033-2204015F8E70}" type="parTrans" cxnId="{E0A64AD1-D97C-EE47-B28B-A97170296D78}">
      <dgm:prSet/>
      <dgm:spPr/>
      <dgm:t>
        <a:bodyPr/>
        <a:lstStyle/>
        <a:p>
          <a:endParaRPr lang="en-US"/>
        </a:p>
      </dgm:t>
    </dgm:pt>
    <dgm:pt modelId="{C0378F37-E2A1-7D46-9D06-5BD0EC1BB82F}" type="sibTrans" cxnId="{E0A64AD1-D97C-EE47-B28B-A97170296D78}">
      <dgm:prSet/>
      <dgm:spPr>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dgm:spPr>
      <dgm:t>
        <a:bodyPr/>
        <a:lstStyle/>
        <a:p>
          <a:endParaRPr lang="en-US"/>
        </a:p>
      </dgm:t>
    </dgm:pt>
    <dgm:pt modelId="{CEC645FE-59EB-1541-8381-AE0896198045}">
      <dgm:prSet phldrT="[Text]"/>
      <dgm:spPr/>
      <dgm:t>
        <a:bodyPr/>
        <a:lstStyle/>
        <a:p>
          <a:r>
            <a:rPr lang="en-US" dirty="0" smtClean="0"/>
            <a:t>Creative Integrity</a:t>
          </a:r>
          <a:endParaRPr lang="en-US" dirty="0"/>
        </a:p>
      </dgm:t>
    </dgm:pt>
    <dgm:pt modelId="{91AA560C-C4D9-8F40-9A62-A4FDFE24B108}" type="parTrans" cxnId="{2B1B510C-1AD4-9749-85EC-6A1BEB37E2EF}">
      <dgm:prSet/>
      <dgm:spPr/>
      <dgm:t>
        <a:bodyPr/>
        <a:lstStyle/>
        <a:p>
          <a:endParaRPr lang="en-US"/>
        </a:p>
      </dgm:t>
    </dgm:pt>
    <dgm:pt modelId="{9B51F55A-3BD3-1F45-BCE3-295DABEAA607}" type="sibTrans" cxnId="{2B1B510C-1AD4-9749-85EC-6A1BEB37E2EF}">
      <dgm:prSet/>
      <dgm:spPr>
        <a:blipFill>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dgm:spPr>
      <dgm:t>
        <a:bodyPr/>
        <a:lstStyle/>
        <a:p>
          <a:endParaRPr lang="en-US"/>
        </a:p>
      </dgm:t>
    </dgm:pt>
    <dgm:pt modelId="{8C516841-6A7D-1249-84AC-43BB6475D884}" type="pres">
      <dgm:prSet presAssocID="{810FE643-DC47-E94D-B306-9156BA3663D3}" presName="Name0" presStyleCnt="0">
        <dgm:presLayoutVars>
          <dgm:chMax val="21"/>
          <dgm:chPref val="21"/>
        </dgm:presLayoutVars>
      </dgm:prSet>
      <dgm:spPr/>
      <dgm:t>
        <a:bodyPr/>
        <a:lstStyle/>
        <a:p>
          <a:endParaRPr lang="en-US"/>
        </a:p>
      </dgm:t>
    </dgm:pt>
    <dgm:pt modelId="{E771C353-B4FB-C841-B078-BAE3F0C1F051}" type="pres">
      <dgm:prSet presAssocID="{C6DB3B13-5A8C-FC4A-B74C-CD08734D0EF1}" presName="text1" presStyleCnt="0"/>
      <dgm:spPr/>
    </dgm:pt>
    <dgm:pt modelId="{54BF1C99-9900-BB48-8F03-0EB6C2C3FE47}" type="pres">
      <dgm:prSet presAssocID="{C6DB3B13-5A8C-FC4A-B74C-CD08734D0EF1}" presName="textRepeatNode" presStyleLbl="alignNode1" presStyleIdx="0" presStyleCnt="3">
        <dgm:presLayoutVars>
          <dgm:chMax val="0"/>
          <dgm:chPref val="0"/>
          <dgm:bulletEnabled val="1"/>
        </dgm:presLayoutVars>
      </dgm:prSet>
      <dgm:spPr/>
      <dgm:t>
        <a:bodyPr/>
        <a:lstStyle/>
        <a:p>
          <a:endParaRPr lang="en-US"/>
        </a:p>
      </dgm:t>
    </dgm:pt>
    <dgm:pt modelId="{FE3464A2-E5D8-DE4D-A2F0-0FA4542769CF}" type="pres">
      <dgm:prSet presAssocID="{C6DB3B13-5A8C-FC4A-B74C-CD08734D0EF1}" presName="textaccent1" presStyleCnt="0"/>
      <dgm:spPr/>
    </dgm:pt>
    <dgm:pt modelId="{A6E7316E-D920-0D4A-8A9F-3977819E9A73}" type="pres">
      <dgm:prSet presAssocID="{C6DB3B13-5A8C-FC4A-B74C-CD08734D0EF1}" presName="accentRepeatNode" presStyleLbl="solidAlignAcc1" presStyleIdx="0" presStyleCnt="6"/>
      <dgm:spPr/>
    </dgm:pt>
    <dgm:pt modelId="{C643BF60-8FF5-D545-8287-0B637954075F}" type="pres">
      <dgm:prSet presAssocID="{E926B221-E1A6-824B-BCED-C3BA6AB55B60}" presName="image1" presStyleCnt="0"/>
      <dgm:spPr/>
    </dgm:pt>
    <dgm:pt modelId="{4E476E28-53E0-9D41-8C2D-5F1135B0A6E3}" type="pres">
      <dgm:prSet presAssocID="{E926B221-E1A6-824B-BCED-C3BA6AB55B60}" presName="imageRepeatNode" presStyleLbl="alignAcc1" presStyleIdx="0" presStyleCnt="3"/>
      <dgm:spPr/>
      <dgm:t>
        <a:bodyPr/>
        <a:lstStyle/>
        <a:p>
          <a:endParaRPr lang="en-US"/>
        </a:p>
      </dgm:t>
    </dgm:pt>
    <dgm:pt modelId="{B0967644-7A2A-F749-ABFE-83DC0D91D047}" type="pres">
      <dgm:prSet presAssocID="{E926B221-E1A6-824B-BCED-C3BA6AB55B60}" presName="imageaccent1" presStyleCnt="0"/>
      <dgm:spPr/>
    </dgm:pt>
    <dgm:pt modelId="{E4AF9CFA-26C6-2E48-84B1-49C113D925A8}" type="pres">
      <dgm:prSet presAssocID="{E926B221-E1A6-824B-BCED-C3BA6AB55B60}" presName="accentRepeatNode" presStyleLbl="solidAlignAcc1" presStyleIdx="1" presStyleCnt="6"/>
      <dgm:spPr/>
    </dgm:pt>
    <dgm:pt modelId="{B1EE74AA-9BDB-114B-8C52-FD75FBEDDC72}" type="pres">
      <dgm:prSet presAssocID="{275F9B52-F0BF-F440-B7E5-11BD97C0CDAA}" presName="text2" presStyleCnt="0"/>
      <dgm:spPr/>
    </dgm:pt>
    <dgm:pt modelId="{C01B0B30-0A7A-E54E-8AB8-A03C55F3C709}" type="pres">
      <dgm:prSet presAssocID="{275F9B52-F0BF-F440-B7E5-11BD97C0CDAA}" presName="textRepeatNode" presStyleLbl="alignNode1" presStyleIdx="1" presStyleCnt="3">
        <dgm:presLayoutVars>
          <dgm:chMax val="0"/>
          <dgm:chPref val="0"/>
          <dgm:bulletEnabled val="1"/>
        </dgm:presLayoutVars>
      </dgm:prSet>
      <dgm:spPr/>
      <dgm:t>
        <a:bodyPr/>
        <a:lstStyle/>
        <a:p>
          <a:endParaRPr lang="en-US"/>
        </a:p>
      </dgm:t>
    </dgm:pt>
    <dgm:pt modelId="{1B3298A7-B8D8-864F-B5FC-6EFCB55CD477}" type="pres">
      <dgm:prSet presAssocID="{275F9B52-F0BF-F440-B7E5-11BD97C0CDAA}" presName="textaccent2" presStyleCnt="0"/>
      <dgm:spPr/>
    </dgm:pt>
    <dgm:pt modelId="{7F57E86E-9975-354E-AEB4-63123D9873BA}" type="pres">
      <dgm:prSet presAssocID="{275F9B52-F0BF-F440-B7E5-11BD97C0CDAA}" presName="accentRepeatNode" presStyleLbl="solidAlignAcc1" presStyleIdx="2" presStyleCnt="6"/>
      <dgm:spPr/>
    </dgm:pt>
    <dgm:pt modelId="{97598062-E0E1-7146-97A0-FB24210A4139}" type="pres">
      <dgm:prSet presAssocID="{C0378F37-E2A1-7D46-9D06-5BD0EC1BB82F}" presName="image2" presStyleCnt="0"/>
      <dgm:spPr/>
    </dgm:pt>
    <dgm:pt modelId="{0B76F64B-5CC6-E748-AACF-C6D90D308368}" type="pres">
      <dgm:prSet presAssocID="{C0378F37-E2A1-7D46-9D06-5BD0EC1BB82F}" presName="imageRepeatNode" presStyleLbl="alignAcc1" presStyleIdx="1" presStyleCnt="3"/>
      <dgm:spPr/>
      <dgm:t>
        <a:bodyPr/>
        <a:lstStyle/>
        <a:p>
          <a:endParaRPr lang="en-US"/>
        </a:p>
      </dgm:t>
    </dgm:pt>
    <dgm:pt modelId="{6F2CBFCA-FD50-BC45-8E4A-94F648922446}" type="pres">
      <dgm:prSet presAssocID="{C0378F37-E2A1-7D46-9D06-5BD0EC1BB82F}" presName="imageaccent2" presStyleCnt="0"/>
      <dgm:spPr/>
    </dgm:pt>
    <dgm:pt modelId="{D8C201ED-7DD8-E74F-8726-74A766B01907}" type="pres">
      <dgm:prSet presAssocID="{C0378F37-E2A1-7D46-9D06-5BD0EC1BB82F}" presName="accentRepeatNode" presStyleLbl="solidAlignAcc1" presStyleIdx="3" presStyleCnt="6"/>
      <dgm:spPr/>
    </dgm:pt>
    <dgm:pt modelId="{E9BFCC34-BC82-5D4B-990E-4712954DAB09}" type="pres">
      <dgm:prSet presAssocID="{CEC645FE-59EB-1541-8381-AE0896198045}" presName="text3" presStyleCnt="0"/>
      <dgm:spPr/>
    </dgm:pt>
    <dgm:pt modelId="{33C3A862-0F69-FA47-9CCC-E0C8C419BCD9}" type="pres">
      <dgm:prSet presAssocID="{CEC645FE-59EB-1541-8381-AE0896198045}" presName="textRepeatNode" presStyleLbl="alignNode1" presStyleIdx="2" presStyleCnt="3">
        <dgm:presLayoutVars>
          <dgm:chMax val="0"/>
          <dgm:chPref val="0"/>
          <dgm:bulletEnabled val="1"/>
        </dgm:presLayoutVars>
      </dgm:prSet>
      <dgm:spPr/>
      <dgm:t>
        <a:bodyPr/>
        <a:lstStyle/>
        <a:p>
          <a:endParaRPr lang="en-US"/>
        </a:p>
      </dgm:t>
    </dgm:pt>
    <dgm:pt modelId="{A19939A3-DEC3-6C4B-A738-11EC5E205864}" type="pres">
      <dgm:prSet presAssocID="{CEC645FE-59EB-1541-8381-AE0896198045}" presName="textaccent3" presStyleCnt="0"/>
      <dgm:spPr/>
    </dgm:pt>
    <dgm:pt modelId="{44063B7C-CE7E-3341-99EA-3BC1A1F05417}" type="pres">
      <dgm:prSet presAssocID="{CEC645FE-59EB-1541-8381-AE0896198045}" presName="accentRepeatNode" presStyleLbl="solidAlignAcc1" presStyleIdx="4" presStyleCnt="6"/>
      <dgm:spPr/>
    </dgm:pt>
    <dgm:pt modelId="{0F72EC38-E559-FB4D-BEDB-657F35480E39}" type="pres">
      <dgm:prSet presAssocID="{9B51F55A-3BD3-1F45-BCE3-295DABEAA607}" presName="image3" presStyleCnt="0"/>
      <dgm:spPr/>
    </dgm:pt>
    <dgm:pt modelId="{0DB0A87A-E31F-5E47-8C14-72F1BE3C7888}" type="pres">
      <dgm:prSet presAssocID="{9B51F55A-3BD3-1F45-BCE3-295DABEAA607}" presName="imageRepeatNode" presStyleLbl="alignAcc1" presStyleIdx="2" presStyleCnt="3"/>
      <dgm:spPr/>
      <dgm:t>
        <a:bodyPr/>
        <a:lstStyle/>
        <a:p>
          <a:endParaRPr lang="en-US"/>
        </a:p>
      </dgm:t>
    </dgm:pt>
    <dgm:pt modelId="{474E300D-0313-8745-B590-510BD73BAEDB}" type="pres">
      <dgm:prSet presAssocID="{9B51F55A-3BD3-1F45-BCE3-295DABEAA607}" presName="imageaccent3" presStyleCnt="0"/>
      <dgm:spPr/>
    </dgm:pt>
    <dgm:pt modelId="{7AAF0AAA-D748-774C-814B-94E70A74A56B}" type="pres">
      <dgm:prSet presAssocID="{9B51F55A-3BD3-1F45-BCE3-295DABEAA607}" presName="accentRepeatNode" presStyleLbl="solidAlignAcc1" presStyleIdx="5" presStyleCnt="6"/>
      <dgm:spPr/>
    </dgm:pt>
  </dgm:ptLst>
  <dgm:cxnLst>
    <dgm:cxn modelId="{E0A64AD1-D97C-EE47-B28B-A97170296D78}" srcId="{810FE643-DC47-E94D-B306-9156BA3663D3}" destId="{275F9B52-F0BF-F440-B7E5-11BD97C0CDAA}" srcOrd="1" destOrd="0" parTransId="{21F6E2FF-1CC2-234C-8033-2204015F8E70}" sibTransId="{C0378F37-E2A1-7D46-9D06-5BD0EC1BB82F}"/>
    <dgm:cxn modelId="{D509C6FC-0FB7-184B-918F-09AAB32B3ABB}" type="presOf" srcId="{9B51F55A-3BD3-1F45-BCE3-295DABEAA607}" destId="{0DB0A87A-E31F-5E47-8C14-72F1BE3C7888}" srcOrd="0" destOrd="0" presId="urn:microsoft.com/office/officeart/2008/layout/HexagonCluster"/>
    <dgm:cxn modelId="{338F3CB1-937A-2C4F-9714-C11FA593D349}" srcId="{810FE643-DC47-E94D-B306-9156BA3663D3}" destId="{C6DB3B13-5A8C-FC4A-B74C-CD08734D0EF1}" srcOrd="0" destOrd="0" parTransId="{F4690AAB-7051-6D40-BD06-FA162520C571}" sibTransId="{E926B221-E1A6-824B-BCED-C3BA6AB55B60}"/>
    <dgm:cxn modelId="{72A4C780-6FB3-E148-9A21-E576764254FA}" type="presOf" srcId="{C6DB3B13-5A8C-FC4A-B74C-CD08734D0EF1}" destId="{54BF1C99-9900-BB48-8F03-0EB6C2C3FE47}" srcOrd="0" destOrd="0" presId="urn:microsoft.com/office/officeart/2008/layout/HexagonCluster"/>
    <dgm:cxn modelId="{2B1B510C-1AD4-9749-85EC-6A1BEB37E2EF}" srcId="{810FE643-DC47-E94D-B306-9156BA3663D3}" destId="{CEC645FE-59EB-1541-8381-AE0896198045}" srcOrd="2" destOrd="0" parTransId="{91AA560C-C4D9-8F40-9A62-A4FDFE24B108}" sibTransId="{9B51F55A-3BD3-1F45-BCE3-295DABEAA607}"/>
    <dgm:cxn modelId="{86D0DAF2-FA9B-4146-8F6C-F192480F3C61}" type="presOf" srcId="{CEC645FE-59EB-1541-8381-AE0896198045}" destId="{33C3A862-0F69-FA47-9CCC-E0C8C419BCD9}" srcOrd="0" destOrd="0" presId="urn:microsoft.com/office/officeart/2008/layout/HexagonCluster"/>
    <dgm:cxn modelId="{4EC55764-6E2D-E640-A406-794DD1A26390}" type="presOf" srcId="{275F9B52-F0BF-F440-B7E5-11BD97C0CDAA}" destId="{C01B0B30-0A7A-E54E-8AB8-A03C55F3C709}" srcOrd="0" destOrd="0" presId="urn:microsoft.com/office/officeart/2008/layout/HexagonCluster"/>
    <dgm:cxn modelId="{2191E237-27F4-BC46-BB20-122FDA52EC6C}" type="presOf" srcId="{C0378F37-E2A1-7D46-9D06-5BD0EC1BB82F}" destId="{0B76F64B-5CC6-E748-AACF-C6D90D308368}" srcOrd="0" destOrd="0" presId="urn:microsoft.com/office/officeart/2008/layout/HexagonCluster"/>
    <dgm:cxn modelId="{B9D0912E-3E16-DE44-9C5B-C03891E41C58}" type="presOf" srcId="{810FE643-DC47-E94D-B306-9156BA3663D3}" destId="{8C516841-6A7D-1249-84AC-43BB6475D884}" srcOrd="0" destOrd="0" presId="urn:microsoft.com/office/officeart/2008/layout/HexagonCluster"/>
    <dgm:cxn modelId="{37DEA64A-53D9-F54A-A508-F5FC999D0F55}" type="presOf" srcId="{E926B221-E1A6-824B-BCED-C3BA6AB55B60}" destId="{4E476E28-53E0-9D41-8C2D-5F1135B0A6E3}" srcOrd="0" destOrd="0" presId="urn:microsoft.com/office/officeart/2008/layout/HexagonCluster"/>
    <dgm:cxn modelId="{6F244A2E-B8AA-C14C-A0C8-3CFC9CD9AB4D}" type="presParOf" srcId="{8C516841-6A7D-1249-84AC-43BB6475D884}" destId="{E771C353-B4FB-C841-B078-BAE3F0C1F051}" srcOrd="0" destOrd="0" presId="urn:microsoft.com/office/officeart/2008/layout/HexagonCluster"/>
    <dgm:cxn modelId="{0DCF6857-68CC-C548-93D7-357DFAA18659}" type="presParOf" srcId="{E771C353-B4FB-C841-B078-BAE3F0C1F051}" destId="{54BF1C99-9900-BB48-8F03-0EB6C2C3FE47}" srcOrd="0" destOrd="0" presId="urn:microsoft.com/office/officeart/2008/layout/HexagonCluster"/>
    <dgm:cxn modelId="{2DBCB029-49F8-4743-B736-E6FBAB1F38A1}" type="presParOf" srcId="{8C516841-6A7D-1249-84AC-43BB6475D884}" destId="{FE3464A2-E5D8-DE4D-A2F0-0FA4542769CF}" srcOrd="1" destOrd="0" presId="urn:microsoft.com/office/officeart/2008/layout/HexagonCluster"/>
    <dgm:cxn modelId="{FEA5F93D-6CF9-A144-B814-49862FE89EA2}" type="presParOf" srcId="{FE3464A2-E5D8-DE4D-A2F0-0FA4542769CF}" destId="{A6E7316E-D920-0D4A-8A9F-3977819E9A73}" srcOrd="0" destOrd="0" presId="urn:microsoft.com/office/officeart/2008/layout/HexagonCluster"/>
    <dgm:cxn modelId="{C2A6062D-E626-5C47-8E55-ECCF694843FE}" type="presParOf" srcId="{8C516841-6A7D-1249-84AC-43BB6475D884}" destId="{C643BF60-8FF5-D545-8287-0B637954075F}" srcOrd="2" destOrd="0" presId="urn:microsoft.com/office/officeart/2008/layout/HexagonCluster"/>
    <dgm:cxn modelId="{3624938F-F559-2448-A044-22685B54A5AA}" type="presParOf" srcId="{C643BF60-8FF5-D545-8287-0B637954075F}" destId="{4E476E28-53E0-9D41-8C2D-5F1135B0A6E3}" srcOrd="0" destOrd="0" presId="urn:microsoft.com/office/officeart/2008/layout/HexagonCluster"/>
    <dgm:cxn modelId="{F8BCC331-3A8E-074C-ADD0-45466F9DDEA0}" type="presParOf" srcId="{8C516841-6A7D-1249-84AC-43BB6475D884}" destId="{B0967644-7A2A-F749-ABFE-83DC0D91D047}" srcOrd="3" destOrd="0" presId="urn:microsoft.com/office/officeart/2008/layout/HexagonCluster"/>
    <dgm:cxn modelId="{9EA062A2-6828-224C-AC95-14F28B7AA4BC}" type="presParOf" srcId="{B0967644-7A2A-F749-ABFE-83DC0D91D047}" destId="{E4AF9CFA-26C6-2E48-84B1-49C113D925A8}" srcOrd="0" destOrd="0" presId="urn:microsoft.com/office/officeart/2008/layout/HexagonCluster"/>
    <dgm:cxn modelId="{0FAB7983-C0E2-6D44-8CCD-690B009AB439}" type="presParOf" srcId="{8C516841-6A7D-1249-84AC-43BB6475D884}" destId="{B1EE74AA-9BDB-114B-8C52-FD75FBEDDC72}" srcOrd="4" destOrd="0" presId="urn:microsoft.com/office/officeart/2008/layout/HexagonCluster"/>
    <dgm:cxn modelId="{E662A48D-77C4-DC40-A8AB-FF57BD5A8F0C}" type="presParOf" srcId="{B1EE74AA-9BDB-114B-8C52-FD75FBEDDC72}" destId="{C01B0B30-0A7A-E54E-8AB8-A03C55F3C709}" srcOrd="0" destOrd="0" presId="urn:microsoft.com/office/officeart/2008/layout/HexagonCluster"/>
    <dgm:cxn modelId="{5F45F025-64D2-0D4B-9A70-1EF6699F5513}" type="presParOf" srcId="{8C516841-6A7D-1249-84AC-43BB6475D884}" destId="{1B3298A7-B8D8-864F-B5FC-6EFCB55CD477}" srcOrd="5" destOrd="0" presId="urn:microsoft.com/office/officeart/2008/layout/HexagonCluster"/>
    <dgm:cxn modelId="{EC27DBC4-6F95-CC44-902C-7A4AB02ED1E0}" type="presParOf" srcId="{1B3298A7-B8D8-864F-B5FC-6EFCB55CD477}" destId="{7F57E86E-9975-354E-AEB4-63123D9873BA}" srcOrd="0" destOrd="0" presId="urn:microsoft.com/office/officeart/2008/layout/HexagonCluster"/>
    <dgm:cxn modelId="{33520D32-0995-304A-AD37-60DC3DADFAF3}" type="presParOf" srcId="{8C516841-6A7D-1249-84AC-43BB6475D884}" destId="{97598062-E0E1-7146-97A0-FB24210A4139}" srcOrd="6" destOrd="0" presId="urn:microsoft.com/office/officeart/2008/layout/HexagonCluster"/>
    <dgm:cxn modelId="{5669487D-5C53-4641-B157-1973A9392020}" type="presParOf" srcId="{97598062-E0E1-7146-97A0-FB24210A4139}" destId="{0B76F64B-5CC6-E748-AACF-C6D90D308368}" srcOrd="0" destOrd="0" presId="urn:microsoft.com/office/officeart/2008/layout/HexagonCluster"/>
    <dgm:cxn modelId="{7759DCAC-B1F1-0141-B71A-2BCF3A4873BF}" type="presParOf" srcId="{8C516841-6A7D-1249-84AC-43BB6475D884}" destId="{6F2CBFCA-FD50-BC45-8E4A-94F648922446}" srcOrd="7" destOrd="0" presId="urn:microsoft.com/office/officeart/2008/layout/HexagonCluster"/>
    <dgm:cxn modelId="{DDB029EC-10D0-6A46-915F-A3CF481D509F}" type="presParOf" srcId="{6F2CBFCA-FD50-BC45-8E4A-94F648922446}" destId="{D8C201ED-7DD8-E74F-8726-74A766B01907}" srcOrd="0" destOrd="0" presId="urn:microsoft.com/office/officeart/2008/layout/HexagonCluster"/>
    <dgm:cxn modelId="{7F0D043A-E39F-8F49-993C-409F7234C6A3}" type="presParOf" srcId="{8C516841-6A7D-1249-84AC-43BB6475D884}" destId="{E9BFCC34-BC82-5D4B-990E-4712954DAB09}" srcOrd="8" destOrd="0" presId="urn:microsoft.com/office/officeart/2008/layout/HexagonCluster"/>
    <dgm:cxn modelId="{306EB3B4-27B8-9E48-91F2-75BDAF0CD6C1}" type="presParOf" srcId="{E9BFCC34-BC82-5D4B-990E-4712954DAB09}" destId="{33C3A862-0F69-FA47-9CCC-E0C8C419BCD9}" srcOrd="0" destOrd="0" presId="urn:microsoft.com/office/officeart/2008/layout/HexagonCluster"/>
    <dgm:cxn modelId="{4AF84103-3844-5346-B4B1-1934ACDF409C}" type="presParOf" srcId="{8C516841-6A7D-1249-84AC-43BB6475D884}" destId="{A19939A3-DEC3-6C4B-A738-11EC5E205864}" srcOrd="9" destOrd="0" presId="urn:microsoft.com/office/officeart/2008/layout/HexagonCluster"/>
    <dgm:cxn modelId="{02891FBD-FF99-F04B-94BA-B5CD0D4B873E}" type="presParOf" srcId="{A19939A3-DEC3-6C4B-A738-11EC5E205864}" destId="{44063B7C-CE7E-3341-99EA-3BC1A1F05417}" srcOrd="0" destOrd="0" presId="urn:microsoft.com/office/officeart/2008/layout/HexagonCluster"/>
    <dgm:cxn modelId="{8E15B061-6D53-5547-B41D-96A7D8B7E3DC}" type="presParOf" srcId="{8C516841-6A7D-1249-84AC-43BB6475D884}" destId="{0F72EC38-E559-FB4D-BEDB-657F35480E39}" srcOrd="10" destOrd="0" presId="urn:microsoft.com/office/officeart/2008/layout/HexagonCluster"/>
    <dgm:cxn modelId="{BD0761A2-542C-8C49-9061-B8EA0FCC74D2}" type="presParOf" srcId="{0F72EC38-E559-FB4D-BEDB-657F35480E39}" destId="{0DB0A87A-E31F-5E47-8C14-72F1BE3C7888}" srcOrd="0" destOrd="0" presId="urn:microsoft.com/office/officeart/2008/layout/HexagonCluster"/>
    <dgm:cxn modelId="{FB609B5F-5D93-4B46-A454-CCD867704CCC}" type="presParOf" srcId="{8C516841-6A7D-1249-84AC-43BB6475D884}" destId="{474E300D-0313-8745-B590-510BD73BAEDB}" srcOrd="11" destOrd="0" presId="urn:microsoft.com/office/officeart/2008/layout/HexagonCluster"/>
    <dgm:cxn modelId="{625A7F26-6A4D-C644-9A17-AD3E05EE851A}" type="presParOf" srcId="{474E300D-0313-8745-B590-510BD73BAEDB}" destId="{7AAF0AAA-D748-774C-814B-94E70A74A56B}" srcOrd="0" destOrd="0" presId="urn:microsoft.com/office/officeart/2008/layout/Hexagon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BF1C99-9900-BB48-8F03-0EB6C2C3FE47}">
      <dsp:nvSpPr>
        <dsp:cNvPr id="0" name=""/>
        <dsp:cNvSpPr/>
      </dsp:nvSpPr>
      <dsp:spPr>
        <a:xfrm>
          <a:off x="1464259" y="2506085"/>
          <a:ext cx="1712976" cy="1476884"/>
        </a:xfrm>
        <a:prstGeom prst="hexagon">
          <a:avLst>
            <a:gd name="adj" fmla="val 25000"/>
            <a:gd name="vf" fmla="val 115470"/>
          </a:avLst>
        </a:prstGeom>
        <a:gradFill rotWithShape="0">
          <a:gsLst>
            <a:gs pos="20000">
              <a:schemeClr val="accent4">
                <a:hueOff val="0"/>
                <a:satOff val="0"/>
                <a:lumOff val="0"/>
                <a:alphaOff val="0"/>
                <a:tint val="9000"/>
              </a:schemeClr>
            </a:gs>
            <a:gs pos="100000">
              <a:schemeClr val="accent4">
                <a:hueOff val="0"/>
                <a:satOff val="0"/>
                <a:lumOff val="0"/>
                <a:alphaOff val="0"/>
                <a:tint val="70000"/>
                <a:satMod val="100000"/>
              </a:schemeClr>
            </a:gs>
          </a:gsLst>
          <a:path path="circle">
            <a:fillToRect l="-15000" t="-15000" r="115000" b="115000"/>
          </a:path>
        </a:gradFill>
        <a:ln w="9525" cap="flat" cmpd="sng" algn="ctr">
          <a:solidFill>
            <a:schemeClr val="accent4">
              <a:hueOff val="0"/>
              <a:satOff val="0"/>
              <a:lumOff val="0"/>
              <a:alphaOff val="0"/>
            </a:schemeClr>
          </a:solidFill>
          <a:prstDash val="solid"/>
        </a:ln>
        <a:effectLst>
          <a:outerShdw blurRad="130000" dist="101600" dir="2700000" algn="tl" rotWithShape="0">
            <a:srgbClr val="000000">
              <a:alpha val="35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0" tIns="21590" rIns="0" bIns="21590" numCol="1" spcCol="1270" anchor="ctr" anchorCtr="0">
          <a:noAutofit/>
        </a:bodyPr>
        <a:lstStyle/>
        <a:p>
          <a:pPr lvl="0" algn="ctr" defTabSz="755650">
            <a:lnSpc>
              <a:spcPct val="90000"/>
            </a:lnSpc>
            <a:spcBef>
              <a:spcPct val="0"/>
            </a:spcBef>
            <a:spcAft>
              <a:spcPct val="35000"/>
            </a:spcAft>
          </a:pPr>
          <a:r>
            <a:rPr lang="en-US" sz="1700" kern="1200" dirty="0" smtClean="0"/>
            <a:t>Disciplinary Integrity</a:t>
          </a:r>
          <a:endParaRPr lang="en-US" sz="1700" kern="1200" dirty="0"/>
        </a:p>
      </dsp:txBody>
      <dsp:txXfrm>
        <a:off x="1730081" y="2735270"/>
        <a:ext cx="1181332" cy="1018514"/>
      </dsp:txXfrm>
    </dsp:sp>
    <dsp:sp modelId="{A6E7316E-D920-0D4A-8A9F-3977819E9A73}">
      <dsp:nvSpPr>
        <dsp:cNvPr id="0" name=""/>
        <dsp:cNvSpPr/>
      </dsp:nvSpPr>
      <dsp:spPr>
        <a:xfrm>
          <a:off x="1508759" y="3158099"/>
          <a:ext cx="200558" cy="172855"/>
        </a:xfrm>
        <a:prstGeom prst="hexagon">
          <a:avLst>
            <a:gd name="adj" fmla="val 25000"/>
            <a:gd name="vf" fmla="val 115470"/>
          </a:avLst>
        </a:prstGeom>
        <a:solidFill>
          <a:schemeClr val="lt1">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4E476E28-53E0-9D41-8C2D-5F1135B0A6E3}">
      <dsp:nvSpPr>
        <dsp:cNvPr id="0" name=""/>
        <dsp:cNvSpPr/>
      </dsp:nvSpPr>
      <dsp:spPr>
        <a:xfrm>
          <a:off x="0" y="1712821"/>
          <a:ext cx="1712976" cy="1476884"/>
        </a:xfrm>
        <a:prstGeom prst="hexagon">
          <a:avLst>
            <a:gd name="adj" fmla="val 25000"/>
            <a:gd name="vf" fmla="val 115470"/>
          </a:avLst>
        </a:prstGeom>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E4AF9CFA-26C6-2E48-84B1-49C113D925A8}">
      <dsp:nvSpPr>
        <dsp:cNvPr id="0" name=""/>
        <dsp:cNvSpPr/>
      </dsp:nvSpPr>
      <dsp:spPr>
        <a:xfrm>
          <a:off x="1166164" y="2994608"/>
          <a:ext cx="200558" cy="172855"/>
        </a:xfrm>
        <a:prstGeom prst="hexagon">
          <a:avLst>
            <a:gd name="adj" fmla="val 25000"/>
            <a:gd name="vf" fmla="val 115470"/>
          </a:avLst>
        </a:prstGeom>
        <a:solidFill>
          <a:schemeClr val="lt1">
            <a:hueOff val="0"/>
            <a:satOff val="0"/>
            <a:lumOff val="0"/>
            <a:alphaOff val="0"/>
          </a:schemeClr>
        </a:solidFill>
        <a:ln w="9525" cap="flat" cmpd="sng" algn="ctr">
          <a:solidFill>
            <a:schemeClr val="accent4">
              <a:hueOff val="0"/>
              <a:satOff val="0"/>
              <a:lumOff val="-2588"/>
              <a:alphaOff val="0"/>
            </a:schemeClr>
          </a:solidFill>
          <a:prstDash val="solid"/>
        </a:ln>
        <a:effectLst/>
      </dsp:spPr>
      <dsp:style>
        <a:lnRef idx="1">
          <a:scrgbClr r="0" g="0" b="0"/>
        </a:lnRef>
        <a:fillRef idx="1">
          <a:scrgbClr r="0" g="0" b="0"/>
        </a:fillRef>
        <a:effectRef idx="0">
          <a:scrgbClr r="0" g="0" b="0"/>
        </a:effectRef>
        <a:fontRef idx="minor"/>
      </dsp:style>
    </dsp:sp>
    <dsp:sp modelId="{C01B0B30-0A7A-E54E-8AB8-A03C55F3C709}">
      <dsp:nvSpPr>
        <dsp:cNvPr id="0" name=""/>
        <dsp:cNvSpPr/>
      </dsp:nvSpPr>
      <dsp:spPr>
        <a:xfrm>
          <a:off x="2923641" y="1695262"/>
          <a:ext cx="1712976" cy="1476884"/>
        </a:xfrm>
        <a:prstGeom prst="hexagon">
          <a:avLst>
            <a:gd name="adj" fmla="val 25000"/>
            <a:gd name="vf" fmla="val 115470"/>
          </a:avLst>
        </a:prstGeom>
        <a:gradFill rotWithShape="0">
          <a:gsLst>
            <a:gs pos="20000">
              <a:schemeClr val="accent4">
                <a:hueOff val="0"/>
                <a:satOff val="0"/>
                <a:lumOff val="-6470"/>
                <a:alphaOff val="0"/>
                <a:tint val="9000"/>
              </a:schemeClr>
            </a:gs>
            <a:gs pos="100000">
              <a:schemeClr val="accent4">
                <a:hueOff val="0"/>
                <a:satOff val="0"/>
                <a:lumOff val="-6470"/>
                <a:alphaOff val="0"/>
                <a:tint val="70000"/>
                <a:satMod val="100000"/>
              </a:schemeClr>
            </a:gs>
          </a:gsLst>
          <a:path path="circle">
            <a:fillToRect l="-15000" t="-15000" r="115000" b="115000"/>
          </a:path>
        </a:gradFill>
        <a:ln w="9525" cap="flat" cmpd="sng" algn="ctr">
          <a:solidFill>
            <a:schemeClr val="accent4">
              <a:hueOff val="0"/>
              <a:satOff val="0"/>
              <a:lumOff val="-6470"/>
              <a:alphaOff val="0"/>
            </a:schemeClr>
          </a:solidFill>
          <a:prstDash val="solid"/>
        </a:ln>
        <a:effectLst>
          <a:outerShdw blurRad="130000" dist="101600" dir="2700000" algn="tl" rotWithShape="0">
            <a:srgbClr val="000000">
              <a:alpha val="35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0" tIns="21590" rIns="0" bIns="21590" numCol="1" spcCol="1270" anchor="ctr" anchorCtr="0">
          <a:noAutofit/>
        </a:bodyPr>
        <a:lstStyle/>
        <a:p>
          <a:pPr lvl="0" algn="ctr" defTabSz="755650">
            <a:lnSpc>
              <a:spcPct val="90000"/>
            </a:lnSpc>
            <a:spcBef>
              <a:spcPct val="0"/>
            </a:spcBef>
            <a:spcAft>
              <a:spcPct val="35000"/>
            </a:spcAft>
          </a:pPr>
          <a:r>
            <a:rPr lang="en-US" sz="1700" kern="1200" dirty="0" smtClean="0"/>
            <a:t>Contextual Integrity</a:t>
          </a:r>
          <a:endParaRPr lang="en-US" sz="1700" kern="1200" dirty="0"/>
        </a:p>
      </dsp:txBody>
      <dsp:txXfrm>
        <a:off x="3189463" y="1924447"/>
        <a:ext cx="1181332" cy="1018514"/>
      </dsp:txXfrm>
    </dsp:sp>
    <dsp:sp modelId="{7F57E86E-9975-354E-AEB4-63123D9873BA}">
      <dsp:nvSpPr>
        <dsp:cNvPr id="0" name=""/>
        <dsp:cNvSpPr/>
      </dsp:nvSpPr>
      <dsp:spPr>
        <a:xfrm>
          <a:off x="4094683" y="2975488"/>
          <a:ext cx="200558" cy="172855"/>
        </a:xfrm>
        <a:prstGeom prst="hexagon">
          <a:avLst>
            <a:gd name="adj" fmla="val 25000"/>
            <a:gd name="vf" fmla="val 115470"/>
          </a:avLst>
        </a:prstGeom>
        <a:solidFill>
          <a:schemeClr val="lt1">
            <a:hueOff val="0"/>
            <a:satOff val="0"/>
            <a:lumOff val="0"/>
            <a:alphaOff val="0"/>
          </a:schemeClr>
        </a:solidFill>
        <a:ln w="9525" cap="flat" cmpd="sng" algn="ctr">
          <a:solidFill>
            <a:schemeClr val="accent4">
              <a:hueOff val="0"/>
              <a:satOff val="0"/>
              <a:lumOff val="-5176"/>
              <a:alphaOff val="0"/>
            </a:schemeClr>
          </a:solidFill>
          <a:prstDash val="solid"/>
        </a:ln>
        <a:effectLst/>
      </dsp:spPr>
      <dsp:style>
        <a:lnRef idx="1">
          <a:scrgbClr r="0" g="0" b="0"/>
        </a:lnRef>
        <a:fillRef idx="1">
          <a:scrgbClr r="0" g="0" b="0"/>
        </a:fillRef>
        <a:effectRef idx="0">
          <a:scrgbClr r="0" g="0" b="0"/>
        </a:effectRef>
        <a:fontRef idx="minor"/>
      </dsp:style>
    </dsp:sp>
    <dsp:sp modelId="{0B76F64B-5CC6-E748-AACF-C6D90D308368}">
      <dsp:nvSpPr>
        <dsp:cNvPr id="0" name=""/>
        <dsp:cNvSpPr/>
      </dsp:nvSpPr>
      <dsp:spPr>
        <a:xfrm>
          <a:off x="4383024" y="2506085"/>
          <a:ext cx="1712976" cy="1476884"/>
        </a:xfrm>
        <a:prstGeom prst="hexagon">
          <a:avLst>
            <a:gd name="adj" fmla="val 25000"/>
            <a:gd name="vf" fmla="val 115470"/>
          </a:avLst>
        </a:prstGeom>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9525" cap="flat" cmpd="sng" algn="ctr">
          <a:solidFill>
            <a:schemeClr val="accent4">
              <a:hueOff val="0"/>
              <a:satOff val="0"/>
              <a:lumOff val="-6470"/>
              <a:alphaOff val="0"/>
            </a:schemeClr>
          </a:solidFill>
          <a:prstDash val="solid"/>
        </a:ln>
        <a:effectLst/>
      </dsp:spPr>
      <dsp:style>
        <a:lnRef idx="1">
          <a:scrgbClr r="0" g="0" b="0"/>
        </a:lnRef>
        <a:fillRef idx="1">
          <a:scrgbClr r="0" g="0" b="0"/>
        </a:fillRef>
        <a:effectRef idx="0">
          <a:scrgbClr r="0" g="0" b="0"/>
        </a:effectRef>
        <a:fontRef idx="minor"/>
      </dsp:style>
    </dsp:sp>
    <dsp:sp modelId="{D8C201ED-7DD8-E74F-8726-74A766B01907}">
      <dsp:nvSpPr>
        <dsp:cNvPr id="0" name=""/>
        <dsp:cNvSpPr/>
      </dsp:nvSpPr>
      <dsp:spPr>
        <a:xfrm>
          <a:off x="4427524" y="3158099"/>
          <a:ext cx="200558" cy="172855"/>
        </a:xfrm>
        <a:prstGeom prst="hexagon">
          <a:avLst>
            <a:gd name="adj" fmla="val 25000"/>
            <a:gd name="vf" fmla="val 115470"/>
          </a:avLst>
        </a:prstGeom>
        <a:solidFill>
          <a:schemeClr val="lt1">
            <a:hueOff val="0"/>
            <a:satOff val="0"/>
            <a:lumOff val="0"/>
            <a:alphaOff val="0"/>
          </a:schemeClr>
        </a:solidFill>
        <a:ln w="9525" cap="flat" cmpd="sng" algn="ctr">
          <a:solidFill>
            <a:schemeClr val="accent4">
              <a:hueOff val="0"/>
              <a:satOff val="0"/>
              <a:lumOff val="-7764"/>
              <a:alphaOff val="0"/>
            </a:schemeClr>
          </a:solidFill>
          <a:prstDash val="solid"/>
        </a:ln>
        <a:effectLst/>
      </dsp:spPr>
      <dsp:style>
        <a:lnRef idx="1">
          <a:scrgbClr r="0" g="0" b="0"/>
        </a:lnRef>
        <a:fillRef idx="1">
          <a:scrgbClr r="0" g="0" b="0"/>
        </a:fillRef>
        <a:effectRef idx="0">
          <a:scrgbClr r="0" g="0" b="0"/>
        </a:effectRef>
        <a:fontRef idx="minor"/>
      </dsp:style>
    </dsp:sp>
    <dsp:sp modelId="{33C3A862-0F69-FA47-9CCC-E0C8C419BCD9}">
      <dsp:nvSpPr>
        <dsp:cNvPr id="0" name=""/>
        <dsp:cNvSpPr/>
      </dsp:nvSpPr>
      <dsp:spPr>
        <a:xfrm>
          <a:off x="1464259" y="887951"/>
          <a:ext cx="1712976" cy="1476884"/>
        </a:xfrm>
        <a:prstGeom prst="hexagon">
          <a:avLst>
            <a:gd name="adj" fmla="val 25000"/>
            <a:gd name="vf" fmla="val 115470"/>
          </a:avLst>
        </a:prstGeom>
        <a:gradFill rotWithShape="0">
          <a:gsLst>
            <a:gs pos="20000">
              <a:schemeClr val="accent4">
                <a:hueOff val="0"/>
                <a:satOff val="0"/>
                <a:lumOff val="-12940"/>
                <a:alphaOff val="0"/>
                <a:tint val="9000"/>
              </a:schemeClr>
            </a:gs>
            <a:gs pos="100000">
              <a:schemeClr val="accent4">
                <a:hueOff val="0"/>
                <a:satOff val="0"/>
                <a:lumOff val="-12940"/>
                <a:alphaOff val="0"/>
                <a:tint val="70000"/>
                <a:satMod val="100000"/>
              </a:schemeClr>
            </a:gs>
          </a:gsLst>
          <a:path path="circle">
            <a:fillToRect l="-15000" t="-15000" r="115000" b="115000"/>
          </a:path>
        </a:gradFill>
        <a:ln w="9525" cap="flat" cmpd="sng" algn="ctr">
          <a:solidFill>
            <a:schemeClr val="accent4">
              <a:hueOff val="0"/>
              <a:satOff val="0"/>
              <a:lumOff val="-12940"/>
              <a:alphaOff val="0"/>
            </a:schemeClr>
          </a:solidFill>
          <a:prstDash val="solid"/>
        </a:ln>
        <a:effectLst>
          <a:outerShdw blurRad="130000" dist="101600" dir="2700000" algn="tl" rotWithShape="0">
            <a:srgbClr val="000000">
              <a:alpha val="35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0" tIns="21590" rIns="0" bIns="21590" numCol="1" spcCol="1270" anchor="ctr" anchorCtr="0">
          <a:noAutofit/>
        </a:bodyPr>
        <a:lstStyle/>
        <a:p>
          <a:pPr lvl="0" algn="ctr" defTabSz="755650">
            <a:lnSpc>
              <a:spcPct val="90000"/>
            </a:lnSpc>
            <a:spcBef>
              <a:spcPct val="0"/>
            </a:spcBef>
            <a:spcAft>
              <a:spcPct val="35000"/>
            </a:spcAft>
          </a:pPr>
          <a:r>
            <a:rPr lang="en-US" sz="1700" kern="1200" dirty="0" smtClean="0"/>
            <a:t>Creative Integrity</a:t>
          </a:r>
          <a:endParaRPr lang="en-US" sz="1700" kern="1200" dirty="0"/>
        </a:p>
      </dsp:txBody>
      <dsp:txXfrm>
        <a:off x="1730081" y="1117136"/>
        <a:ext cx="1181332" cy="1018514"/>
      </dsp:txXfrm>
    </dsp:sp>
    <dsp:sp modelId="{44063B7C-CE7E-3341-99EA-3BC1A1F05417}">
      <dsp:nvSpPr>
        <dsp:cNvPr id="0" name=""/>
        <dsp:cNvSpPr/>
      </dsp:nvSpPr>
      <dsp:spPr>
        <a:xfrm>
          <a:off x="2625547" y="919947"/>
          <a:ext cx="200558" cy="172855"/>
        </a:xfrm>
        <a:prstGeom prst="hexagon">
          <a:avLst>
            <a:gd name="adj" fmla="val 25000"/>
            <a:gd name="vf" fmla="val 115470"/>
          </a:avLst>
        </a:prstGeom>
        <a:solidFill>
          <a:schemeClr val="lt1">
            <a:hueOff val="0"/>
            <a:satOff val="0"/>
            <a:lumOff val="0"/>
            <a:alphaOff val="0"/>
          </a:schemeClr>
        </a:solidFill>
        <a:ln w="9525" cap="flat" cmpd="sng" algn="ctr">
          <a:solidFill>
            <a:schemeClr val="accent4">
              <a:hueOff val="0"/>
              <a:satOff val="0"/>
              <a:lumOff val="-10352"/>
              <a:alphaOff val="0"/>
            </a:schemeClr>
          </a:solidFill>
          <a:prstDash val="solid"/>
        </a:ln>
        <a:effectLst/>
      </dsp:spPr>
      <dsp:style>
        <a:lnRef idx="1">
          <a:scrgbClr r="0" g="0" b="0"/>
        </a:lnRef>
        <a:fillRef idx="1">
          <a:scrgbClr r="0" g="0" b="0"/>
        </a:fillRef>
        <a:effectRef idx="0">
          <a:scrgbClr r="0" g="0" b="0"/>
        </a:effectRef>
        <a:fontRef idx="minor"/>
      </dsp:style>
    </dsp:sp>
    <dsp:sp modelId="{0DB0A87A-E31F-5E47-8C14-72F1BE3C7888}">
      <dsp:nvSpPr>
        <dsp:cNvPr id="0" name=""/>
        <dsp:cNvSpPr/>
      </dsp:nvSpPr>
      <dsp:spPr>
        <a:xfrm>
          <a:off x="2923641" y="81030"/>
          <a:ext cx="1712976" cy="1476884"/>
        </a:xfrm>
        <a:prstGeom prst="hexagon">
          <a:avLst>
            <a:gd name="adj" fmla="val 25000"/>
            <a:gd name="vf" fmla="val 115470"/>
          </a:avLst>
        </a:prstGeom>
        <a:blipFill>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9525" cap="flat" cmpd="sng" algn="ctr">
          <a:solidFill>
            <a:schemeClr val="accent4">
              <a:hueOff val="0"/>
              <a:satOff val="0"/>
              <a:lumOff val="-12940"/>
              <a:alphaOff val="0"/>
            </a:schemeClr>
          </a:solidFill>
          <a:prstDash val="solid"/>
        </a:ln>
        <a:effectLst/>
      </dsp:spPr>
      <dsp:style>
        <a:lnRef idx="1">
          <a:scrgbClr r="0" g="0" b="0"/>
        </a:lnRef>
        <a:fillRef idx="1">
          <a:scrgbClr r="0" g="0" b="0"/>
        </a:fillRef>
        <a:effectRef idx="0">
          <a:scrgbClr r="0" g="0" b="0"/>
        </a:effectRef>
        <a:fontRef idx="minor"/>
      </dsp:style>
    </dsp:sp>
    <dsp:sp modelId="{7AAF0AAA-D748-774C-814B-94E70A74A56B}">
      <dsp:nvSpPr>
        <dsp:cNvPr id="0" name=""/>
        <dsp:cNvSpPr/>
      </dsp:nvSpPr>
      <dsp:spPr>
        <a:xfrm>
          <a:off x="2974238" y="729532"/>
          <a:ext cx="200558" cy="172855"/>
        </a:xfrm>
        <a:prstGeom prst="hexagon">
          <a:avLst>
            <a:gd name="adj" fmla="val 25000"/>
            <a:gd name="vf" fmla="val 115470"/>
          </a:avLst>
        </a:prstGeom>
        <a:solidFill>
          <a:schemeClr val="lt1">
            <a:hueOff val="0"/>
            <a:satOff val="0"/>
            <a:lumOff val="0"/>
            <a:alphaOff val="0"/>
          </a:schemeClr>
        </a:solidFill>
        <a:ln w="9525" cap="flat" cmpd="sng" algn="ctr">
          <a:solidFill>
            <a:schemeClr val="accent4">
              <a:hueOff val="0"/>
              <a:satOff val="0"/>
              <a:lumOff val="-1294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B9AC008-DEE3-4F43-81E9-F134A13928CD}" type="datetimeFigureOut">
              <a:rPr lang="en-US" smtClean="0"/>
              <a:t>6/7/12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0D20FA-2C8E-8940-9439-07C4651A1BB4}" type="slidenum">
              <a:rPr lang="en-US" smtClean="0"/>
              <a:t>‹#›</a:t>
            </a:fld>
            <a:endParaRPr lang="en-US"/>
          </a:p>
        </p:txBody>
      </p:sp>
    </p:spTree>
    <p:extLst>
      <p:ext uri="{BB962C8B-B14F-4D97-AF65-F5344CB8AC3E}">
        <p14:creationId xmlns:p14="http://schemas.microsoft.com/office/powerpoint/2010/main" val="232285548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 Id="rId3" Type="http://schemas.openxmlformats.org/officeDocument/2006/relationships/hyperlink" Target="http://www.youtube.com/watch?v=ROaIknIk9LA" TargetMode="Externa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 couple of years ago, two events sparked my interest in the idea of remix as a metaphor to think differently about how we do research</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228600" marR="0" indent="-228600" algn="l" defTabSz="457200" rtl="0" eaLnBrk="1" fontAlgn="auto" latinLnBrk="0" hangingPunct="1">
              <a:lnSpc>
                <a:spcPct val="100000"/>
              </a:lnSpc>
              <a:spcBef>
                <a:spcPts val="0"/>
              </a:spcBef>
              <a:spcAft>
                <a:spcPts val="0"/>
              </a:spcAft>
              <a:buClrTx/>
              <a:buSzTx/>
              <a:buFontTx/>
              <a:buAutoNum type="arabicParenR"/>
              <a:tabLst/>
              <a:defRPr/>
            </a:pPr>
            <a:r>
              <a:rPr lang="en-US" baseline="0" dirty="0" smtClean="0"/>
              <a:t>I caused a small firestorm at an ethics workshop I was leading when I mentioned mentioned that I invented a dialogue in a study</a:t>
            </a:r>
          </a:p>
          <a:p>
            <a:pPr marL="228600" marR="0" indent="-228600" algn="l" defTabSz="457200" rtl="0" eaLnBrk="1" fontAlgn="auto" latinLnBrk="0" hangingPunct="1">
              <a:lnSpc>
                <a:spcPct val="100000"/>
              </a:lnSpc>
              <a:spcBef>
                <a:spcPts val="0"/>
              </a:spcBef>
              <a:spcAft>
                <a:spcPts val="0"/>
              </a:spcAft>
              <a:buClrTx/>
              <a:buSzTx/>
              <a:buFontTx/>
              <a:buAutoNum type="arabicParenR"/>
              <a:tabLst/>
              <a:defRPr/>
            </a:pPr>
            <a:r>
              <a:rPr lang="en-US" baseline="0" dirty="0" smtClean="0"/>
              <a:t>My two </a:t>
            </a:r>
            <a:r>
              <a:rPr lang="en-US" baseline="0" dirty="0" err="1" smtClean="0"/>
              <a:t>swedish</a:t>
            </a:r>
            <a:r>
              <a:rPr lang="en-US" baseline="0" dirty="0" smtClean="0"/>
              <a:t> colleagues got a paper rejected because they invented blog was considered ‘fabrication of data’</a:t>
            </a:r>
          </a:p>
          <a:p>
            <a:pPr marL="228600" marR="0" indent="-228600" algn="l" defTabSz="457200" rtl="0" eaLnBrk="1" fontAlgn="auto" latinLnBrk="0" hangingPunct="1">
              <a:lnSpc>
                <a:spcPct val="100000"/>
              </a:lnSpc>
              <a:spcBef>
                <a:spcPts val="0"/>
              </a:spcBef>
              <a:spcAft>
                <a:spcPts val="0"/>
              </a:spcAft>
              <a:buClrTx/>
              <a:buSzTx/>
              <a:buFontTx/>
              <a:buAutoNum type="arabicParenR"/>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Responses were polarized:  How can I ever trust anything you say again? The text is sacrosanct!  Others said “thank you”</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 was surprised at the immediate, visceral negative </a:t>
            </a:r>
            <a:r>
              <a:rPr lang="en-US" baseline="0" dirty="0" smtClean="0"/>
              <a:t>response.</a:t>
            </a:r>
            <a:endParaRPr lang="en-US" baseline="0" dirty="0" smtClean="0"/>
          </a:p>
          <a:p>
            <a:pPr marL="228600" indent="-228600">
              <a:buAutoNum type="arabicPeriod"/>
            </a:pPr>
            <a:endParaRPr lang="en-US" baseline="0" dirty="0" smtClean="0"/>
          </a:p>
          <a:p>
            <a:pPr marL="0" indent="0">
              <a:buNone/>
            </a:pPr>
            <a:endParaRPr lang="en-US" baseline="0" dirty="0" smtClean="0"/>
          </a:p>
          <a:p>
            <a:pPr marL="0" indent="0">
              <a:buNone/>
            </a:pPr>
            <a:endParaRPr lang="en-US" dirty="0"/>
          </a:p>
        </p:txBody>
      </p:sp>
      <p:sp>
        <p:nvSpPr>
          <p:cNvPr id="4" name="Slide Number Placeholder 3"/>
          <p:cNvSpPr>
            <a:spLocks noGrp="1"/>
          </p:cNvSpPr>
          <p:nvPr>
            <p:ph type="sldNum" sz="quarter" idx="10"/>
          </p:nvPr>
        </p:nvSpPr>
        <p:spPr/>
        <p:txBody>
          <a:bodyPr/>
          <a:lstStyle/>
          <a:p>
            <a:fld id="{9A0D20FA-2C8E-8940-9439-07C4651A1BB4}" type="slidenum">
              <a:rPr lang="en-US" smtClean="0"/>
              <a:t>1</a:t>
            </a:fld>
            <a:endParaRPr lang="en-US"/>
          </a:p>
        </p:txBody>
      </p:sp>
    </p:spTree>
    <p:extLst>
      <p:ext uri="{BB962C8B-B14F-4D97-AF65-F5344CB8AC3E}">
        <p14:creationId xmlns:p14="http://schemas.microsoft.com/office/powerpoint/2010/main" val="3617677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A0D20FA-2C8E-8940-9439-07C4651A1BB4}" type="slidenum">
              <a:rPr lang="en-US" smtClean="0"/>
              <a:t>2</a:t>
            </a:fld>
            <a:endParaRPr lang="en-US"/>
          </a:p>
        </p:txBody>
      </p:sp>
    </p:spTree>
    <p:extLst>
      <p:ext uri="{BB962C8B-B14F-4D97-AF65-F5344CB8AC3E}">
        <p14:creationId xmlns:p14="http://schemas.microsoft.com/office/powerpoint/2010/main" val="1980346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It got me thinking a lot about frames.  How could this seemingly homogeneous group ‘frame’ social science so differently?  </a:t>
            </a:r>
          </a:p>
          <a:p>
            <a:endParaRPr lang="en-US" baseline="0" dirty="0" smtClean="0"/>
          </a:p>
          <a:p>
            <a:r>
              <a:rPr lang="en-US" dirty="0" smtClean="0"/>
              <a:t>NEW POINT:  The </a:t>
            </a:r>
            <a:r>
              <a:rPr lang="en-US" baseline="0" dirty="0" smtClean="0"/>
              <a:t>interesting thing about frames, as social psychologist Erving </a:t>
            </a:r>
            <a:r>
              <a:rPr lang="en-US" baseline="0" dirty="0" err="1" smtClean="0"/>
              <a:t>Goffman</a:t>
            </a:r>
            <a:r>
              <a:rPr lang="en-US" baseline="0" dirty="0" smtClean="0"/>
              <a:t> noted, is that they draw our attention to certain things and obscure other things (In this traditional type of frame, for example, it’s what’s inside and outside the frame)</a:t>
            </a:r>
            <a:endParaRPr lang="en-US" sz="1200" b="0" i="0" u="none" strike="noStrike"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CF580F9-9462-0F44-9066-33C4E6671FE8}" type="slidenum">
              <a:rPr lang="en-US" smtClean="0"/>
              <a:t>3</a:t>
            </a:fld>
            <a:endParaRPr lang="en-US"/>
          </a:p>
        </p:txBody>
      </p:sp>
    </p:spTree>
    <p:extLst>
      <p:ext uri="{BB962C8B-B14F-4D97-AF65-F5344CB8AC3E}">
        <p14:creationId xmlns:p14="http://schemas.microsoft.com/office/powerpoint/2010/main" val="3856413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So if</a:t>
            </a:r>
            <a:r>
              <a:rPr lang="en-US" baseline="0" dirty="0" smtClean="0"/>
              <a:t> I tell you this is a frame, it will also highlight and hide certain aspects, but in a different way.  You might see dimension, an inside, an outside, and perhaps movement</a:t>
            </a:r>
            <a:endParaRPr lang="en-US" dirty="0" smtClean="0"/>
          </a:p>
          <a:p>
            <a:endParaRPr lang="en-US" dirty="0"/>
          </a:p>
        </p:txBody>
      </p:sp>
      <p:sp>
        <p:nvSpPr>
          <p:cNvPr id="4" name="Slide Number Placeholder 3"/>
          <p:cNvSpPr>
            <a:spLocks noGrp="1"/>
          </p:cNvSpPr>
          <p:nvPr>
            <p:ph type="sldNum" sz="quarter" idx="10"/>
          </p:nvPr>
        </p:nvSpPr>
        <p:spPr/>
        <p:txBody>
          <a:bodyPr/>
          <a:lstStyle/>
          <a:p>
            <a:fld id="{1CF580F9-9462-0F44-9066-33C4E6671FE8}" type="slidenum">
              <a:rPr lang="en-US" smtClean="0"/>
              <a:t>4</a:t>
            </a:fld>
            <a:endParaRPr lang="en-US"/>
          </a:p>
        </p:txBody>
      </p:sp>
    </p:spTree>
    <p:extLst>
      <p:ext uri="{BB962C8B-B14F-4D97-AF65-F5344CB8AC3E}">
        <p14:creationId xmlns:p14="http://schemas.microsoft.com/office/powerpoint/2010/main" val="3996440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Or if this is a frame, we might</a:t>
            </a:r>
            <a:r>
              <a:rPr lang="en-US" baseline="0" dirty="0" smtClean="0"/>
              <a:t> focus on the fact that everything (almost) is interconnected</a:t>
            </a:r>
            <a:endParaRPr lang="en-US" dirty="0"/>
          </a:p>
        </p:txBody>
      </p:sp>
      <p:sp>
        <p:nvSpPr>
          <p:cNvPr id="4" name="Slide Number Placeholder 3"/>
          <p:cNvSpPr>
            <a:spLocks noGrp="1"/>
          </p:cNvSpPr>
          <p:nvPr>
            <p:ph type="sldNum" sz="quarter" idx="10"/>
          </p:nvPr>
        </p:nvSpPr>
        <p:spPr/>
        <p:txBody>
          <a:bodyPr/>
          <a:lstStyle/>
          <a:p>
            <a:fld id="{1CF580F9-9462-0F44-9066-33C4E6671FE8}" type="slidenum">
              <a:rPr lang="en-US" smtClean="0"/>
              <a:t>5</a:t>
            </a:fld>
            <a:endParaRPr lang="en-US"/>
          </a:p>
        </p:txBody>
      </p:sp>
    </p:spTree>
    <p:extLst>
      <p:ext uri="{BB962C8B-B14F-4D97-AF65-F5344CB8AC3E}">
        <p14:creationId xmlns:p14="http://schemas.microsoft.com/office/powerpoint/2010/main" val="27880688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one? I don’t know what It means. There’s probably information in the frame itself that might give a clue as to it’s meaning, </a:t>
            </a:r>
          </a:p>
          <a:p>
            <a:r>
              <a:rPr lang="en-US" baseline="0" dirty="0" smtClean="0"/>
              <a:t>but in general, frames are difficult to identify</a:t>
            </a:r>
          </a:p>
          <a:p>
            <a:r>
              <a:rPr lang="en-US" baseline="0" dirty="0" smtClean="0"/>
              <a:t> because most of the time, </a:t>
            </a:r>
          </a:p>
          <a:p>
            <a:r>
              <a:rPr lang="en-US" baseline="0" dirty="0" smtClean="0"/>
              <a:t>We don’t notice them; they function invisibly to shape our behavior</a:t>
            </a:r>
            <a:endParaRPr lang="en-US" dirty="0" smtClean="0"/>
          </a:p>
          <a:p>
            <a:endParaRPr lang="en-US" dirty="0"/>
          </a:p>
        </p:txBody>
      </p:sp>
      <p:sp>
        <p:nvSpPr>
          <p:cNvPr id="4" name="Slide Number Placeholder 3"/>
          <p:cNvSpPr>
            <a:spLocks noGrp="1"/>
          </p:cNvSpPr>
          <p:nvPr>
            <p:ph type="sldNum" sz="quarter" idx="10"/>
          </p:nvPr>
        </p:nvSpPr>
        <p:spPr/>
        <p:txBody>
          <a:bodyPr/>
          <a:lstStyle/>
          <a:p>
            <a:fld id="{1CF580F9-9462-0F44-9066-33C4E6671FE8}" type="slidenum">
              <a:rPr lang="en-US" smtClean="0"/>
              <a:t>6</a:t>
            </a:fld>
            <a:endParaRPr lang="en-US"/>
          </a:p>
        </p:txBody>
      </p:sp>
    </p:spTree>
    <p:extLst>
      <p:ext uri="{BB962C8B-B14F-4D97-AF65-F5344CB8AC3E}">
        <p14:creationId xmlns:p14="http://schemas.microsoft.com/office/powerpoint/2010/main" val="2348099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…Like maps, if you will.</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They provide a way of seeing that functions pretty seamlessly until something happens to cause to cause us to see the frame. </a:t>
            </a:r>
            <a:r>
              <a:rPr lang="en-US" baseline="0" dirty="0" err="1" smtClean="0"/>
              <a:t>Goffman</a:t>
            </a:r>
            <a:r>
              <a:rPr lang="en-US" baseline="0" dirty="0" smtClean="0"/>
              <a:t> called it a frame break. </a:t>
            </a:r>
            <a:r>
              <a:rPr lang="en-US" baseline="0" dirty="0" err="1" smtClean="0"/>
              <a:t>Garfinkel</a:t>
            </a:r>
            <a:r>
              <a:rPr lang="en-US" baseline="0" dirty="0" smtClean="0"/>
              <a:t> used to send his students out to deliberately break frames for everyday behavior so as to reveal these invisible structures. Classic </a:t>
            </a:r>
            <a:r>
              <a:rPr lang="en-US" baseline="0" dirty="0" err="1" smtClean="0"/>
              <a:t>eg</a:t>
            </a:r>
            <a:r>
              <a:rPr lang="en-US" baseline="0" dirty="0" smtClean="0"/>
              <a:t> – elevator.  </a:t>
            </a:r>
          </a:p>
          <a:p>
            <a:endParaRPr lang="en-US" baseline="0" dirty="0" smtClean="0"/>
          </a:p>
          <a:p>
            <a:r>
              <a:rPr lang="en-US" baseline="0" dirty="0" smtClean="0"/>
              <a:t>My statement- frame break. All of a sudden, I’d offered a different frame. I couldn’t be dismissed as someone who doesn’t think about ethics or methods  (and therefore doesn’t know what the frame should be).  So it couldn’t be put off as an anomaly.</a:t>
            </a:r>
          </a:p>
          <a:p>
            <a:endParaRPr lang="en-US" baseline="0" dirty="0" smtClean="0"/>
          </a:p>
          <a:p>
            <a:pPr marL="0" marR="0" indent="0" algn="l" defTabSz="457200" rtl="0" eaLnBrk="1" fontAlgn="auto" latinLnBrk="0" hangingPunct="1">
              <a:lnSpc>
                <a:spcPct val="100000"/>
              </a:lnSpc>
              <a:spcBef>
                <a:spcPts val="0"/>
              </a:spcBef>
              <a:spcAft>
                <a:spcPts val="0"/>
              </a:spcAft>
              <a:buClrTx/>
              <a:buSzTx/>
              <a:buFont typeface="+mj-lt"/>
              <a:buNone/>
              <a:tabLst/>
              <a:defRPr/>
            </a:pPr>
            <a:r>
              <a:rPr lang="en-US" baseline="0" dirty="0" smtClean="0"/>
              <a:t>Since then, I’ve been asking more seriously some questions that used to just simmer in the back of my mind.  </a:t>
            </a:r>
          </a:p>
          <a:p>
            <a:pPr marL="0" marR="0" indent="0" algn="l" defTabSz="457200" rtl="0" eaLnBrk="1" fontAlgn="auto" latinLnBrk="0" hangingPunct="1">
              <a:lnSpc>
                <a:spcPct val="100000"/>
              </a:lnSpc>
              <a:spcBef>
                <a:spcPts val="0"/>
              </a:spcBef>
              <a:spcAft>
                <a:spcPts val="0"/>
              </a:spcAft>
              <a:buClrTx/>
              <a:buSzTx/>
              <a:buFont typeface="+mj-lt"/>
              <a:buNone/>
              <a:tabLst/>
              <a:defRPr/>
            </a:pPr>
            <a:r>
              <a:rPr lang="en-US" baseline="0" dirty="0" smtClean="0"/>
              <a:t>About some of the cultural and political conditions within which we find ourselves doing qualitative research, </a:t>
            </a:r>
          </a:p>
          <a:p>
            <a:pPr marL="0" marR="0" indent="0" algn="l" defTabSz="457200" rtl="0" eaLnBrk="1" fontAlgn="auto" latinLnBrk="0" hangingPunct="1">
              <a:lnSpc>
                <a:spcPct val="100000"/>
              </a:lnSpc>
              <a:spcBef>
                <a:spcPts val="0"/>
              </a:spcBef>
              <a:spcAft>
                <a:spcPts val="0"/>
              </a:spcAft>
              <a:buClrTx/>
              <a:buSzTx/>
              <a:buFont typeface="+mj-lt"/>
              <a:buNone/>
              <a:tabLst/>
              <a:defRPr/>
            </a:pPr>
            <a:r>
              <a:rPr lang="en-US" baseline="0" dirty="0" smtClean="0"/>
              <a:t>which tells us something about why “inventing a dialogue” or “fabricating a blog” might be such a contested practice.</a:t>
            </a:r>
          </a:p>
          <a:p>
            <a:pPr marL="0" marR="0" indent="0" algn="l" defTabSz="457200" rtl="0" eaLnBrk="1" fontAlgn="auto" latinLnBrk="0" hangingPunct="1">
              <a:lnSpc>
                <a:spcPct val="100000"/>
              </a:lnSpc>
              <a:spcBef>
                <a:spcPts val="0"/>
              </a:spcBef>
              <a:spcAft>
                <a:spcPts val="0"/>
              </a:spcAft>
              <a:buClrTx/>
              <a:buSzTx/>
              <a:buFont typeface="+mj-lt"/>
              <a:buNone/>
              <a:tabLst/>
              <a:defRPr/>
            </a:pPr>
            <a:endParaRPr lang="en-US" baseline="0" dirty="0" smtClean="0"/>
          </a:p>
          <a:p>
            <a:r>
              <a:rPr lang="en-US" dirty="0" smtClean="0"/>
              <a:t>We live in a remix culture, people are doing creative remix all around us, and we researchers seem to be stuck with some degree of methodological hypochondria, where we are afraid of taking too many risks.  It seems not just odd but unwise that we would remain restricted in the ways we contribute to this knowledge economy, when everyone outside the walls of the Academy has none of these restrictions.</a:t>
            </a:r>
          </a:p>
          <a:p>
            <a:pPr marL="0" marR="0" indent="0" algn="l" defTabSz="457200" rtl="0" eaLnBrk="1" fontAlgn="auto" latinLnBrk="0" hangingPunct="1">
              <a:lnSpc>
                <a:spcPct val="100000"/>
              </a:lnSpc>
              <a:spcBef>
                <a:spcPts val="0"/>
              </a:spcBef>
              <a:spcAft>
                <a:spcPts val="0"/>
              </a:spcAft>
              <a:buClrTx/>
              <a:buSzTx/>
              <a:buFont typeface="+mj-lt"/>
              <a:buNone/>
              <a:tabLst/>
              <a:defRPr/>
            </a:pPr>
            <a:endParaRPr lang="en-US" baseline="0" dirty="0" smtClean="0"/>
          </a:p>
        </p:txBody>
      </p:sp>
      <p:sp>
        <p:nvSpPr>
          <p:cNvPr id="4" name="Slide Number Placeholder 3"/>
          <p:cNvSpPr>
            <a:spLocks noGrp="1"/>
          </p:cNvSpPr>
          <p:nvPr>
            <p:ph type="sldNum" sz="quarter" idx="10"/>
          </p:nvPr>
        </p:nvSpPr>
        <p:spPr/>
        <p:txBody>
          <a:bodyPr/>
          <a:lstStyle/>
          <a:p>
            <a:fld id="{1CF580F9-9462-0F44-9066-33C4E6671FE8}" type="slidenum">
              <a:rPr lang="en-US" smtClean="0"/>
              <a:t>7</a:t>
            </a:fld>
            <a:endParaRPr lang="en-US"/>
          </a:p>
        </p:txBody>
      </p:sp>
    </p:spTree>
    <p:extLst>
      <p:ext uri="{BB962C8B-B14F-4D97-AF65-F5344CB8AC3E}">
        <p14:creationId xmlns:p14="http://schemas.microsoft.com/office/powerpoint/2010/main" val="22031940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effectLst/>
                <a:latin typeface="+mn-lt"/>
                <a:ea typeface="+mn-ea"/>
                <a:cs typeface="+mn-cs"/>
              </a:rPr>
              <a:t>1) Are our methods of </a:t>
            </a:r>
            <a:r>
              <a:rPr lang="en-US" sz="1200" b="0" i="0" u="none" strike="noStrike" kern="1200" baseline="0" dirty="0" err="1" smtClean="0">
                <a:solidFill>
                  <a:schemeClr val="tx1"/>
                </a:solidFill>
                <a:effectLst/>
                <a:latin typeface="+mn-lt"/>
                <a:ea typeface="+mn-ea"/>
                <a:cs typeface="+mn-cs"/>
              </a:rPr>
              <a:t>sensemaking</a:t>
            </a:r>
            <a:r>
              <a:rPr lang="en-US" sz="1200" b="0" i="0" u="none" strike="noStrike" kern="1200" baseline="0" dirty="0" smtClean="0">
                <a:solidFill>
                  <a:schemeClr val="tx1"/>
                </a:solidFill>
                <a:effectLst/>
                <a:latin typeface="+mn-lt"/>
                <a:ea typeface="+mn-ea"/>
                <a:cs typeface="+mn-cs"/>
              </a:rPr>
              <a:t> and representation adequate?  And by this I mean more specifically:</a:t>
            </a:r>
          </a:p>
          <a:p>
            <a:pPr marL="685800" marR="0" lvl="1" indent="-228600" algn="l" defTabSz="457200" rtl="0" eaLnBrk="1" fontAlgn="auto" latinLnBrk="0" hangingPunct="1">
              <a:lnSpc>
                <a:spcPct val="100000"/>
              </a:lnSpc>
              <a:spcBef>
                <a:spcPts val="0"/>
              </a:spcBef>
              <a:spcAft>
                <a:spcPts val="0"/>
              </a:spcAft>
              <a:buClrTx/>
              <a:buSzTx/>
              <a:buFontTx/>
              <a:buAutoNum type="arabicParenR"/>
              <a:tabLst/>
              <a:defRPr/>
            </a:pPr>
            <a:r>
              <a:rPr lang="en-US" sz="1200" b="0" i="0" u="none" strike="noStrike" kern="1200" dirty="0" smtClean="0">
                <a:solidFill>
                  <a:schemeClr val="tx1"/>
                </a:solidFill>
                <a:effectLst/>
                <a:latin typeface="+mn-lt"/>
                <a:ea typeface="+mn-ea"/>
                <a:cs typeface="+mn-cs"/>
              </a:rPr>
              <a:t>Do our models for ethnography work when</a:t>
            </a:r>
            <a:r>
              <a:rPr lang="en-US" sz="1200" b="0" i="0" u="none" strike="noStrike" kern="1200" baseline="0" dirty="0" smtClean="0">
                <a:solidFill>
                  <a:schemeClr val="tx1"/>
                </a:solidFill>
                <a:effectLst/>
                <a:latin typeface="+mn-lt"/>
                <a:ea typeface="+mn-ea"/>
                <a:cs typeface="+mn-cs"/>
              </a:rPr>
              <a:t> the field is constructed much more by interaction than geography?</a:t>
            </a:r>
          </a:p>
          <a:p>
            <a:pPr marL="685800" marR="0" lvl="1" indent="-228600" algn="l" defTabSz="457200" rtl="0" eaLnBrk="1" fontAlgn="auto" latinLnBrk="0" hangingPunct="1">
              <a:lnSpc>
                <a:spcPct val="100000"/>
              </a:lnSpc>
              <a:spcBef>
                <a:spcPts val="0"/>
              </a:spcBef>
              <a:spcAft>
                <a:spcPts val="0"/>
              </a:spcAft>
              <a:buClrTx/>
              <a:buSzTx/>
              <a:buFontTx/>
              <a:buAutoNum type="arabicParenR"/>
              <a:tabLst/>
              <a:defRPr/>
            </a:pPr>
            <a:r>
              <a:rPr lang="en-US" sz="1200" b="0" i="0" u="none" strike="noStrike" kern="1200" dirty="0" smtClean="0">
                <a:solidFill>
                  <a:schemeClr val="tx1"/>
                </a:solidFill>
                <a:effectLst/>
                <a:latin typeface="+mn-lt"/>
                <a:ea typeface="+mn-ea"/>
                <a:cs typeface="+mn-cs"/>
              </a:rPr>
              <a:t>Do our methods for looking at interaction adequately reflect</a:t>
            </a:r>
            <a:r>
              <a:rPr lang="en-US" sz="1200" b="0" i="0" u="none" strike="noStrike" kern="1200" baseline="0" dirty="0" smtClean="0">
                <a:solidFill>
                  <a:schemeClr val="tx1"/>
                </a:solidFill>
                <a:effectLst/>
                <a:latin typeface="+mn-lt"/>
                <a:ea typeface="+mn-ea"/>
                <a:cs typeface="+mn-cs"/>
              </a:rPr>
              <a:t> the MODES of interaction possible?</a:t>
            </a:r>
          </a:p>
          <a:p>
            <a:pPr marL="685800" marR="0" lvl="1" indent="-228600" algn="l" defTabSz="457200" rtl="0" eaLnBrk="1" fontAlgn="auto" latinLnBrk="0" hangingPunct="1">
              <a:lnSpc>
                <a:spcPct val="100000"/>
              </a:lnSpc>
              <a:spcBef>
                <a:spcPts val="0"/>
              </a:spcBef>
              <a:spcAft>
                <a:spcPts val="0"/>
              </a:spcAft>
              <a:buClrTx/>
              <a:buSzTx/>
              <a:buFontTx/>
              <a:buAutoNum type="arabicParenR"/>
              <a:tabLst/>
              <a:defRPr/>
            </a:pPr>
            <a:r>
              <a:rPr lang="en-US" sz="1200" b="0" i="0" u="none" strike="noStrike" kern="1200" baseline="0" dirty="0" smtClean="0">
                <a:solidFill>
                  <a:schemeClr val="tx1"/>
                </a:solidFill>
                <a:effectLst/>
                <a:latin typeface="+mn-lt"/>
                <a:ea typeface="+mn-ea"/>
                <a:cs typeface="+mn-cs"/>
              </a:rPr>
              <a:t>Do our thought processes as researchers fit well with norms for data collection, analysis, and reporting when our experiences of research are situated in our own mediatized, networked, and digitally saturated </a:t>
            </a:r>
            <a:r>
              <a:rPr lang="en-US" sz="1200" b="0" i="0" u="none" strike="noStrike" kern="1200" baseline="0" dirty="0" err="1" smtClean="0">
                <a:solidFill>
                  <a:schemeClr val="tx1"/>
                </a:solidFill>
                <a:effectLst/>
                <a:latin typeface="+mn-lt"/>
                <a:ea typeface="+mn-ea"/>
                <a:cs typeface="+mn-cs"/>
              </a:rPr>
              <a:t>multiphrenic</a:t>
            </a:r>
            <a:r>
              <a:rPr lang="en-US" sz="1200" b="0" i="0" u="none" strike="noStrike" kern="1200" baseline="0" dirty="0" smtClean="0">
                <a:solidFill>
                  <a:schemeClr val="tx1"/>
                </a:solidFill>
                <a:effectLst/>
                <a:latin typeface="+mn-lt"/>
                <a:ea typeface="+mn-ea"/>
                <a:cs typeface="+mn-cs"/>
              </a:rPr>
              <a:t> experiences of the world?</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effectLst/>
                <a:latin typeface="+mn-lt"/>
                <a:ea typeface="+mn-ea"/>
                <a:cs typeface="+mn-cs"/>
              </a:rPr>
              <a:t>2) Why does it feel like academia is battening down the hatches, in the midst of a cultural explosion of collaborative, open source, reputation knowledge production?  Why do we see a strong persistence of traditional procedures and norms for ‘what counts’ as appropriate for qualitative research?  Why are we afraid to take risks? Here I didn’t know whether to invoke the phrase “methodological hypochondria” or “empirical imperialism.” they both apply as reasons we don’t feel comfortable working outside the already-established parameters for qualitative research.</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effectLst/>
                <a:latin typeface="+mn-lt"/>
                <a:ea typeface="+mn-ea"/>
                <a:cs typeface="+mn-cs"/>
              </a:rPr>
              <a:t>3) If we wanted to be more creative, inventive, and go ‘off template, what would that look like?</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effectLst/>
                <a:latin typeface="+mn-lt"/>
                <a:ea typeface="+mn-ea"/>
                <a:cs typeface="+mn-cs"/>
              </a:rPr>
              <a:t>4) What creates rigor and credibility?</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effectLst/>
              <a:latin typeface="+mn-lt"/>
              <a:ea typeface="+mn-ea"/>
              <a:cs typeface="+mn-cs"/>
            </a:endParaRPr>
          </a:p>
          <a:p>
            <a:r>
              <a:rPr lang="en-US" baseline="0" dirty="0" smtClean="0"/>
              <a:t>SO:  MY MAIN TAKEAWAY POINT FOR TODAY IS THIS: To truly create in the social sciences, with such strict parameters for almost every move one might make, three stages are required (at least for me):</a:t>
            </a:r>
          </a:p>
          <a:p>
            <a:endParaRPr lang="en-US" baseline="0" dirty="0" smtClean="0"/>
          </a:p>
          <a:p>
            <a:pPr marL="228600" indent="-228600">
              <a:buAutoNum type="arabicPeriod"/>
            </a:pPr>
            <a:r>
              <a:rPr lang="en-US" baseline="0" dirty="0" smtClean="0"/>
              <a:t>Recognize and jar loose of restrictions (traditions)</a:t>
            </a:r>
          </a:p>
          <a:p>
            <a:pPr marL="228600" indent="-228600">
              <a:buAutoNum type="arabicPeriod"/>
            </a:pPr>
            <a:r>
              <a:rPr lang="en-US" baseline="0" dirty="0" smtClean="0"/>
              <a:t>Reconfigure practice in new ways (not reinvent)</a:t>
            </a:r>
          </a:p>
          <a:p>
            <a:pPr marL="228600" indent="-228600">
              <a:buAutoNum type="arabicPeriod"/>
            </a:pPr>
            <a:r>
              <a:rPr lang="en-US" baseline="0" dirty="0" smtClean="0"/>
              <a:t>Figure out what makes something rigorous and credible and build this into the plan</a:t>
            </a:r>
          </a:p>
          <a:p>
            <a:pPr marL="228600" indent="-228600">
              <a:buAutoNum type="arabicPeriod"/>
            </a:pPr>
            <a:endParaRPr lang="en-US" baseline="0" dirty="0" smtClean="0"/>
          </a:p>
          <a:p>
            <a:pPr marL="228600" marR="0" indent="-228600" algn="l" defTabSz="457200" rtl="0" eaLnBrk="1" fontAlgn="auto" latinLnBrk="0" hangingPunct="1">
              <a:lnSpc>
                <a:spcPct val="100000"/>
              </a:lnSpc>
              <a:spcBef>
                <a:spcPts val="0"/>
              </a:spcBef>
              <a:spcAft>
                <a:spcPts val="0"/>
              </a:spcAft>
              <a:buClrTx/>
              <a:buSzTx/>
              <a:buFontTx/>
              <a:buAutoNum type="arabicParenR"/>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In</a:t>
            </a:r>
            <a:r>
              <a:rPr lang="en-US" baseline="0" dirty="0" smtClean="0"/>
              <a:t> the next few minutes I want to walk you through some thoughts </a:t>
            </a:r>
          </a:p>
          <a:p>
            <a:pPr marL="228600" marR="0" indent="-228600" algn="l" defTabSz="457200" rtl="0" eaLnBrk="1" fontAlgn="auto" latinLnBrk="0" hangingPunct="1">
              <a:lnSpc>
                <a:spcPct val="100000"/>
              </a:lnSpc>
              <a:spcBef>
                <a:spcPts val="0"/>
              </a:spcBef>
              <a:spcAft>
                <a:spcPts val="0"/>
              </a:spcAft>
              <a:buClrTx/>
              <a:buSzTx/>
              <a:buFontTx/>
              <a:buAutoNum type="alphaLcParenR"/>
              <a:tabLst/>
              <a:defRPr/>
            </a:pPr>
            <a:r>
              <a:rPr lang="en-US" baseline="0" dirty="0" smtClean="0"/>
              <a:t>What remix means to me</a:t>
            </a:r>
          </a:p>
          <a:p>
            <a:pPr marL="228600" marR="0" indent="-228600" algn="l" defTabSz="457200" rtl="0" eaLnBrk="1" fontAlgn="auto" latinLnBrk="0" hangingPunct="1">
              <a:lnSpc>
                <a:spcPct val="100000"/>
              </a:lnSpc>
              <a:spcBef>
                <a:spcPts val="0"/>
              </a:spcBef>
              <a:spcAft>
                <a:spcPts val="0"/>
              </a:spcAft>
              <a:buClrTx/>
              <a:buSzTx/>
              <a:buFontTx/>
              <a:buAutoNum type="alphaLcParenR"/>
              <a:tabLst/>
              <a:defRPr/>
            </a:pPr>
            <a:r>
              <a:rPr lang="en-US" baseline="0" dirty="0" smtClean="0"/>
              <a:t>some of the cultural and political conditions within which we find ourselves doing qualitative research</a:t>
            </a:r>
          </a:p>
          <a:p>
            <a:pPr marL="228600" marR="0" indent="-228600" algn="l" defTabSz="457200" rtl="0" eaLnBrk="1" fontAlgn="auto" latinLnBrk="0" hangingPunct="1">
              <a:lnSpc>
                <a:spcPct val="100000"/>
              </a:lnSpc>
              <a:spcBef>
                <a:spcPts val="0"/>
              </a:spcBef>
              <a:spcAft>
                <a:spcPts val="0"/>
              </a:spcAft>
              <a:buClrTx/>
              <a:buSzTx/>
              <a:buFontTx/>
              <a:buAutoNum type="alphaLcParenR"/>
              <a:tabLst/>
              <a:defRPr/>
            </a:pPr>
            <a:r>
              <a:rPr lang="en-US" baseline="0" dirty="0" smtClean="0"/>
              <a:t>What a remix method might look in practice (using the example of social media and the Japan earthquake last year)</a:t>
            </a:r>
          </a:p>
          <a:p>
            <a:pPr marL="228600" marR="0" indent="-228600" algn="l" defTabSz="457200" rtl="0" eaLnBrk="1" fontAlgn="auto" latinLnBrk="0" hangingPunct="1">
              <a:lnSpc>
                <a:spcPct val="100000"/>
              </a:lnSpc>
              <a:spcBef>
                <a:spcPts val="0"/>
              </a:spcBef>
              <a:spcAft>
                <a:spcPts val="0"/>
              </a:spcAft>
              <a:buClrTx/>
              <a:buSzTx/>
              <a:buFontTx/>
              <a:buAutoNum type="alphaLcParenR"/>
              <a:tabLst/>
              <a:defRPr/>
            </a:pPr>
            <a:r>
              <a:rPr lang="en-US" baseline="0" dirty="0" smtClean="0"/>
              <a:t>What’s necessary to make it credible and rigorous.</a:t>
            </a:r>
            <a:endParaRPr lang="en-US" dirty="0" smtClean="0"/>
          </a:p>
          <a:p>
            <a:pPr marL="0" indent="0">
              <a:buNone/>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319BCFB-496D-344F-A79D-F6E857EEB91D}" type="slidenum">
              <a:rPr lang="en-US" smtClean="0">
                <a:solidFill>
                  <a:prstClr val="black"/>
                </a:solidFill>
                <a:latin typeface="Calibri"/>
              </a:rPr>
              <a:pPr/>
              <a:t>8</a:t>
            </a:fld>
            <a:endParaRPr lang="en-US">
              <a:solidFill>
                <a:prstClr val="black"/>
              </a:solidFill>
              <a:latin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smtClean="0"/>
              <a:t>Remix, as a</a:t>
            </a:r>
            <a:r>
              <a:rPr lang="en-US" baseline="0" dirty="0" smtClean="0"/>
              <a:t>n practice mostly connected with music, is </a:t>
            </a:r>
            <a:r>
              <a:rPr lang="en-US" dirty="0" smtClean="0"/>
              <a:t>the activity of taking samples from pre-existing materials to combine them into new forms according to personal taste.” (Eduardo</a:t>
            </a:r>
            <a:r>
              <a:rPr lang="en-US" baseline="0" dirty="0" smtClean="0"/>
              <a:t> </a:t>
            </a:r>
            <a:r>
              <a:rPr lang="en-US" baseline="0" dirty="0" err="1" smtClean="0"/>
              <a:t>Navas</a:t>
            </a:r>
            <a:r>
              <a:rPr lang="en-US" baseline="0" dirty="0" smtClean="0"/>
              <a:t>)</a:t>
            </a:r>
            <a:endParaRPr lang="en-US" dirty="0" smtClean="0"/>
          </a:p>
          <a:p>
            <a:endParaRPr lang="en-US" baseline="0" dirty="0" smtClean="0"/>
          </a:p>
          <a:p>
            <a:r>
              <a:rPr lang="en-US" baseline="0" dirty="0" smtClean="0"/>
              <a:t>Through sampling and </a:t>
            </a:r>
            <a:r>
              <a:rPr lang="en-US" baseline="0" dirty="0" err="1" smtClean="0"/>
              <a:t>mixingongoing</a:t>
            </a:r>
            <a:r>
              <a:rPr lang="en-US" baseline="0" dirty="0" smtClean="0"/>
              <a:t> process of </a:t>
            </a:r>
            <a:r>
              <a:rPr lang="en-US" dirty="0" smtClean="0"/>
              <a:t>creative</a:t>
            </a:r>
            <a:r>
              <a:rPr lang="en-US" baseline="0" dirty="0" smtClean="0"/>
              <a:t> re-ensemble of </a:t>
            </a:r>
            <a:r>
              <a:rPr lang="en-US" dirty="0" smtClean="0"/>
              <a:t>units of cultural information,</a:t>
            </a:r>
            <a:r>
              <a:rPr lang="en-US" baseline="0" dirty="0" smtClean="0"/>
              <a:t> </a:t>
            </a:r>
          </a:p>
          <a:p>
            <a:endParaRPr lang="en-US" sz="1200" b="0" i="0" u="none" strike="noStrike"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rPr>
              <a:t>Process of remix yields</a:t>
            </a:r>
            <a:r>
              <a:rPr lang="en-US" sz="1200" b="0" i="0" u="none" strike="noStrike" kern="1200" baseline="0" dirty="0" smtClean="0">
                <a:solidFill>
                  <a:schemeClr val="tx1"/>
                </a:solidFill>
                <a:effectLst/>
                <a:latin typeface="+mn-lt"/>
                <a:ea typeface="+mn-ea"/>
                <a:cs typeface="+mn-cs"/>
              </a:rPr>
              <a:t> </a:t>
            </a:r>
            <a:r>
              <a:rPr lang="en-US" sz="1200" b="1" i="0" u="none" strike="noStrike" kern="1200" dirty="0" smtClean="0">
                <a:solidFill>
                  <a:schemeClr val="tx1"/>
                </a:solidFill>
                <a:effectLst/>
                <a:latin typeface="+mn-lt"/>
                <a:ea typeface="+mn-ea"/>
                <a:cs typeface="+mn-cs"/>
              </a:rPr>
              <a:t>partial products </a:t>
            </a:r>
            <a:r>
              <a:rPr lang="en-US" sz="1200" b="0" i="0" u="none" strike="noStrike" kern="1200" dirty="0" smtClean="0">
                <a:solidFill>
                  <a:schemeClr val="tx1"/>
                </a:solidFill>
                <a:effectLst/>
                <a:latin typeface="+mn-lt"/>
                <a:ea typeface="+mn-ea"/>
                <a:cs typeface="+mn-cs"/>
              </a:rPr>
              <a:t>that </a:t>
            </a:r>
            <a:r>
              <a:rPr lang="en-US" sz="1200" b="1" i="0" u="none" strike="noStrike" kern="1200" dirty="0" smtClean="0">
                <a:solidFill>
                  <a:schemeClr val="tx1"/>
                </a:solidFill>
                <a:effectLst/>
                <a:latin typeface="+mn-lt"/>
                <a:ea typeface="+mn-ea"/>
                <a:cs typeface="+mn-cs"/>
              </a:rPr>
              <a:t>grow in quality and cohesion over tim</a:t>
            </a:r>
            <a:r>
              <a:rPr lang="en-US" sz="1200" b="0" i="0" u="none" strike="noStrike" kern="1200" dirty="0" smtClean="0">
                <a:solidFill>
                  <a:schemeClr val="tx1"/>
                </a:solidFill>
                <a:effectLst/>
                <a:latin typeface="+mn-lt"/>
                <a:ea typeface="+mn-ea"/>
                <a:cs typeface="+mn-cs"/>
              </a:rPr>
              <a:t>e through feedback</a:t>
            </a:r>
            <a:r>
              <a:rPr lang="en-US" sz="1200" b="0" i="0" u="none" strike="noStrike" kern="1200" baseline="0" dirty="0" smtClean="0">
                <a:solidFill>
                  <a:schemeClr val="tx1"/>
                </a:solidFill>
                <a:effectLst/>
                <a:latin typeface="+mn-lt"/>
                <a:ea typeface="+mn-ea"/>
                <a:cs typeface="+mn-cs"/>
              </a:rPr>
              <a:t> loops and further remix.  </a:t>
            </a:r>
          </a:p>
          <a:p>
            <a:r>
              <a:rPr lang="en-US" sz="1200" b="0" i="0" u="none" strike="noStrike" kern="1200" dirty="0" smtClean="0">
                <a:solidFill>
                  <a:schemeClr val="tx1"/>
                </a:solidFill>
                <a:effectLst/>
                <a:latin typeface="+mn-lt"/>
                <a:ea typeface="+mn-ea"/>
                <a:cs typeface="+mn-cs"/>
              </a:rPr>
              <a:t>Relies</a:t>
            </a:r>
            <a:r>
              <a:rPr lang="en-US" sz="1200" b="0" i="0" u="none" strike="noStrike" kern="1200" baseline="0" dirty="0" smtClean="0">
                <a:solidFill>
                  <a:schemeClr val="tx1"/>
                </a:solidFill>
                <a:effectLst/>
                <a:latin typeface="+mn-lt"/>
                <a:ea typeface="+mn-ea"/>
                <a:cs typeface="+mn-cs"/>
              </a:rPr>
              <a:t> on participation of others.  It’s </a:t>
            </a:r>
            <a:r>
              <a:rPr lang="en-US" sz="1200" b="0" i="0" u="none" strike="noStrike" kern="1200" dirty="0" smtClean="0">
                <a:solidFill>
                  <a:schemeClr val="tx1"/>
                </a:solidFill>
                <a:effectLst/>
                <a:latin typeface="+mn-lt"/>
                <a:ea typeface="+mn-ea"/>
                <a:cs typeface="+mn-cs"/>
              </a:rPr>
              <a:t>Networked knowledge, truly networked.</a:t>
            </a:r>
            <a:r>
              <a:rPr lang="en-US" dirty="0" smtClean="0"/>
              <a:t/>
            </a:r>
            <a:br>
              <a:rPr lang="en-US" dirty="0" smtClean="0"/>
            </a:br>
            <a:r>
              <a:rPr lang="en-US" dirty="0" smtClean="0"/>
              <a:t>CLICK</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It can be for comedy (like Dramatic Chipmunk or the Hitler meme)</a:t>
            </a:r>
            <a:endParaRPr lang="en-US" dirty="0" smtClean="0"/>
          </a:p>
          <a:p>
            <a:r>
              <a:rPr lang="en-US" dirty="0" smtClean="0"/>
              <a:t>Can be more</a:t>
            </a:r>
            <a:r>
              <a:rPr lang="en-US" baseline="0" dirty="0" smtClean="0"/>
              <a:t> complex constructions for parody (ten commandments)</a:t>
            </a:r>
          </a:p>
          <a:p>
            <a:r>
              <a:rPr lang="en-US" baseline="0" dirty="0" smtClean="0"/>
              <a:t>Or can be used for critical commentary (hard working </a:t>
            </a:r>
            <a:r>
              <a:rPr lang="en-US" baseline="0" dirty="0" err="1" smtClean="0"/>
              <a:t>george</a:t>
            </a:r>
            <a:r>
              <a:rPr lang="en-US" baseline="0" dirty="0" smtClean="0"/>
              <a:t>)</a:t>
            </a:r>
          </a:p>
          <a:p>
            <a:endParaRPr lang="en-US" baseline="0" dirty="0" smtClean="0"/>
          </a:p>
          <a:p>
            <a:r>
              <a:rPr lang="en-US" baseline="0" dirty="0" smtClean="0"/>
              <a:t>But taken more broadly, remix is a way of knowing.</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Remix is a bit like </a:t>
            </a:r>
            <a:r>
              <a:rPr lang="en-US" dirty="0" err="1" smtClean="0"/>
              <a:t>bricolage</a:t>
            </a:r>
            <a:r>
              <a:rPr lang="en-US" dirty="0" smtClean="0"/>
              <a:t>,</a:t>
            </a:r>
            <a:r>
              <a:rPr lang="en-US" baseline="0" dirty="0" smtClean="0"/>
              <a:t> but different.</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It’s not something we do in addition to real life, it’s what we do to make sense of what’s going on around us, to create a sensible something out of the chaos of stimuli around us.  </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It’s also a bit like the notion of </a:t>
            </a:r>
            <a:r>
              <a:rPr lang="en-US" baseline="0" dirty="0" err="1" smtClean="0"/>
              <a:t>Terministic</a:t>
            </a:r>
            <a:r>
              <a:rPr lang="en-US" baseline="0" dirty="0" smtClean="0"/>
              <a:t> screens (Burke), or </a:t>
            </a:r>
            <a:r>
              <a:rPr lang="en-US" baseline="0" dirty="0" err="1" smtClean="0"/>
              <a:t>Framaing</a:t>
            </a:r>
            <a:r>
              <a:rPr lang="en-US" baseline="0" dirty="0" smtClean="0"/>
              <a:t> (</a:t>
            </a:r>
            <a:r>
              <a:rPr lang="en-US" baseline="0" dirty="0" err="1" smtClean="0"/>
              <a:t>Goffman</a:t>
            </a:r>
            <a:r>
              <a:rPr lang="en-US" baseline="0" dirty="0" smtClean="0"/>
              <a:t>)</a:t>
            </a:r>
          </a:p>
          <a:p>
            <a:endParaRPr lang="en-US" dirty="0" smtClean="0"/>
          </a:p>
          <a:p>
            <a:r>
              <a:rPr lang="en-US" baseline="0" dirty="0" smtClean="0"/>
              <a:t>Remix as a set of Tools of collecting and analyzing cultural information</a:t>
            </a:r>
          </a:p>
          <a:p>
            <a:r>
              <a:rPr lang="en-US" baseline="0" dirty="0" smtClean="0"/>
              <a:t>And it as a range of means for producing and representing intellectual knowledge</a:t>
            </a:r>
          </a:p>
        </p:txBody>
      </p:sp>
      <p:sp>
        <p:nvSpPr>
          <p:cNvPr id="4" name="Slide Number Placeholder 3"/>
          <p:cNvSpPr>
            <a:spLocks noGrp="1"/>
          </p:cNvSpPr>
          <p:nvPr>
            <p:ph type="sldNum" sz="quarter" idx="10"/>
          </p:nvPr>
        </p:nvSpPr>
        <p:spPr/>
        <p:txBody>
          <a:bodyPr/>
          <a:lstStyle/>
          <a:p>
            <a:fld id="{C1C332E5-4CE1-3C48-913A-639656F6B66E}"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96900" y="530225"/>
            <a:ext cx="5062538" cy="37973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Let me show you two examples of typical remix, although you may already be very familiar with this type of thing</a:t>
            </a:r>
          </a:p>
        </p:txBody>
      </p:sp>
      <p:sp>
        <p:nvSpPr>
          <p:cNvPr id="4" name="Slide Number Placeholder 3"/>
          <p:cNvSpPr>
            <a:spLocks noGrp="1"/>
          </p:cNvSpPr>
          <p:nvPr>
            <p:ph type="sldNum" sz="quarter" idx="10"/>
          </p:nvPr>
        </p:nvSpPr>
        <p:spPr/>
        <p:txBody>
          <a:bodyPr/>
          <a:lstStyle/>
          <a:p>
            <a:fld id="{C1C332E5-4CE1-3C48-913A-639656F6B66E}" type="slidenum">
              <a:rPr lang="en-US" smtClean="0"/>
              <a:pPr/>
              <a:t>10</a:t>
            </a:fld>
            <a:endParaRPr lang="en-US"/>
          </a:p>
        </p:txBody>
      </p:sp>
    </p:spTree>
    <p:extLst>
      <p:ext uri="{BB962C8B-B14F-4D97-AF65-F5344CB8AC3E}">
        <p14:creationId xmlns:p14="http://schemas.microsoft.com/office/powerpoint/2010/main" val="30928817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effectLst/>
              <a:latin typeface="+mn-lt"/>
              <a:ea typeface="+mn-ea"/>
              <a:cs typeface="+mn-cs"/>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C1C332E5-4CE1-3C48-913A-639656F6B66E}" type="slidenum">
              <a:rPr lang="en-US" smtClean="0"/>
              <a:pPr/>
              <a:t>11</a:t>
            </a:fld>
            <a:endParaRPr lang="en-US"/>
          </a:p>
        </p:txBody>
      </p:sp>
    </p:spTree>
    <p:extLst>
      <p:ext uri="{BB962C8B-B14F-4D97-AF65-F5344CB8AC3E}">
        <p14:creationId xmlns:p14="http://schemas.microsoft.com/office/powerpoint/2010/main" val="30928817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I’d love to show you about 20 slides to help you visualize how culture has shifted in the digital or internet age, but time doesn’t permit. Most of you are already too familiar with the ways we have become intertwined with media, the way social media have created extensive personal networks, and so forth. I am not going to go through these in detail, but I’m happy to talk about them later.</a:t>
            </a:r>
          </a:p>
          <a:p>
            <a:endParaRPr lang="en-US" dirty="0" smtClean="0"/>
          </a:p>
        </p:txBody>
      </p:sp>
      <p:sp>
        <p:nvSpPr>
          <p:cNvPr id="4" name="Slide Number Placeholder 3"/>
          <p:cNvSpPr>
            <a:spLocks noGrp="1"/>
          </p:cNvSpPr>
          <p:nvPr>
            <p:ph type="sldNum" sz="quarter" idx="10"/>
          </p:nvPr>
        </p:nvSpPr>
        <p:spPr/>
        <p:txBody>
          <a:bodyPr/>
          <a:lstStyle/>
          <a:p>
            <a:fld id="{C1C332E5-4CE1-3C48-913A-639656F6B66E}"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THINK ABOUT CUTTING THIS SECTION. IT MAKES THE POINT ONLY TANGENTIALLY. REALLY, THE POINT I WANT TO MAKE IS THAT REMIX CULTURE MAKES OUR RESEARCH CONTEXTS MORE COMPLICATED. MAYBE REPLACE WITH JAPAN, SINCE </a:t>
            </a:r>
            <a:r>
              <a:rPr lang="en-US" baseline="0" smtClean="0"/>
              <a:t>THAT’S THE END </a:t>
            </a:r>
            <a:r>
              <a:rPr lang="en-US" baseline="0" dirty="0" smtClean="0"/>
              <a:t>EXAMPLE.</a:t>
            </a:r>
          </a:p>
          <a:p>
            <a:endParaRPr lang="en-US" baseline="0" dirty="0" smtClean="0"/>
          </a:p>
          <a:p>
            <a:r>
              <a:rPr lang="en-US" baseline="0" dirty="0" smtClean="0"/>
              <a:t>Prior to the commercialization of the internet.  These were some prominent types of questions in social research, broadly speaking (and oversimplified for purposes of making an argument)</a:t>
            </a:r>
          </a:p>
          <a:p>
            <a:endParaRPr lang="en-US" baseline="0" dirty="0" smtClean="0"/>
          </a:p>
          <a:p>
            <a:r>
              <a:rPr lang="en-US" baseline="0" dirty="0" smtClean="0"/>
              <a:t>The early 1990s marked a period of intense attention on the technology, the nature of embodiment, the virtual.  People are doing a lot of inventive analyses, using their own experience as guide.  </a:t>
            </a:r>
          </a:p>
          <a:p>
            <a:endParaRPr lang="en-US" baseline="0" dirty="0" smtClean="0"/>
          </a:p>
          <a:p>
            <a:r>
              <a:rPr lang="en-US" baseline="0" dirty="0" smtClean="0"/>
              <a:t>Focusing on the mechanics of hypertext, the shape of cyberspace. (flip through following 7 slides to see some early visualizations of this, taken from the Cyberspace Atlas.</a:t>
            </a:r>
          </a:p>
          <a:p>
            <a:endParaRPr lang="en-US" baseline="0" dirty="0" smtClean="0"/>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Meeting Notes (11/25/11 11:26) -----</a:t>
            </a:r>
          </a:p>
          <a:p>
            <a:r>
              <a:rPr lang="en-US" sz="1200" kern="1200" baseline="0" dirty="0" smtClean="0">
                <a:solidFill>
                  <a:schemeClr val="tx1"/>
                </a:solidFill>
                <a:latin typeface="+mn-lt"/>
                <a:ea typeface="+mn-ea"/>
                <a:cs typeface="+mn-cs"/>
              </a:rPr>
              <a:t>The early 1990s marked a crucial moment in studies of digital culture because the internet was a place for virtual experience.</a:t>
            </a:r>
          </a:p>
        </p:txBody>
      </p:sp>
      <p:sp>
        <p:nvSpPr>
          <p:cNvPr id="4" name="Slide Number Placeholder 3"/>
          <p:cNvSpPr>
            <a:spLocks noGrp="1"/>
          </p:cNvSpPr>
          <p:nvPr>
            <p:ph type="sldNum" sz="quarter" idx="10"/>
          </p:nvPr>
        </p:nvSpPr>
        <p:spPr/>
        <p:txBody>
          <a:bodyPr/>
          <a:lstStyle/>
          <a:p>
            <a:fld id="{E319BCFB-496D-344F-A79D-F6E857EEB91D}" type="slidenum">
              <a:rPr lang="en-US" smtClean="0"/>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5C53FDC-7ECA-604A-BBD7-9089B37B46F8}" type="slidenum">
              <a:rPr lang="en-US" smtClean="0">
                <a:solidFill>
                  <a:prstClr val="black"/>
                </a:solidFill>
                <a:latin typeface="Calibri"/>
              </a:rPr>
              <a:pPr/>
              <a:t>14</a:t>
            </a:fld>
            <a:endParaRPr lang="en-US">
              <a:solidFill>
                <a:prstClr val="black"/>
              </a:solidFill>
              <a:latin typeface="Calibri"/>
            </a:endParaRPr>
          </a:p>
        </p:txBody>
      </p:sp>
    </p:spTree>
    <p:extLst>
      <p:ext uri="{BB962C8B-B14F-4D97-AF65-F5344CB8AC3E}">
        <p14:creationId xmlns:p14="http://schemas.microsoft.com/office/powerpoint/2010/main" val="6264387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5C53FDC-7ECA-604A-BBD7-9089B37B46F8}" type="slidenum">
              <a:rPr lang="en-US" smtClean="0">
                <a:solidFill>
                  <a:prstClr val="black"/>
                </a:solidFill>
                <a:latin typeface="Calibri"/>
              </a:rPr>
              <a:pPr/>
              <a:t>15</a:t>
            </a:fld>
            <a:endParaRPr lang="en-US">
              <a:solidFill>
                <a:prstClr val="black"/>
              </a:solidFill>
              <a:latin typeface="Calibri"/>
            </a:endParaRPr>
          </a:p>
        </p:txBody>
      </p:sp>
    </p:spTree>
    <p:extLst>
      <p:ext uri="{BB962C8B-B14F-4D97-AF65-F5344CB8AC3E}">
        <p14:creationId xmlns:p14="http://schemas.microsoft.com/office/powerpoint/2010/main" val="34056347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5C53FDC-7ECA-604A-BBD7-9089B37B46F8}" type="slidenum">
              <a:rPr lang="en-US" smtClean="0">
                <a:solidFill>
                  <a:prstClr val="black"/>
                </a:solidFill>
                <a:latin typeface="Calibri"/>
              </a:rPr>
              <a:pPr/>
              <a:t>16</a:t>
            </a:fld>
            <a:endParaRPr lang="en-US">
              <a:solidFill>
                <a:prstClr val="black"/>
              </a:solidFill>
              <a:latin typeface="Calibri"/>
            </a:endParaRPr>
          </a:p>
        </p:txBody>
      </p:sp>
    </p:spTree>
    <p:extLst>
      <p:ext uri="{BB962C8B-B14F-4D97-AF65-F5344CB8AC3E}">
        <p14:creationId xmlns:p14="http://schemas.microsoft.com/office/powerpoint/2010/main" val="29020364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Suffice it to say:</a:t>
            </a:r>
            <a:r>
              <a:rPr lang="en-US" baseline="0" dirty="0" smtClean="0"/>
              <a:t>  15-20 years ago, we talked a lot about ‘cyberspace’ where our avatars could travel through portals to different information spaces</a:t>
            </a:r>
          </a:p>
        </p:txBody>
      </p:sp>
      <p:sp>
        <p:nvSpPr>
          <p:cNvPr id="4" name="Slide Number Placeholder 3"/>
          <p:cNvSpPr>
            <a:spLocks noGrp="1"/>
          </p:cNvSpPr>
          <p:nvPr>
            <p:ph type="sldNum" sz="quarter" idx="10"/>
          </p:nvPr>
        </p:nvSpPr>
        <p:spPr/>
        <p:txBody>
          <a:bodyPr/>
          <a:lstStyle/>
          <a:p>
            <a:fld id="{45C53FDC-7ECA-604A-BBD7-9089B37B46F8}" type="slidenum">
              <a:rPr lang="en-US" smtClean="0">
                <a:solidFill>
                  <a:prstClr val="black"/>
                </a:solidFill>
                <a:latin typeface="Calibri"/>
              </a:rPr>
              <a:pPr/>
              <a:t>17</a:t>
            </a:fld>
            <a:endParaRPr lang="en-US">
              <a:solidFill>
                <a:prstClr val="black"/>
              </a:solidFill>
              <a:latin typeface="Calibri"/>
            </a:endParaRPr>
          </a:p>
        </p:txBody>
      </p:sp>
    </p:spTree>
    <p:extLst>
      <p:ext uri="{BB962C8B-B14F-4D97-AF65-F5344CB8AC3E}">
        <p14:creationId xmlns:p14="http://schemas.microsoft.com/office/powerpoint/2010/main" val="3979701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5C53FDC-7ECA-604A-BBD7-9089B37B46F8}" type="slidenum">
              <a:rPr lang="en-US" smtClean="0">
                <a:solidFill>
                  <a:prstClr val="black"/>
                </a:solidFill>
                <a:latin typeface="Calibri"/>
              </a:rPr>
              <a:pPr/>
              <a:t>18</a:t>
            </a:fld>
            <a:endParaRPr lang="en-US">
              <a:solidFill>
                <a:prstClr val="black"/>
              </a:solidFill>
              <a:latin typeface="Calibri"/>
            </a:endParaRPr>
          </a:p>
        </p:txBody>
      </p:sp>
    </p:spTree>
    <p:extLst>
      <p:ext uri="{BB962C8B-B14F-4D97-AF65-F5344CB8AC3E}">
        <p14:creationId xmlns:p14="http://schemas.microsoft.com/office/powerpoint/2010/main" val="24984878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Or live and explore information</a:t>
            </a:r>
            <a:r>
              <a:rPr lang="en-US" baseline="0" dirty="0" smtClean="0"/>
              <a:t> </a:t>
            </a:r>
            <a:r>
              <a:rPr lang="en-US" baseline="0" dirty="0" err="1" smtClean="0"/>
              <a:t>scapes</a:t>
            </a:r>
            <a:endParaRPr lang="en-US" dirty="0"/>
          </a:p>
        </p:txBody>
      </p:sp>
      <p:sp>
        <p:nvSpPr>
          <p:cNvPr id="4" name="Slide Number Placeholder 3"/>
          <p:cNvSpPr>
            <a:spLocks noGrp="1"/>
          </p:cNvSpPr>
          <p:nvPr>
            <p:ph type="sldNum" sz="quarter" idx="10"/>
          </p:nvPr>
        </p:nvSpPr>
        <p:spPr/>
        <p:txBody>
          <a:bodyPr/>
          <a:lstStyle/>
          <a:p>
            <a:fld id="{45C53FDC-7ECA-604A-BBD7-9089B37B46F8}" type="slidenum">
              <a:rPr lang="en-US" smtClean="0">
                <a:solidFill>
                  <a:prstClr val="black"/>
                </a:solidFill>
                <a:latin typeface="Calibri"/>
              </a:rPr>
              <a:pPr/>
              <a:t>19</a:t>
            </a:fld>
            <a:endParaRPr lang="en-US">
              <a:solidFill>
                <a:prstClr val="black"/>
              </a:solidFill>
              <a:latin typeface="Calibri"/>
            </a:endParaRPr>
          </a:p>
        </p:txBody>
      </p:sp>
    </p:spTree>
    <p:extLst>
      <p:ext uri="{BB962C8B-B14F-4D97-AF65-F5344CB8AC3E}">
        <p14:creationId xmlns:p14="http://schemas.microsoft.com/office/powerpoint/2010/main" val="26469822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a depiction o</a:t>
            </a:r>
            <a:r>
              <a:rPr lang="en-US" baseline="0" dirty="0" smtClean="0"/>
              <a:t>f a</a:t>
            </a:r>
            <a:r>
              <a:rPr lang="en-US" dirty="0" smtClean="0"/>
              <a:t> person’s</a:t>
            </a:r>
            <a:r>
              <a:rPr lang="en-US" baseline="0" dirty="0" smtClean="0"/>
              <a:t> computer, where the shape and architecture of this space is as important as the actual content.</a:t>
            </a:r>
            <a:endParaRPr lang="en-US" dirty="0"/>
          </a:p>
        </p:txBody>
      </p:sp>
      <p:sp>
        <p:nvSpPr>
          <p:cNvPr id="4" name="Slide Number Placeholder 3"/>
          <p:cNvSpPr>
            <a:spLocks noGrp="1"/>
          </p:cNvSpPr>
          <p:nvPr>
            <p:ph type="sldNum" sz="quarter" idx="10"/>
          </p:nvPr>
        </p:nvSpPr>
        <p:spPr/>
        <p:txBody>
          <a:bodyPr/>
          <a:lstStyle/>
          <a:p>
            <a:fld id="{45C53FDC-7ECA-604A-BBD7-9089B37B46F8}" type="slidenum">
              <a:rPr lang="en-US" smtClean="0">
                <a:solidFill>
                  <a:prstClr val="black"/>
                </a:solidFill>
                <a:latin typeface="Calibri"/>
              </a:rPr>
              <a:pPr/>
              <a:t>20</a:t>
            </a:fld>
            <a:endParaRPr lang="en-US">
              <a:solidFill>
                <a:prstClr val="black"/>
              </a:solidFill>
              <a:latin typeface="Calibri"/>
            </a:endParaRPr>
          </a:p>
        </p:txBody>
      </p:sp>
    </p:spTree>
    <p:extLst>
      <p:ext uri="{BB962C8B-B14F-4D97-AF65-F5344CB8AC3E}">
        <p14:creationId xmlns:p14="http://schemas.microsoft.com/office/powerpoint/2010/main" val="28461796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saw</a:t>
            </a:r>
            <a:r>
              <a:rPr lang="en-US" baseline="0" dirty="0" smtClean="0"/>
              <a:t> this in film also. </a:t>
            </a:r>
            <a:endParaRPr lang="en-US" dirty="0"/>
          </a:p>
        </p:txBody>
      </p:sp>
      <p:sp>
        <p:nvSpPr>
          <p:cNvPr id="4" name="Slide Number Placeholder 3"/>
          <p:cNvSpPr>
            <a:spLocks noGrp="1"/>
          </p:cNvSpPr>
          <p:nvPr>
            <p:ph type="sldNum" sz="quarter" idx="10"/>
          </p:nvPr>
        </p:nvSpPr>
        <p:spPr/>
        <p:txBody>
          <a:bodyPr/>
          <a:lstStyle/>
          <a:p>
            <a:fld id="{C1C332E5-4CE1-3C48-913A-639656F6B66E}" type="slidenum">
              <a:rPr lang="en-US" smtClean="0">
                <a:solidFill>
                  <a:prstClr val="black"/>
                </a:solidFill>
                <a:latin typeface="Calibri"/>
              </a:rPr>
              <a:pPr/>
              <a:t>21</a:t>
            </a:fld>
            <a:endParaRPr lang="en-US">
              <a:solidFill>
                <a:prstClr val="black"/>
              </a:solidFill>
              <a:latin typeface="Calibri"/>
            </a:endParaRPr>
          </a:p>
        </p:txBody>
      </p:sp>
    </p:spTree>
    <p:extLst>
      <p:ext uri="{BB962C8B-B14F-4D97-AF65-F5344CB8AC3E}">
        <p14:creationId xmlns:p14="http://schemas.microsoft.com/office/powerpoint/2010/main" val="22105200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a:t>
            </a:r>
            <a:r>
              <a:rPr lang="en-US" baseline="0" dirty="0" smtClean="0"/>
              <a:t> virtual reality.</a:t>
            </a:r>
            <a:endParaRPr lang="en-US" dirty="0"/>
          </a:p>
        </p:txBody>
      </p:sp>
      <p:sp>
        <p:nvSpPr>
          <p:cNvPr id="4" name="Slide Number Placeholder 3"/>
          <p:cNvSpPr>
            <a:spLocks noGrp="1"/>
          </p:cNvSpPr>
          <p:nvPr>
            <p:ph type="sldNum" sz="quarter" idx="10"/>
          </p:nvPr>
        </p:nvSpPr>
        <p:spPr/>
        <p:txBody>
          <a:bodyPr/>
          <a:lstStyle/>
          <a:p>
            <a:fld id="{45C53FDC-7ECA-604A-BBD7-9089B37B46F8}" type="slidenum">
              <a:rPr lang="en-US" smtClean="0">
                <a:solidFill>
                  <a:prstClr val="black"/>
                </a:solidFill>
                <a:latin typeface="Calibri"/>
              </a:rPr>
              <a:pPr/>
              <a:t>22</a:t>
            </a:fld>
            <a:endParaRPr lang="en-US">
              <a:solidFill>
                <a:prstClr val="black"/>
              </a:solidFill>
              <a:latin typeface="Calibri"/>
            </a:endParaRPr>
          </a:p>
        </p:txBody>
      </p:sp>
    </p:spTree>
    <p:extLst>
      <p:ext uri="{BB962C8B-B14F-4D97-AF65-F5344CB8AC3E}">
        <p14:creationId xmlns:p14="http://schemas.microsoft.com/office/powerpoint/2010/main" val="8907229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MAKING THE FRAMES OBVIOUS</a:t>
            </a:r>
          </a:p>
          <a:p>
            <a:r>
              <a:rPr lang="en-US" dirty="0" smtClean="0"/>
              <a:t>The early to mid 1990s</a:t>
            </a:r>
            <a:r>
              <a:rPr lang="en-US" baseline="0" dirty="0" smtClean="0"/>
              <a:t> also marks a time period when postmodern thinking hits the streets in more popular, user friendly form.  Films like Pulp Fiction and Natural Born killers, dismantled the barrier between audience and film, self and action of the film. Later, Run Lola Run does another twist on this.</a:t>
            </a:r>
          </a:p>
          <a:p>
            <a:endParaRPr lang="en-US" baseline="0" dirty="0" smtClean="0"/>
          </a:p>
        </p:txBody>
      </p:sp>
      <p:sp>
        <p:nvSpPr>
          <p:cNvPr id="4" name="Slide Number Placeholder 3"/>
          <p:cNvSpPr>
            <a:spLocks noGrp="1"/>
          </p:cNvSpPr>
          <p:nvPr>
            <p:ph type="sldNum" sz="quarter" idx="10"/>
          </p:nvPr>
        </p:nvSpPr>
        <p:spPr/>
        <p:txBody>
          <a:bodyPr/>
          <a:lstStyle/>
          <a:p>
            <a:fld id="{C1C332E5-4CE1-3C48-913A-639656F6B66E}" type="slidenum">
              <a:rPr lang="en-US" smtClean="0"/>
              <a:pPr/>
              <a:t>23</a:t>
            </a:fld>
            <a:endParaRPr lang="en-US"/>
          </a:p>
        </p:txBody>
      </p:sp>
    </p:spTree>
    <p:extLst>
      <p:ext uri="{BB962C8B-B14F-4D97-AF65-F5344CB8AC3E}">
        <p14:creationId xmlns:p14="http://schemas.microsoft.com/office/powerpoint/2010/main" val="23754131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5C53FDC-7ECA-604A-BBD7-9089B37B46F8}" type="slidenum">
              <a:rPr lang="en-US" smtClean="0"/>
              <a:t>24</a:t>
            </a:fld>
            <a:endParaRPr lang="en-US"/>
          </a:p>
        </p:txBody>
      </p:sp>
    </p:spTree>
    <p:extLst>
      <p:ext uri="{BB962C8B-B14F-4D97-AF65-F5344CB8AC3E}">
        <p14:creationId xmlns:p14="http://schemas.microsoft.com/office/powerpoint/2010/main" val="19070806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5C53FDC-7ECA-604A-BBD7-9089B37B46F8}" type="slidenum">
              <a:rPr lang="en-US" smtClean="0"/>
              <a:t>25</a:t>
            </a:fld>
            <a:endParaRPr lang="en-US"/>
          </a:p>
        </p:txBody>
      </p:sp>
    </p:spTree>
    <p:extLst>
      <p:ext uri="{BB962C8B-B14F-4D97-AF65-F5344CB8AC3E}">
        <p14:creationId xmlns:p14="http://schemas.microsoft.com/office/powerpoint/2010/main" val="17020002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5C53FDC-7ECA-604A-BBD7-9089B37B46F8}" type="slidenum">
              <a:rPr lang="en-US" smtClean="0"/>
              <a:t>26</a:t>
            </a:fld>
            <a:endParaRPr lang="en-US"/>
          </a:p>
        </p:txBody>
      </p:sp>
    </p:spTree>
    <p:extLst>
      <p:ext uri="{BB962C8B-B14F-4D97-AF65-F5344CB8AC3E}">
        <p14:creationId xmlns:p14="http://schemas.microsoft.com/office/powerpoint/2010/main" val="17020002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we build</a:t>
            </a:r>
            <a:r>
              <a:rPr lang="en-US" baseline="0" dirty="0" smtClean="0"/>
              <a:t> online communities </a:t>
            </a:r>
            <a:r>
              <a:rPr lang="en-US" dirty="0" smtClean="0"/>
              <a:t>with others</a:t>
            </a:r>
            <a:r>
              <a:rPr lang="en-US" baseline="0" dirty="0" smtClean="0"/>
              <a:t> using </a:t>
            </a:r>
            <a:r>
              <a:rPr lang="en-US" baseline="0" dirty="0" err="1" smtClean="0"/>
              <a:t>ascii</a:t>
            </a:r>
            <a:r>
              <a:rPr lang="en-US" baseline="0" dirty="0" smtClean="0"/>
              <a:t> text.  </a:t>
            </a:r>
          </a:p>
        </p:txBody>
      </p:sp>
      <p:sp>
        <p:nvSpPr>
          <p:cNvPr id="4" name="Slide Number Placeholder 3"/>
          <p:cNvSpPr>
            <a:spLocks noGrp="1"/>
          </p:cNvSpPr>
          <p:nvPr>
            <p:ph type="sldNum" sz="quarter" idx="10"/>
          </p:nvPr>
        </p:nvSpPr>
        <p:spPr/>
        <p:txBody>
          <a:bodyPr/>
          <a:lstStyle/>
          <a:p>
            <a:fld id="{C1C332E5-4CE1-3C48-913A-639656F6B66E}" type="slidenum">
              <a:rPr lang="en-US" smtClean="0"/>
              <a:pPr/>
              <a:t>27</a:t>
            </a:fld>
            <a:endParaRPr lang="en-US"/>
          </a:p>
        </p:txBody>
      </p:sp>
    </p:spTree>
    <p:extLst>
      <p:ext uri="{BB962C8B-B14F-4D97-AF65-F5344CB8AC3E}">
        <p14:creationId xmlns:p14="http://schemas.microsoft.com/office/powerpoint/2010/main" val="33375925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a:t>
            </a:r>
            <a:r>
              <a:rPr lang="en-US" baseline="0" dirty="0" smtClean="0"/>
              <a:t> you were lucky, your software had more colors. But the mode of “being with other” in this timeframe is </a:t>
            </a:r>
            <a:r>
              <a:rPr lang="en-US" baseline="0" dirty="0" err="1" smtClean="0"/>
              <a:t>ascii</a:t>
            </a:r>
            <a:r>
              <a:rPr lang="en-US" baseline="0" dirty="0" smtClean="0"/>
              <a:t> text, primarily.</a:t>
            </a:r>
          </a:p>
          <a:p>
            <a:endParaRPr lang="en-US" baseline="0" dirty="0" smtClean="0"/>
          </a:p>
          <a:p>
            <a:r>
              <a:rPr lang="en-US" baseline="0" dirty="0" smtClean="0"/>
              <a:t>In certain fields of qualitative inquiry, there’s an impulse to </a:t>
            </a:r>
            <a:r>
              <a:rPr lang="en-US" sz="1200" b="0" i="0" u="none" strike="noStrike" kern="1200" dirty="0" smtClean="0">
                <a:solidFill>
                  <a:schemeClr val="tx1"/>
                </a:solidFill>
                <a:effectLst/>
                <a:latin typeface="+mn-lt"/>
                <a:ea typeface="+mn-ea"/>
                <a:cs typeface="+mn-cs"/>
              </a:rPr>
              <a:t>reconsider what counts as</a:t>
            </a:r>
            <a:r>
              <a:rPr lang="en-US" sz="1200" b="0" i="0" u="none" strike="noStrike" kern="1200" baseline="0" dirty="0" smtClean="0">
                <a:solidFill>
                  <a:schemeClr val="tx1"/>
                </a:solidFill>
                <a:effectLst/>
                <a:latin typeface="+mn-lt"/>
                <a:ea typeface="+mn-ea"/>
                <a:cs typeface="+mn-cs"/>
              </a:rPr>
              <a:t> research, to </a:t>
            </a:r>
            <a:r>
              <a:rPr lang="en-US" sz="1200" b="0" i="0" u="none" strike="noStrike" kern="1200" dirty="0" smtClean="0">
                <a:solidFill>
                  <a:schemeClr val="tx1"/>
                </a:solidFill>
                <a:effectLst/>
                <a:latin typeface="+mn-lt"/>
                <a:ea typeface="+mn-ea"/>
                <a:cs typeface="+mn-cs"/>
              </a:rPr>
              <a:t>embrace </a:t>
            </a:r>
            <a:r>
              <a:rPr lang="en-US" sz="1200" b="0" i="0" u="none" strike="noStrike" kern="1200" dirty="0" err="1" smtClean="0">
                <a:solidFill>
                  <a:schemeClr val="tx1"/>
                </a:solidFill>
                <a:effectLst/>
                <a:latin typeface="+mn-lt"/>
                <a:ea typeface="+mn-ea"/>
                <a:cs typeface="+mn-cs"/>
              </a:rPr>
              <a:t>autoethnographic</a:t>
            </a:r>
            <a:r>
              <a:rPr lang="en-US" sz="1200" b="0" i="0" u="none" strike="noStrike" kern="1200" dirty="0" smtClean="0">
                <a:solidFill>
                  <a:schemeClr val="tx1"/>
                </a:solidFill>
                <a:effectLst/>
                <a:latin typeface="+mn-lt"/>
                <a:ea typeface="+mn-ea"/>
                <a:cs typeface="+mn-cs"/>
              </a:rPr>
              <a:t> or decentered ways of knowing (following the path of Geertz, then Clifford and Marcus and situated feminists like Sandra Harding and Donna </a:t>
            </a:r>
            <a:r>
              <a:rPr lang="en-US" sz="1200" b="0" i="0" u="none" strike="noStrike" kern="1200" dirty="0" err="1" smtClean="0">
                <a:solidFill>
                  <a:schemeClr val="tx1"/>
                </a:solidFill>
                <a:effectLst/>
                <a:latin typeface="+mn-lt"/>
                <a:ea typeface="+mn-ea"/>
                <a:cs typeface="+mn-cs"/>
              </a:rPr>
              <a:t>Haraway</a:t>
            </a:r>
            <a:r>
              <a:rPr lang="en-US" sz="1200" b="0" i="0" u="none" strike="noStrike" kern="1200" dirty="0" smtClean="0">
                <a:solidFill>
                  <a:schemeClr val="tx1"/>
                </a:solidFill>
                <a:effectLst/>
                <a:latin typeface="+mn-lt"/>
                <a:ea typeface="+mn-ea"/>
                <a:cs typeface="+mn-cs"/>
              </a:rPr>
              <a:t>). </a:t>
            </a:r>
            <a:r>
              <a:rPr lang="en-US" sz="1200" b="0" i="0" u="none" strike="noStrike" kern="1200" baseline="0" dirty="0" smtClean="0">
                <a:solidFill>
                  <a:schemeClr val="tx1"/>
                </a:solidFill>
                <a:effectLst/>
                <a:latin typeface="+mn-lt"/>
                <a:ea typeface="+mn-ea"/>
                <a:cs typeface="+mn-cs"/>
              </a:rPr>
              <a:t>  </a:t>
            </a:r>
            <a:r>
              <a:rPr lang="en-US" baseline="0" dirty="0" smtClean="0"/>
              <a:t>This is most extremely expressed by interpretive sociology in the U.S., where we see a lot of experimentation with methods of analysis and representation in different genres of writing.</a:t>
            </a:r>
          </a:p>
          <a:p>
            <a:endParaRPr lang="en-US" baseline="0" dirty="0" smtClean="0"/>
          </a:p>
          <a:p>
            <a:r>
              <a:rPr lang="en-US" sz="1200" b="1" i="0" u="none" strike="noStrike" kern="1200" dirty="0" smtClean="0">
                <a:solidFill>
                  <a:schemeClr val="tx1"/>
                </a:solidFill>
                <a:effectLst/>
                <a:latin typeface="+mn-lt"/>
                <a:ea typeface="+mn-ea"/>
                <a:cs typeface="+mn-cs"/>
              </a:rPr>
              <a:t>Salient Characteristics of the 1990s </a:t>
            </a:r>
            <a:r>
              <a:rPr lang="en-US" dirty="0" smtClean="0"/>
              <a:t/>
            </a:r>
            <a:br>
              <a:rPr lang="en-US" dirty="0" smtClean="0"/>
            </a:br>
            <a:r>
              <a:rPr lang="en-US" sz="1200" b="0" i="0" u="none" strike="noStrike" kern="1200" dirty="0" smtClean="0">
                <a:solidFill>
                  <a:schemeClr val="tx1"/>
                </a:solidFill>
                <a:effectLst/>
                <a:latin typeface="+mn-lt"/>
                <a:ea typeface="+mn-ea"/>
                <a:cs typeface="+mn-cs"/>
              </a:rPr>
              <a:t>disembodiment</a:t>
            </a:r>
            <a:r>
              <a:rPr lang="en-US" dirty="0" smtClean="0"/>
              <a:t/>
            </a:r>
            <a:br>
              <a:rPr lang="en-US" dirty="0" smtClean="0"/>
            </a:br>
            <a:r>
              <a:rPr lang="en-US" sz="1200" b="0" i="0" u="none" strike="noStrike" kern="1200" dirty="0" smtClean="0">
                <a:solidFill>
                  <a:schemeClr val="tx1"/>
                </a:solidFill>
                <a:effectLst/>
                <a:latin typeface="+mn-lt"/>
                <a:ea typeface="+mn-ea"/>
                <a:cs typeface="+mn-cs"/>
              </a:rPr>
              <a:t>text as being</a:t>
            </a:r>
            <a:r>
              <a:rPr lang="en-US" dirty="0" smtClean="0"/>
              <a:t/>
            </a:r>
            <a:br>
              <a:rPr lang="en-US" dirty="0" smtClean="0"/>
            </a:br>
            <a:r>
              <a:rPr lang="en-US" sz="1200" b="0" i="0" u="none" strike="noStrike" kern="1200" dirty="0" smtClean="0">
                <a:solidFill>
                  <a:schemeClr val="tx1"/>
                </a:solidFill>
                <a:effectLst/>
                <a:latin typeface="+mn-lt"/>
                <a:ea typeface="+mn-ea"/>
                <a:cs typeface="+mn-cs"/>
              </a:rPr>
              <a:t>geographic displacement/dispersion</a:t>
            </a:r>
            <a:r>
              <a:rPr lang="en-US" dirty="0" smtClean="0"/>
              <a:t/>
            </a:r>
            <a:br>
              <a:rPr lang="en-US" dirty="0" smtClean="0"/>
            </a:br>
            <a:endParaRPr lang="en-US" dirty="0" smtClean="0"/>
          </a:p>
          <a:p>
            <a:r>
              <a:rPr lang="en-US" sz="1200" b="1" i="0" u="none" strike="noStrike" kern="1200" dirty="0" smtClean="0">
                <a:solidFill>
                  <a:schemeClr val="tx1"/>
                </a:solidFill>
                <a:effectLst/>
                <a:latin typeface="+mn-lt"/>
                <a:ea typeface="+mn-ea"/>
                <a:cs typeface="+mn-cs"/>
              </a:rPr>
              <a:t>meant challenges for ethnographic research:</a:t>
            </a:r>
            <a:r>
              <a:rPr lang="en-US" dirty="0" smtClean="0"/>
              <a:t/>
            </a:r>
            <a:br>
              <a:rPr lang="en-US" dirty="0" smtClean="0"/>
            </a:br>
            <a:r>
              <a:rPr lang="en-US" sz="1200" b="0" i="0" u="none" strike="noStrike" kern="1200" dirty="0" smtClean="0">
                <a:solidFill>
                  <a:schemeClr val="tx1"/>
                </a:solidFill>
                <a:effectLst/>
                <a:latin typeface="+mn-lt"/>
                <a:ea typeface="+mn-ea"/>
                <a:cs typeface="+mn-cs"/>
              </a:rPr>
              <a:t>interviewing both online or offline?</a:t>
            </a:r>
            <a:r>
              <a:rPr lang="en-US" dirty="0" smtClean="0"/>
              <a:t/>
            </a:r>
            <a:br>
              <a:rPr lang="en-US" dirty="0" smtClean="0"/>
            </a:br>
            <a:r>
              <a:rPr lang="en-US" sz="1200" b="0" i="0" u="none" strike="noStrike" kern="1200" dirty="0" smtClean="0">
                <a:solidFill>
                  <a:schemeClr val="tx1"/>
                </a:solidFill>
                <a:effectLst/>
                <a:latin typeface="+mn-lt"/>
                <a:ea typeface="+mn-ea"/>
                <a:cs typeface="+mn-cs"/>
              </a:rPr>
              <a:t>authenticity? in the body or in the content of the text?</a:t>
            </a:r>
            <a:r>
              <a:rPr lang="en-US" dirty="0" smtClean="0"/>
              <a:t/>
            </a:r>
            <a:br>
              <a:rPr lang="en-US" dirty="0" smtClean="0"/>
            </a:br>
            <a:r>
              <a:rPr lang="en-US" sz="1200" b="0" i="0" u="none" strike="noStrike" kern="1200" dirty="0" smtClean="0">
                <a:solidFill>
                  <a:schemeClr val="tx1"/>
                </a:solidFill>
                <a:effectLst/>
                <a:latin typeface="+mn-lt"/>
                <a:ea typeface="+mn-ea"/>
                <a:cs typeface="+mn-cs"/>
              </a:rPr>
              <a:t>where is real experience? online or offline or a mix of both?</a:t>
            </a:r>
            <a:r>
              <a:rPr lang="en-US" dirty="0" smtClean="0"/>
              <a:t/>
            </a:r>
            <a:br>
              <a:rPr lang="en-US" dirty="0" smtClean="0"/>
            </a:br>
            <a:r>
              <a:rPr lang="en-US" sz="1200" b="0" i="0" u="none" strike="noStrike" kern="1200" dirty="0" smtClean="0">
                <a:solidFill>
                  <a:schemeClr val="tx1"/>
                </a:solidFill>
                <a:effectLst/>
                <a:latin typeface="+mn-lt"/>
                <a:ea typeface="+mn-ea"/>
                <a:cs typeface="+mn-cs"/>
              </a:rPr>
              <a:t>participation as active building of field boundaries</a:t>
            </a:r>
            <a:r>
              <a:rPr lang="en-US" dirty="0" smtClean="0"/>
              <a:t/>
            </a:r>
            <a:br>
              <a:rPr lang="en-US" dirty="0" smtClean="0"/>
            </a:br>
            <a:r>
              <a:rPr lang="en-US" sz="1200" b="0" i="0" u="none" strike="noStrike" kern="1200" dirty="0" smtClean="0">
                <a:solidFill>
                  <a:schemeClr val="tx1"/>
                </a:solidFill>
                <a:effectLst/>
                <a:latin typeface="+mn-lt"/>
                <a:ea typeface="+mn-ea"/>
                <a:cs typeface="+mn-cs"/>
              </a:rPr>
              <a:t>storing and managing huge amounts of field data</a:t>
            </a:r>
            <a:r>
              <a:rPr lang="en-US" dirty="0" smtClean="0"/>
              <a:t/>
            </a:r>
            <a:br>
              <a:rPr lang="en-US" dirty="0" smtClean="0"/>
            </a:br>
            <a:r>
              <a:rPr lang="en-US" sz="1200" b="0" i="0" u="none" strike="noStrike" kern="1200" dirty="0" smtClean="0">
                <a:solidFill>
                  <a:schemeClr val="tx1"/>
                </a:solidFill>
                <a:effectLst/>
                <a:latin typeface="+mn-lt"/>
                <a:ea typeface="+mn-ea"/>
                <a:cs typeface="+mn-cs"/>
              </a:rPr>
              <a:t>ethical practice of protecting privacy and getting informed consent</a:t>
            </a:r>
            <a:r>
              <a:rPr lang="en-US" dirty="0" smtClean="0"/>
              <a:t/>
            </a:r>
            <a:br>
              <a:rPr lang="en-US" dirty="0" smtClean="0"/>
            </a:br>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45C53FDC-7ECA-604A-BBD7-9089B37B46F8}" type="slidenum">
              <a:rPr lang="en-US" smtClean="0"/>
              <a:t>28</a:t>
            </a:fld>
            <a:endParaRPr lang="en-US"/>
          </a:p>
        </p:txBody>
      </p:sp>
    </p:spTree>
    <p:extLst>
      <p:ext uri="{BB962C8B-B14F-4D97-AF65-F5344CB8AC3E}">
        <p14:creationId xmlns:p14="http://schemas.microsoft.com/office/powerpoint/2010/main" val="13407889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effectLst/>
                <a:latin typeface="+mn-lt"/>
                <a:ea typeface="+mn-ea"/>
                <a:cs typeface="+mn-cs"/>
              </a:rPr>
              <a:t>Then, in the mid 1990s, the focus of research turned to the WWW as a visually dominated space for commerce and personal production of personal pages. </a:t>
            </a:r>
          </a:p>
          <a:p>
            <a:endParaRPr lang="en-US" baseline="0" dirty="0" smtClean="0"/>
          </a:p>
        </p:txBody>
      </p:sp>
      <p:sp>
        <p:nvSpPr>
          <p:cNvPr id="4" name="Slide Number Placeholder 3"/>
          <p:cNvSpPr>
            <a:spLocks noGrp="1"/>
          </p:cNvSpPr>
          <p:nvPr>
            <p:ph type="sldNum" sz="quarter" idx="10"/>
          </p:nvPr>
        </p:nvSpPr>
        <p:spPr/>
        <p:txBody>
          <a:bodyPr/>
          <a:lstStyle/>
          <a:p>
            <a:fld id="{C1C332E5-4CE1-3C48-913A-639656F6B66E}" type="slidenum">
              <a:rPr lang="en-US" smtClean="0"/>
              <a:pPr/>
              <a:t>29</a:t>
            </a:fld>
            <a:endParaRPr lang="en-US"/>
          </a:p>
        </p:txBody>
      </p:sp>
    </p:spTree>
    <p:extLst>
      <p:ext uri="{BB962C8B-B14F-4D97-AF65-F5344CB8AC3E}">
        <p14:creationId xmlns:p14="http://schemas.microsoft.com/office/powerpoint/2010/main" val="36459912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effectLst/>
                <a:latin typeface="+mn-lt"/>
                <a:ea typeface="+mn-ea"/>
                <a:cs typeface="+mn-cs"/>
              </a:rPr>
              <a:t>Concurrently, we see a rise in studying networks, or larger pictures of society, based on the more robust web and the growing social use of the web as a networking tool.  </a:t>
            </a:r>
            <a:endParaRPr lang="en-US" dirty="0" smtClean="0"/>
          </a:p>
          <a:p>
            <a:endParaRPr lang="en-US" dirty="0" smtClean="0"/>
          </a:p>
          <a:p>
            <a:r>
              <a:rPr lang="en-US" dirty="0" smtClean="0"/>
              <a:t>Now, our parameters for what is appropriate for</a:t>
            </a:r>
            <a:r>
              <a:rPr lang="en-US" baseline="0" dirty="0" smtClean="0"/>
              <a:t> an interface have changed somewhat. If we’re not in a gaming environment or ‘alternative’ space, this is the classic look of the stage upon which we now play.</a:t>
            </a:r>
          </a:p>
          <a:p>
            <a:endParaRPr lang="en-US" baseline="0" dirty="0" smtClean="0"/>
          </a:p>
        </p:txBody>
      </p:sp>
      <p:sp>
        <p:nvSpPr>
          <p:cNvPr id="4" name="Slide Number Placeholder 3"/>
          <p:cNvSpPr>
            <a:spLocks noGrp="1"/>
          </p:cNvSpPr>
          <p:nvPr>
            <p:ph type="sldNum" sz="quarter" idx="10"/>
          </p:nvPr>
        </p:nvSpPr>
        <p:spPr/>
        <p:txBody>
          <a:bodyPr/>
          <a:lstStyle/>
          <a:p>
            <a:fld id="{C1C332E5-4CE1-3C48-913A-639656F6B66E}" type="slidenum">
              <a:rPr lang="en-US" smtClean="0"/>
              <a:pPr/>
              <a:t>30</a:t>
            </a:fld>
            <a:endParaRPr lang="en-US"/>
          </a:p>
        </p:txBody>
      </p:sp>
    </p:spTree>
    <p:extLst>
      <p:ext uri="{BB962C8B-B14F-4D97-AF65-F5344CB8AC3E}">
        <p14:creationId xmlns:p14="http://schemas.microsoft.com/office/powerpoint/2010/main" val="36459912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ubiquitous plain</a:t>
            </a:r>
            <a:r>
              <a:rPr lang="en-US" baseline="0" dirty="0" smtClean="0"/>
              <a:t> interface took hold and firmly influences web design now.</a:t>
            </a:r>
            <a:endParaRPr lang="en-US" dirty="0"/>
          </a:p>
        </p:txBody>
      </p:sp>
      <p:sp>
        <p:nvSpPr>
          <p:cNvPr id="4" name="Slide Number Placeholder 3"/>
          <p:cNvSpPr>
            <a:spLocks noGrp="1"/>
          </p:cNvSpPr>
          <p:nvPr>
            <p:ph type="sldNum" sz="quarter" idx="10"/>
          </p:nvPr>
        </p:nvSpPr>
        <p:spPr/>
        <p:txBody>
          <a:bodyPr/>
          <a:lstStyle/>
          <a:p>
            <a:fld id="{45C53FDC-7ECA-604A-BBD7-9089B37B46F8}" type="slidenum">
              <a:rPr lang="en-US" smtClean="0"/>
              <a:t>31</a:t>
            </a:fld>
            <a:endParaRPr lang="en-US"/>
          </a:p>
        </p:txBody>
      </p:sp>
    </p:spTree>
    <p:extLst>
      <p:ext uri="{BB962C8B-B14F-4D97-AF65-F5344CB8AC3E}">
        <p14:creationId xmlns:p14="http://schemas.microsoft.com/office/powerpoint/2010/main" val="11367946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Almost every site for social</a:t>
            </a:r>
            <a:r>
              <a:rPr lang="en-US" baseline="0" dirty="0" smtClean="0"/>
              <a:t> media has the vanilla interface</a:t>
            </a:r>
            <a:endParaRPr lang="en-US" dirty="0"/>
          </a:p>
        </p:txBody>
      </p:sp>
      <p:sp>
        <p:nvSpPr>
          <p:cNvPr id="4" name="Slide Number Placeholder 3"/>
          <p:cNvSpPr>
            <a:spLocks noGrp="1"/>
          </p:cNvSpPr>
          <p:nvPr>
            <p:ph type="sldNum" sz="quarter" idx="10"/>
          </p:nvPr>
        </p:nvSpPr>
        <p:spPr/>
        <p:txBody>
          <a:bodyPr/>
          <a:lstStyle/>
          <a:p>
            <a:fld id="{45C53FDC-7ECA-604A-BBD7-9089B37B46F8}" type="slidenum">
              <a:rPr lang="en-US" smtClean="0"/>
              <a:t>32</a:t>
            </a:fld>
            <a:endParaRPr lang="en-US"/>
          </a:p>
        </p:txBody>
      </p:sp>
    </p:spTree>
    <p:extLst>
      <p:ext uri="{BB962C8B-B14F-4D97-AF65-F5344CB8AC3E}">
        <p14:creationId xmlns:p14="http://schemas.microsoft.com/office/powerpoint/2010/main" val="16182714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Which is expressed most elegantly in the role model: Google.</a:t>
            </a:r>
          </a:p>
        </p:txBody>
      </p:sp>
      <p:sp>
        <p:nvSpPr>
          <p:cNvPr id="4" name="Slide Number Placeholder 3"/>
          <p:cNvSpPr>
            <a:spLocks noGrp="1"/>
          </p:cNvSpPr>
          <p:nvPr>
            <p:ph type="sldNum" sz="quarter" idx="10"/>
          </p:nvPr>
        </p:nvSpPr>
        <p:spPr/>
        <p:txBody>
          <a:bodyPr/>
          <a:lstStyle/>
          <a:p>
            <a:fld id="{C1C332E5-4CE1-3C48-913A-639656F6B66E}" type="slidenum">
              <a:rPr lang="en-US" smtClean="0"/>
              <a:pPr/>
              <a:t>33</a:t>
            </a:fld>
            <a:endParaRPr lang="en-US"/>
          </a:p>
        </p:txBody>
      </p:sp>
    </p:spTree>
    <p:extLst>
      <p:ext uri="{BB962C8B-B14F-4D97-AF65-F5344CB8AC3E}">
        <p14:creationId xmlns:p14="http://schemas.microsoft.com/office/powerpoint/2010/main" val="16184069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these interfaces, we’re encouraged to be ourselves, or “the good parts” anyway, because we (our authentic self) is a commodity in this information age.</a:t>
            </a:r>
            <a:endParaRPr lang="en-US" dirty="0"/>
          </a:p>
        </p:txBody>
      </p:sp>
      <p:sp>
        <p:nvSpPr>
          <p:cNvPr id="4" name="Slide Number Placeholder 3"/>
          <p:cNvSpPr>
            <a:spLocks noGrp="1"/>
          </p:cNvSpPr>
          <p:nvPr>
            <p:ph type="sldNum" sz="quarter" idx="10"/>
          </p:nvPr>
        </p:nvSpPr>
        <p:spPr/>
        <p:txBody>
          <a:bodyPr/>
          <a:lstStyle/>
          <a:p>
            <a:fld id="{1CF580F9-9462-0F44-9066-33C4E6671FE8}" type="slidenum">
              <a:rPr lang="en-US" smtClean="0"/>
              <a:t>34</a:t>
            </a:fld>
            <a:endParaRPr lang="en-US"/>
          </a:p>
        </p:txBody>
      </p:sp>
    </p:spTree>
    <p:extLst>
      <p:ext uri="{BB962C8B-B14F-4D97-AF65-F5344CB8AC3E}">
        <p14:creationId xmlns:p14="http://schemas.microsoft.com/office/powerpoint/2010/main" val="6736217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Seamless. There’s a device</a:t>
            </a:r>
            <a:r>
              <a:rPr lang="en-US" baseline="0" dirty="0" smtClean="0"/>
              <a:t> present, but it and your life are inextricable and interwoven.</a:t>
            </a:r>
            <a:endParaRPr lang="en-US" dirty="0"/>
          </a:p>
        </p:txBody>
      </p:sp>
      <p:sp>
        <p:nvSpPr>
          <p:cNvPr id="4" name="Slide Number Placeholder 3"/>
          <p:cNvSpPr>
            <a:spLocks noGrp="1"/>
          </p:cNvSpPr>
          <p:nvPr>
            <p:ph type="sldNum" sz="quarter" idx="10"/>
          </p:nvPr>
        </p:nvSpPr>
        <p:spPr/>
        <p:txBody>
          <a:bodyPr/>
          <a:lstStyle/>
          <a:p>
            <a:fld id="{9A0D20FA-2C8E-8940-9439-07C4651A1BB4}" type="slidenum">
              <a:rPr lang="en-US" smtClean="0"/>
              <a:t>35</a:t>
            </a:fld>
            <a:endParaRPr lang="en-US"/>
          </a:p>
        </p:txBody>
      </p:sp>
    </p:spTree>
    <p:extLst>
      <p:ext uri="{BB962C8B-B14F-4D97-AF65-F5344CB8AC3E}">
        <p14:creationId xmlns:p14="http://schemas.microsoft.com/office/powerpoint/2010/main" val="9496953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Now, it’s about us. It’s just life. there’s still a device, but the computer has disappeared and the frame of experience is different. Everyone and everything is informational, digitized. </a:t>
            </a:r>
          </a:p>
          <a:p>
            <a:endParaRPr lang="en-US" baseline="0" dirty="0" smtClean="0"/>
          </a:p>
          <a:p>
            <a:r>
              <a:rPr lang="en-US" baseline="0" dirty="0" smtClean="0"/>
              <a:t>to a networked </a:t>
            </a:r>
            <a:r>
              <a:rPr lang="en-US" baseline="0" dirty="0" smtClean="0"/>
              <a:t>culture... </a:t>
            </a:r>
            <a:r>
              <a:rPr lang="en-US" baseline="0" dirty="0" smtClean="0"/>
              <a:t>ubiquitous internet.</a:t>
            </a:r>
            <a:endParaRPr lang="en-US" dirty="0"/>
          </a:p>
        </p:txBody>
      </p:sp>
      <p:sp>
        <p:nvSpPr>
          <p:cNvPr id="4" name="Slide Number Placeholder 3"/>
          <p:cNvSpPr>
            <a:spLocks noGrp="1"/>
          </p:cNvSpPr>
          <p:nvPr>
            <p:ph type="sldNum" sz="quarter" idx="10"/>
          </p:nvPr>
        </p:nvSpPr>
        <p:spPr/>
        <p:txBody>
          <a:bodyPr/>
          <a:lstStyle/>
          <a:p>
            <a:fld id="{1CF580F9-9462-0F44-9066-33C4E6671FE8}" type="slidenum">
              <a:rPr lang="en-US" smtClean="0"/>
              <a:t>36</a:t>
            </a:fld>
            <a:endParaRPr lang="en-US"/>
          </a:p>
        </p:txBody>
      </p:sp>
    </p:spTree>
    <p:extLst>
      <p:ext uri="{BB962C8B-B14F-4D97-AF65-F5344CB8AC3E}">
        <p14:creationId xmlns:p14="http://schemas.microsoft.com/office/powerpoint/2010/main" val="26337562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It’s no wonder the questions have shifted.  Instead of radicalizing the cultural parameters, we’ve (or they’ve) erased the obviousness, created interfaces that are transparent.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whereas we used to see the frames out there in front of us, we now have stepped into the frames. </a:t>
            </a:r>
          </a:p>
          <a:p>
            <a:endParaRPr lang="en-US" sz="1200"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IMPORTANT: I don’t mean to imply these plain interfaces are the only way we experience media and internet.  There’s a huge range of experience possible in vivid color and movement and detail.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My point is that we’ve experienced a serious frame shift in the life of internet to date. Early internet research practice was built in the days when we called it Cyberspace.  and this, along with some other things, cannot help </a:t>
            </a:r>
            <a:r>
              <a:rPr lang="en-US" baseline="0" dirty="0" smtClean="0"/>
              <a:t>but </a:t>
            </a:r>
            <a:r>
              <a:rPr lang="en-US" baseline="0" dirty="0" smtClean="0"/>
              <a:t>influence the way we conceptualize research contexts, and therefore research methods. CLICK! (explain on next page)</a:t>
            </a:r>
          </a:p>
        </p:txBody>
      </p:sp>
      <p:sp>
        <p:nvSpPr>
          <p:cNvPr id="4" name="Slide Number Placeholder 3"/>
          <p:cNvSpPr>
            <a:spLocks noGrp="1"/>
          </p:cNvSpPr>
          <p:nvPr>
            <p:ph type="sldNum" sz="quarter" idx="10"/>
          </p:nvPr>
        </p:nvSpPr>
        <p:spPr/>
        <p:txBody>
          <a:bodyPr/>
          <a:lstStyle/>
          <a:p>
            <a:fld id="{E319BCFB-496D-344F-A79D-F6E857EEB91D}" type="slidenum">
              <a:rPr lang="en-US" smtClean="0"/>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Research contexts look more like this</a:t>
            </a:r>
          </a:p>
          <a:p>
            <a:endParaRPr lang="en-US" baseline="0" dirty="0" smtClean="0"/>
          </a:p>
          <a:p>
            <a:r>
              <a:rPr lang="en-US" baseline="0" dirty="0" smtClean="0"/>
              <a:t>It’s difficult to know where to begin, much less where to go.  And where you’ll end up? That’s perhaps the most important question, because it marks a shift from thinking about the project as something stable to thinking about it as an argument you make.</a:t>
            </a:r>
          </a:p>
          <a:p>
            <a:endParaRPr lang="en-US" baseline="0" dirty="0" smtClean="0"/>
          </a:p>
          <a:p>
            <a:r>
              <a:rPr lang="en-US" baseline="0" dirty="0" smtClean="0"/>
              <a:t>This is made more difficult by the fact that CLICK</a:t>
            </a:r>
            <a:endParaRPr lang="en-US" dirty="0"/>
          </a:p>
        </p:txBody>
      </p:sp>
      <p:sp>
        <p:nvSpPr>
          <p:cNvPr id="4" name="Slide Number Placeholder 3"/>
          <p:cNvSpPr>
            <a:spLocks noGrp="1"/>
          </p:cNvSpPr>
          <p:nvPr>
            <p:ph type="sldNum" sz="quarter" idx="10"/>
          </p:nvPr>
        </p:nvSpPr>
        <p:spPr/>
        <p:txBody>
          <a:bodyPr/>
          <a:lstStyle/>
          <a:p>
            <a:fld id="{9A0D20FA-2C8E-8940-9439-07C4651A1BB4}" type="slidenum">
              <a:rPr lang="en-US" smtClean="0"/>
              <a:t>38</a:t>
            </a:fld>
            <a:endParaRPr lang="en-US"/>
          </a:p>
        </p:txBody>
      </p:sp>
    </p:spTree>
    <p:extLst>
      <p:ext uri="{BB962C8B-B14F-4D97-AF65-F5344CB8AC3E}">
        <p14:creationId xmlns:p14="http://schemas.microsoft.com/office/powerpoint/2010/main" val="25900166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models for </a:t>
            </a:r>
            <a:r>
              <a:rPr lang="en-US" dirty="0" err="1" smtClean="0"/>
              <a:t>researchwere</a:t>
            </a:r>
            <a:r>
              <a:rPr lang="en-US" dirty="0" smtClean="0"/>
              <a:t> designed for contexts like this.  This picture</a:t>
            </a:r>
            <a:r>
              <a:rPr lang="en-US" baseline="0" dirty="0" smtClean="0"/>
              <a:t> illustrates the</a:t>
            </a:r>
            <a:r>
              <a:rPr lang="en-US" dirty="0" smtClean="0"/>
              <a:t> idea (or ideal) </a:t>
            </a:r>
            <a:r>
              <a:rPr lang="en-US" baseline="0" dirty="0" smtClean="0"/>
              <a:t>of the classic </a:t>
            </a:r>
            <a:r>
              <a:rPr lang="en-US" baseline="0" dirty="0" smtClean="0"/>
              <a:t>ethnographer in the simply bounded </a:t>
            </a:r>
            <a:r>
              <a:rPr lang="en-US" baseline="0" dirty="0" smtClean="0"/>
              <a:t>(homogeneous, local) field.  This is Malinowski </a:t>
            </a:r>
            <a:r>
              <a:rPr lang="en-US" baseline="0" dirty="0" smtClean="0"/>
              <a:t>in the midst of </a:t>
            </a:r>
            <a:r>
              <a:rPr lang="en-US" baseline="0" dirty="0" smtClean="0"/>
              <a:t>fieldwork. (of course, this is an exaggeration, but it illustrates the juxtaposition, or disjuncture of traditional concepts and contemporary culture)</a:t>
            </a:r>
            <a:endParaRPr lang="en-US" dirty="0"/>
          </a:p>
        </p:txBody>
      </p:sp>
      <p:sp>
        <p:nvSpPr>
          <p:cNvPr id="4" name="Slide Number Placeholder 3"/>
          <p:cNvSpPr>
            <a:spLocks noGrp="1"/>
          </p:cNvSpPr>
          <p:nvPr>
            <p:ph type="sldNum" sz="quarter" idx="10"/>
          </p:nvPr>
        </p:nvSpPr>
        <p:spPr/>
        <p:txBody>
          <a:bodyPr/>
          <a:lstStyle/>
          <a:p>
            <a:fld id="{C1C332E5-4CE1-3C48-913A-639656F6B66E}" type="slidenum">
              <a:rPr lang="en-US" smtClean="0"/>
              <a:pPr/>
              <a:t>39</a:t>
            </a:fld>
            <a:endParaRPr lang="en-US"/>
          </a:p>
        </p:txBody>
      </p:sp>
    </p:spTree>
    <p:extLst>
      <p:ext uri="{BB962C8B-B14F-4D97-AF65-F5344CB8AC3E}">
        <p14:creationId xmlns:p14="http://schemas.microsoft.com/office/powerpoint/2010/main" val="29881934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this remains the main training model for qualitative inquiry. A linear, straightforward process</a:t>
            </a:r>
            <a:r>
              <a:rPr lang="en-US" baseline="0" dirty="0" smtClean="0"/>
              <a:t>. It might be complicated by feedback loops that iteratively inform the project, but this doesn’t impact much the myths about the linear qualities of inquiry.</a:t>
            </a:r>
            <a:endParaRPr lang="en-US" dirty="0" smtClean="0"/>
          </a:p>
        </p:txBody>
      </p:sp>
      <p:sp>
        <p:nvSpPr>
          <p:cNvPr id="4" name="Slide Number Placeholder 3"/>
          <p:cNvSpPr>
            <a:spLocks noGrp="1"/>
          </p:cNvSpPr>
          <p:nvPr>
            <p:ph type="sldNum" sz="quarter" idx="10"/>
          </p:nvPr>
        </p:nvSpPr>
        <p:spPr/>
        <p:txBody>
          <a:bodyPr/>
          <a:lstStyle/>
          <a:p>
            <a:fld id="{C1C332E5-4CE1-3C48-913A-639656F6B66E}"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For me, reimagining inquiry or breaking loose of the limitations structured into traditional models starts by going back to the basic question. What is the process of research?  </a:t>
            </a:r>
          </a:p>
          <a:p>
            <a:endParaRPr lang="en-US" baseline="0" dirty="0" smtClean="0"/>
          </a:p>
          <a:p>
            <a:r>
              <a:rPr lang="en-US" baseline="0" dirty="0" smtClean="0"/>
              <a:t>One way to answer the question is to say, research is a series of choices. Methods are choices made at critical junctures. </a:t>
            </a:r>
          </a:p>
          <a:p>
            <a:r>
              <a:rPr lang="en-US" baseline="0" dirty="0" smtClean="0"/>
              <a:t>So critical junctures are those moments when we make decisions that lead us down one path and notably, NOT others</a:t>
            </a:r>
            <a:r>
              <a:rPr lang="en-US" baseline="0" dirty="0" smtClean="0"/>
              <a:t>.</a:t>
            </a:r>
          </a:p>
          <a:p>
            <a:r>
              <a:rPr lang="en-US" baseline="0" dirty="0" smtClean="0"/>
              <a:t>Every time we make a choice, we erase other possibilities. Rather than ignoring or diminishing this fact, embracing it can help free the researcher from the false constraints associated with believing that the process is clean or neat, or that the outcome will be a complete vision or explanation of the whole thing.  Inquiry has never been about that.</a:t>
            </a:r>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C1C332E5-4CE1-3C48-913A-639656F6B66E}" type="slidenum">
              <a:rPr lang="en-US" smtClean="0"/>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p:cNvSpPr>
          <p:nvPr>
            <p:ph type="sldImg"/>
          </p:nvPr>
        </p:nvSpPr>
        <p:spPr bwMode="auto">
          <a:xfrm>
            <a:off x="1143000" y="685800"/>
            <a:ext cx="2268538" cy="1701800"/>
          </a:xfrm>
          <a:noFill/>
          <a:ln>
            <a:solidFill>
              <a:srgbClr val="000000"/>
            </a:solidFill>
            <a:miter lim="800000"/>
            <a:headEnd/>
            <a:tailEnd/>
          </a:ln>
        </p:spPr>
      </p:sp>
      <p:sp>
        <p:nvSpPr>
          <p:cNvPr id="23555" name="Notes Placeholder 2"/>
          <p:cNvSpPr>
            <a:spLocks noGrp="1"/>
          </p:cNvSpPr>
          <p:nvPr>
            <p:ph type="body" idx="1"/>
          </p:nvPr>
        </p:nvSpPr>
        <p:spPr bwMode="auto">
          <a:xfrm>
            <a:off x="685800" y="2387600"/>
            <a:ext cx="5486400" cy="6070600"/>
          </a:xfrm>
          <a:noFill/>
        </p:spPr>
        <p:txBody>
          <a:bodyPr wrap="square" numCol="1" anchor="t" anchorCtr="0" compatLnSpc="1">
            <a:prstTxWarp prst="textNoShape">
              <a:avLst/>
            </a:prstTxWarp>
          </a:bodyPr>
          <a:lstStyle/>
          <a:p>
            <a:r>
              <a:rPr lang="en-US" dirty="0" smtClean="0"/>
              <a:t>Each </a:t>
            </a:r>
            <a:r>
              <a:rPr lang="en-US" dirty="0" smtClean="0"/>
              <a:t>of these junctures involves active behaviors on the part of the researcher.  </a:t>
            </a:r>
          </a:p>
          <a:p>
            <a:endParaRPr lang="en-US" dirty="0" smtClean="0"/>
          </a:p>
          <a:p>
            <a:r>
              <a:rPr lang="en-US" dirty="0" smtClean="0"/>
              <a:t>Each of these utilizes a unique method or tool, whether or not this methodology is articulated or deliberate. </a:t>
            </a:r>
          </a:p>
          <a:p>
            <a:endParaRPr lang="en-US" dirty="0" smtClean="0"/>
          </a:p>
          <a:p>
            <a:r>
              <a:rPr lang="en-US" dirty="0" smtClean="0"/>
              <a:t>Example: </a:t>
            </a:r>
          </a:p>
          <a:p>
            <a:r>
              <a:rPr lang="en-US" dirty="0" smtClean="0"/>
              <a:t>Where to cut off participant list</a:t>
            </a:r>
          </a:p>
          <a:p>
            <a:r>
              <a:rPr lang="en-US" dirty="0" smtClean="0"/>
              <a:t>Which search engines to sample</a:t>
            </a:r>
          </a:p>
          <a:p>
            <a:r>
              <a:rPr lang="en-US" dirty="0" smtClean="0"/>
              <a:t>Which language to speak </a:t>
            </a:r>
          </a:p>
          <a:p>
            <a:r>
              <a:rPr lang="en-US" dirty="0" smtClean="0"/>
              <a:t>Whether to restrict interaction to online or take offline to f2f</a:t>
            </a:r>
          </a:p>
          <a:p>
            <a:r>
              <a:rPr lang="en-US" dirty="0" smtClean="0"/>
              <a:t>What time of day to seek interviews</a:t>
            </a:r>
          </a:p>
          <a:p>
            <a:r>
              <a:rPr lang="en-US" dirty="0" smtClean="0"/>
              <a:t>What time zone to use</a:t>
            </a:r>
          </a:p>
          <a:p>
            <a:r>
              <a:rPr lang="en-US" dirty="0" smtClean="0"/>
              <a:t>Some = questions of logistics, some decisions made by convenience. All of these with ethical implications. </a:t>
            </a:r>
          </a:p>
          <a:p>
            <a:endParaRPr lang="en-US" sz="1400" dirty="0" smtClean="0"/>
          </a:p>
          <a:p>
            <a:endParaRPr lang="en-US" dirty="0" smtClean="0"/>
          </a:p>
          <a:p>
            <a:r>
              <a:rPr lang="en-US" dirty="0" smtClean="0"/>
              <a:t>ALL OF THESE DECISIONS ARE ETHICS DECISIONS.  WITH CONSEQUENCES:</a:t>
            </a:r>
          </a:p>
          <a:p>
            <a:endParaRPr lang="en-US" dirty="0" smtClean="0"/>
          </a:p>
          <a:p>
            <a:r>
              <a:rPr lang="en-US" dirty="0" smtClean="0"/>
              <a:t>Consequences for the human subject, sure.  That’s what we are taught to focus on because of the daunting presence of </a:t>
            </a:r>
            <a:r>
              <a:rPr lang="en-US" dirty="0" smtClean="0"/>
              <a:t>ethics</a:t>
            </a:r>
            <a:r>
              <a:rPr lang="en-US" baseline="0" dirty="0" smtClean="0"/>
              <a:t> review </a:t>
            </a:r>
            <a:r>
              <a:rPr lang="en-US" dirty="0" smtClean="0"/>
              <a:t>committees</a:t>
            </a:r>
            <a:r>
              <a:rPr lang="en-US" dirty="0" smtClean="0"/>
              <a:t>.  But there are so many more consequences when we look more deeply at our methods as choices.  </a:t>
            </a:r>
            <a:endParaRPr lang="en-US" dirty="0" smtClean="0"/>
          </a:p>
          <a:p>
            <a:endParaRPr lang="en-US" dirty="0" smtClean="0"/>
          </a:p>
          <a:p>
            <a:r>
              <a:rPr lang="en-US" dirty="0" smtClean="0"/>
              <a:t>Of course,</a:t>
            </a:r>
            <a:r>
              <a:rPr lang="en-US" baseline="0" dirty="0" smtClean="0"/>
              <a:t> this list is partial. </a:t>
            </a:r>
            <a:r>
              <a:rPr lang="en-US" dirty="0" smtClean="0"/>
              <a:t>To</a:t>
            </a:r>
            <a:r>
              <a:rPr lang="en-US" baseline="0" dirty="0" smtClean="0"/>
              <a:t> identify all of the junctures one faces in the course of a project would take forever. </a:t>
            </a:r>
            <a:endParaRPr lang="en-US" dirty="0" smtClean="0"/>
          </a:p>
          <a:p>
            <a:endParaRPr lang="en-US" dirty="0" smtClean="0"/>
          </a:p>
          <a:p>
            <a:endParaRPr lang="en-US" sz="1400" dirty="0" smtClean="0">
              <a:latin typeface="Arial" charset="0"/>
              <a:ea typeface="Arial" charset="0"/>
              <a:cs typeface="Arial" charset="0"/>
            </a:endParaRPr>
          </a:p>
        </p:txBody>
      </p:sp>
      <p:sp>
        <p:nvSpPr>
          <p:cNvPr id="23556" name="Slide Number Placeholder 3"/>
          <p:cNvSpPr>
            <a:spLocks noGrp="1"/>
          </p:cNvSpPr>
          <p:nvPr>
            <p:ph type="sldNum" sz="quarter" idx="5"/>
          </p:nvPr>
        </p:nvSpPr>
        <p:spPr bwMode="auto">
          <a:noFill/>
          <a:ln>
            <a:miter lim="800000"/>
            <a:headEnd/>
            <a:tailEnd/>
          </a:ln>
        </p:spPr>
        <p:txBody>
          <a:bodyPr/>
          <a:lstStyle/>
          <a:p>
            <a:fld id="{3062BE0D-77AE-E94A-840E-2C7FA6499D3D}" type="slidenum">
              <a:rPr lang="en-US" smtClean="0">
                <a:latin typeface="Calibri" charset="0"/>
                <a:ea typeface="ＭＳ Ｐゴシック" charset="-128"/>
                <a:cs typeface="ＭＳ Ｐゴシック" charset="-128"/>
              </a:rPr>
              <a:pPr/>
              <a:t>42</a:t>
            </a:fld>
            <a:endParaRPr lang="en-US" smtClean="0">
              <a:latin typeface="Calibri" charset="0"/>
              <a:ea typeface="ＭＳ Ｐゴシック" charset="-128"/>
              <a:cs typeface="ＭＳ Ｐゴシック" charset="-128"/>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When</a:t>
            </a:r>
            <a:r>
              <a:rPr lang="en-US" baseline="0" dirty="0" smtClean="0"/>
              <a:t> you think about all the practical as well as methodological choices you make, it gets a bit </a:t>
            </a:r>
            <a:r>
              <a:rPr lang="en-US" baseline="0" dirty="0" smtClean="0"/>
              <a:t>dizzying. This is just another graphic of the previous side, showing it in a less linear order.</a:t>
            </a:r>
            <a:endParaRPr lang="en-US" dirty="0" smtClean="0"/>
          </a:p>
        </p:txBody>
      </p:sp>
      <p:sp>
        <p:nvSpPr>
          <p:cNvPr id="4" name="Slide Number Placeholder 3"/>
          <p:cNvSpPr>
            <a:spLocks noGrp="1"/>
          </p:cNvSpPr>
          <p:nvPr>
            <p:ph type="sldNum" sz="quarter" idx="10"/>
          </p:nvPr>
        </p:nvSpPr>
        <p:spPr/>
        <p:txBody>
          <a:bodyPr/>
          <a:lstStyle/>
          <a:p>
            <a:pPr>
              <a:defRPr/>
            </a:pPr>
            <a:fld id="{A913C64B-D65F-E64B-A7A6-BE604A6010D2}" type="slidenum">
              <a:rPr lang="en-US" smtClean="0">
                <a:solidFill>
                  <a:prstClr val="black"/>
                </a:solidFill>
              </a:rPr>
              <a:pPr>
                <a:defRPr/>
              </a:pPr>
              <a:t>43</a:t>
            </a:fld>
            <a:endParaRPr lang="en-US">
              <a:solidFill>
                <a:prstClr val="black"/>
              </a:solidFill>
            </a:endParaRPr>
          </a:p>
        </p:txBody>
      </p:sp>
    </p:spTree>
    <p:extLst>
      <p:ext uri="{BB962C8B-B14F-4D97-AF65-F5344CB8AC3E}">
        <p14:creationId xmlns:p14="http://schemas.microsoft.com/office/powerpoint/2010/main" val="6547378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b="0" i="0" u="none" strike="noStrike" kern="1200" dirty="0" smtClean="0">
                <a:solidFill>
                  <a:schemeClr val="tx1"/>
                </a:solidFill>
                <a:effectLst/>
                <a:latin typeface="+mn-lt"/>
                <a:ea typeface="+mn-ea"/>
                <a:cs typeface="+mn-cs"/>
              </a:rPr>
              <a:t>Here’s my idea about method, through the lens of remix.  A remix method</a:t>
            </a:r>
            <a:r>
              <a:rPr lang="en-US" sz="1200" b="0" i="0" u="none" strike="noStrike" kern="1200" baseline="0" dirty="0" smtClean="0">
                <a:solidFill>
                  <a:schemeClr val="tx1"/>
                </a:solidFill>
                <a:effectLst/>
                <a:latin typeface="+mn-lt"/>
                <a:ea typeface="+mn-ea"/>
                <a:cs typeface="+mn-cs"/>
              </a:rPr>
              <a:t> approach is </a:t>
            </a:r>
            <a:r>
              <a:rPr lang="en-US" sz="1200" b="0" i="0" u="none" strike="noStrike" kern="1200" dirty="0" smtClean="0">
                <a:solidFill>
                  <a:schemeClr val="tx1"/>
                </a:solidFill>
                <a:effectLst/>
                <a:latin typeface="+mn-lt"/>
                <a:ea typeface="+mn-ea"/>
                <a:cs typeface="+mn-cs"/>
              </a:rPr>
              <a:t>a way of focusing on the process of </a:t>
            </a:r>
            <a:r>
              <a:rPr lang="en-US" sz="1200" b="0" i="0" u="none" strike="noStrike" kern="1200" dirty="0" err="1" smtClean="0">
                <a:solidFill>
                  <a:schemeClr val="tx1"/>
                </a:solidFill>
                <a:effectLst/>
                <a:latin typeface="+mn-lt"/>
                <a:ea typeface="+mn-ea"/>
                <a:cs typeface="+mn-cs"/>
              </a:rPr>
              <a:t>sensemaking</a:t>
            </a:r>
            <a:r>
              <a:rPr lang="en-US" sz="1200" b="0" i="0" u="none" strike="noStrike" kern="1200" dirty="0" smtClean="0">
                <a:solidFill>
                  <a:schemeClr val="tx1"/>
                </a:solidFill>
                <a:effectLst/>
                <a:latin typeface="+mn-lt"/>
                <a:ea typeface="+mn-ea"/>
                <a:cs typeface="+mn-cs"/>
              </a:rPr>
              <a:t>.</a:t>
            </a:r>
            <a:r>
              <a:rPr lang="en-US" sz="1200" b="0" i="0" u="none" strike="noStrike" kern="1200" baseline="0" dirty="0" smtClean="0">
                <a:solidFill>
                  <a:schemeClr val="tx1"/>
                </a:solidFill>
                <a:effectLst/>
                <a:latin typeface="+mn-lt"/>
                <a:ea typeface="+mn-ea"/>
                <a:cs typeface="+mn-cs"/>
              </a:rPr>
              <a:t>  </a:t>
            </a:r>
          </a:p>
          <a:p>
            <a:r>
              <a:rPr lang="en-US" sz="1200" b="0" i="0" u="none" strike="noStrike" kern="1200" baseline="0" dirty="0" smtClean="0">
                <a:solidFill>
                  <a:schemeClr val="tx1"/>
                </a:solidFill>
                <a:effectLst/>
                <a:latin typeface="+mn-lt"/>
                <a:ea typeface="+mn-ea"/>
                <a:cs typeface="+mn-cs"/>
              </a:rPr>
              <a:t>Underlying this model = </a:t>
            </a:r>
          </a:p>
          <a:p>
            <a:pPr marL="228600" indent="-228600">
              <a:buAutoNum type="alphaLcParenR"/>
            </a:pPr>
            <a:r>
              <a:rPr lang="en-US" sz="1200" b="0" i="0" u="none" strike="noStrike" kern="1200" baseline="0" dirty="0" smtClean="0">
                <a:solidFill>
                  <a:schemeClr val="tx1"/>
                </a:solidFill>
                <a:effectLst/>
                <a:latin typeface="+mn-lt"/>
                <a:ea typeface="+mn-ea"/>
                <a:cs typeface="+mn-cs"/>
              </a:rPr>
              <a:t>the fact that research is always question driven, not method driven</a:t>
            </a:r>
          </a:p>
          <a:p>
            <a:pPr marL="228600" indent="-228600">
              <a:buAutoNum type="alphaLcParenR"/>
            </a:pPr>
            <a:r>
              <a:rPr lang="en-US" sz="1200" b="0" i="0" u="none" strike="noStrike" kern="1200" baseline="0" dirty="0" smtClean="0">
                <a:solidFill>
                  <a:schemeClr val="tx1"/>
                </a:solidFill>
                <a:effectLst/>
                <a:latin typeface="+mn-lt"/>
                <a:ea typeface="+mn-ea"/>
                <a:cs typeface="+mn-cs"/>
              </a:rPr>
              <a:t>The idea that building scientific knowledge is only one but not the only goal of research.</a:t>
            </a:r>
          </a:p>
          <a:p>
            <a:pPr marL="228600" indent="-228600">
              <a:buAutoNum type="alphaLcParenR"/>
            </a:pPr>
            <a:r>
              <a:rPr lang="en-US" sz="1200" b="0" i="0" u="none" strike="noStrike" kern="1200" baseline="0" dirty="0" smtClean="0">
                <a:solidFill>
                  <a:schemeClr val="tx1"/>
                </a:solidFill>
                <a:effectLst/>
                <a:latin typeface="+mn-lt"/>
                <a:ea typeface="+mn-ea"/>
                <a:cs typeface="+mn-cs"/>
              </a:rPr>
              <a:t>That research should be messy, jumbled, non linear, and hopefully, play as well as work.</a:t>
            </a:r>
          </a:p>
          <a:p>
            <a:pPr marL="228600" indent="-228600">
              <a:buAutoNum type="alphaLcParenR"/>
            </a:pPr>
            <a:r>
              <a:rPr lang="en-US" sz="1200" b="0" i="0" u="none" strike="noStrike" kern="1200" baseline="0" dirty="0" smtClean="0">
                <a:solidFill>
                  <a:schemeClr val="tx1"/>
                </a:solidFill>
                <a:effectLst/>
                <a:latin typeface="+mn-lt"/>
                <a:ea typeface="+mn-ea"/>
                <a:cs typeface="+mn-cs"/>
              </a:rPr>
              <a:t>that our individual products, and the entire academic enterprise, is a process of contributing pieces of an ongoing conversation; that </a:t>
            </a:r>
            <a:r>
              <a:rPr lang="en-US" sz="1200" b="0" i="0" u="none" strike="noStrike" kern="1200" dirty="0" smtClean="0">
                <a:solidFill>
                  <a:schemeClr val="tx1"/>
                </a:solidFill>
                <a:effectLst/>
                <a:latin typeface="+mn-lt"/>
                <a:ea typeface="+mn-ea"/>
                <a:cs typeface="+mn-cs"/>
              </a:rPr>
              <a:t>understanding takes place over time</a:t>
            </a:r>
            <a:r>
              <a:rPr lang="en-US" sz="1200" b="0" i="0" u="none" strike="noStrike" kern="1200" baseline="0" dirty="0" smtClean="0">
                <a:solidFill>
                  <a:schemeClr val="tx1"/>
                </a:solidFill>
                <a:effectLst/>
                <a:latin typeface="+mn-lt"/>
                <a:ea typeface="+mn-ea"/>
                <a:cs typeface="+mn-cs"/>
              </a:rPr>
              <a:t> and in a collaborative, creative way.  Which moves us away from finding “the answer” and more toward ‘making good arguments”</a:t>
            </a:r>
          </a:p>
          <a:p>
            <a:r>
              <a:rPr lang="en-US" dirty="0" smtClean="0"/>
              <a:t/>
            </a:r>
            <a:br>
              <a:rPr lang="en-US" dirty="0" smtClean="0"/>
            </a:br>
            <a:r>
              <a:rPr lang="en-US" sz="1200" b="1" i="0" u="none" strike="noStrike" kern="1200" dirty="0" smtClean="0">
                <a:solidFill>
                  <a:schemeClr val="tx1"/>
                </a:solidFill>
                <a:effectLst/>
                <a:latin typeface="+mn-lt"/>
                <a:ea typeface="+mn-ea"/>
                <a:cs typeface="+mn-cs"/>
              </a:rPr>
              <a:t>how to do it well?</a:t>
            </a:r>
            <a:r>
              <a:rPr lang="en-US" dirty="0" smtClean="0"/>
              <a:t/>
            </a:r>
            <a:br>
              <a:rPr lang="en-US" dirty="0" smtClean="0"/>
            </a:br>
            <a:r>
              <a:rPr lang="en-US" sz="1200" b="0" i="0" u="none" strike="noStrike" kern="1200" dirty="0" smtClean="0">
                <a:solidFill>
                  <a:schemeClr val="tx1"/>
                </a:solidFill>
                <a:effectLst/>
                <a:latin typeface="+mn-lt"/>
                <a:ea typeface="+mn-ea"/>
                <a:cs typeface="+mn-cs"/>
              </a:rPr>
              <a:t>reflexivity</a:t>
            </a:r>
            <a:r>
              <a:rPr lang="en-US" dirty="0" smtClean="0"/>
              <a:t/>
            </a:r>
            <a:br>
              <a:rPr lang="en-US" dirty="0" smtClean="0"/>
            </a:br>
            <a:r>
              <a:rPr lang="en-US" sz="1200" b="0" i="0" u="none" strike="noStrike" kern="1200" dirty="0" smtClean="0">
                <a:solidFill>
                  <a:schemeClr val="tx1"/>
                </a:solidFill>
                <a:effectLst/>
                <a:latin typeface="+mn-lt"/>
                <a:ea typeface="+mn-ea"/>
                <a:cs typeface="+mn-cs"/>
              </a:rPr>
              <a:t>interpretive authority</a:t>
            </a:r>
            <a:r>
              <a:rPr lang="en-US" dirty="0" smtClean="0"/>
              <a:t/>
            </a:r>
            <a:br>
              <a:rPr lang="en-US" dirty="0" smtClean="0"/>
            </a:br>
            <a:r>
              <a:rPr lang="en-US" dirty="0" smtClean="0"/>
              <a:t/>
            </a:r>
            <a:br>
              <a:rPr lang="en-US" dirty="0" smtClean="0"/>
            </a:br>
            <a:r>
              <a:rPr lang="en-US" sz="1200" b="1" i="0" u="none" strike="noStrike" kern="1200" dirty="0" smtClean="0">
                <a:solidFill>
                  <a:schemeClr val="tx1"/>
                </a:solidFill>
                <a:effectLst/>
                <a:latin typeface="+mn-lt"/>
                <a:ea typeface="+mn-ea"/>
                <a:cs typeface="+mn-cs"/>
              </a:rPr>
              <a:t>But seriously, what does it involve?</a:t>
            </a:r>
            <a:r>
              <a:rPr lang="en-US" dirty="0" smtClean="0"/>
              <a:t/>
            </a:r>
            <a:br>
              <a:rPr lang="en-US" dirty="0" smtClean="0"/>
            </a:br>
            <a:r>
              <a:rPr lang="en-US" sz="1200" b="0" i="0" u="none" strike="noStrike" kern="1200" dirty="0" smtClean="0">
                <a:solidFill>
                  <a:schemeClr val="tx1"/>
                </a:solidFill>
                <a:effectLst/>
                <a:latin typeface="+mn-lt"/>
                <a:ea typeface="+mn-ea"/>
                <a:cs typeface="+mn-cs"/>
              </a:rPr>
              <a:t>Borrowing. Taking the ‘best of’ from a range of approaches. </a:t>
            </a:r>
          </a:p>
          <a:p>
            <a:r>
              <a:rPr lang="en-US" sz="1200" b="0" i="0" u="none" strike="noStrike" kern="1200" dirty="0" smtClean="0">
                <a:solidFill>
                  <a:schemeClr val="tx1"/>
                </a:solidFill>
                <a:effectLst/>
                <a:latin typeface="+mn-lt"/>
                <a:ea typeface="+mn-ea"/>
                <a:cs typeface="+mn-cs"/>
              </a:rPr>
              <a:t>Generating</a:t>
            </a:r>
          </a:p>
          <a:p>
            <a:r>
              <a:rPr lang="en-US" sz="1200" b="0" i="0" u="none" strike="noStrike" kern="1200" dirty="0" smtClean="0">
                <a:solidFill>
                  <a:schemeClr val="tx1"/>
                </a:solidFill>
                <a:effectLst/>
                <a:latin typeface="+mn-lt"/>
                <a:ea typeface="+mn-ea"/>
                <a:cs typeface="+mn-cs"/>
              </a:rPr>
              <a:t>Moving</a:t>
            </a:r>
          </a:p>
          <a:p>
            <a:r>
              <a:rPr lang="en-US" sz="1200" b="0" i="0" u="none" strike="noStrike" kern="1200" dirty="0" smtClean="0">
                <a:solidFill>
                  <a:schemeClr val="tx1"/>
                </a:solidFill>
                <a:effectLst/>
                <a:latin typeface="+mn-lt"/>
                <a:ea typeface="+mn-ea"/>
                <a:cs typeface="+mn-cs"/>
              </a:rPr>
              <a:t>Play</a:t>
            </a:r>
            <a:r>
              <a:rPr lang="en-US" sz="1200" b="0" i="0" u="none" strike="noStrike" kern="1200" baseline="0" dirty="0" smtClean="0">
                <a:solidFill>
                  <a:schemeClr val="tx1"/>
                </a:solidFill>
                <a:effectLst/>
                <a:latin typeface="+mn-lt"/>
                <a:ea typeface="+mn-ea"/>
                <a:cs typeface="+mn-cs"/>
              </a:rPr>
              <a:t>ing (practicing, testing, rehearsing)</a:t>
            </a:r>
          </a:p>
          <a:p>
            <a:r>
              <a:rPr lang="en-US" sz="1200" b="0" i="0" u="none" strike="noStrike" kern="1200" baseline="0" dirty="0" smtClean="0">
                <a:solidFill>
                  <a:schemeClr val="tx1"/>
                </a:solidFill>
                <a:effectLst/>
                <a:latin typeface="+mn-lt"/>
                <a:ea typeface="+mn-ea"/>
                <a:cs typeface="+mn-cs"/>
              </a:rPr>
              <a:t>Interrogating</a:t>
            </a:r>
            <a:endParaRPr lang="en-US" dirty="0" smtClean="0"/>
          </a:p>
          <a:p>
            <a:r>
              <a:rPr lang="en-US" sz="1200" b="1" i="0" u="none" strike="noStrike" kern="1200" dirty="0" smtClean="0">
                <a:solidFill>
                  <a:schemeClr val="tx1"/>
                </a:solidFill>
                <a:effectLst/>
                <a:latin typeface="+mn-lt"/>
                <a:ea typeface="+mn-ea"/>
                <a:cs typeface="+mn-cs"/>
              </a:rPr>
              <a:t>But seriously, what does it involve?</a:t>
            </a:r>
            <a:r>
              <a:rPr lang="en-US" dirty="0" smtClean="0"/>
              <a:t/>
            </a:r>
            <a:br>
              <a:rPr lang="en-US" dirty="0" smtClean="0"/>
            </a:br>
            <a:endParaRPr lang="en-US" dirty="0" smtClean="0"/>
          </a:p>
          <a:p>
            <a:r>
              <a:rPr lang="en-US" dirty="0" smtClean="0"/>
              <a:t>Borrow from anything. Any way of knowing. Any epistemological</a:t>
            </a:r>
            <a:r>
              <a:rPr lang="en-US" baseline="0" dirty="0" smtClean="0"/>
              <a:t> framework. Any philosophy. Any art</a:t>
            </a:r>
          </a:p>
          <a:p>
            <a:endParaRPr lang="en-US" baseline="0" dirty="0" smtClean="0"/>
          </a:p>
          <a:p>
            <a:r>
              <a:rPr lang="en-US" baseline="0" dirty="0" smtClean="0"/>
              <a:t>Generate lots of data</a:t>
            </a:r>
          </a:p>
          <a:p>
            <a:endParaRPr lang="en-US" baseline="0" dirty="0" smtClean="0"/>
          </a:p>
          <a:p>
            <a:r>
              <a:rPr lang="en-US" baseline="0" dirty="0" smtClean="0"/>
              <a:t>Play with multiple methods, testing and practicing</a:t>
            </a:r>
          </a:p>
          <a:p>
            <a:endParaRPr lang="en-US" baseline="0" dirty="0" smtClean="0"/>
          </a:p>
          <a:p>
            <a:r>
              <a:rPr lang="en-US" baseline="0" dirty="0" smtClean="0"/>
              <a:t>Move.  As in shift your perspective, change the questions, follow the data, move in and out of the flow of information</a:t>
            </a:r>
          </a:p>
          <a:p>
            <a:endParaRPr lang="en-US" baseline="0" dirty="0" smtClean="0"/>
          </a:p>
          <a:p>
            <a:r>
              <a:rPr lang="en-US" baseline="0" dirty="0" smtClean="0"/>
              <a:t>Interrogate the self, the project, the purpose.  All the time.  That’s where ethics comes from.</a:t>
            </a:r>
            <a:endParaRPr lang="en-US" dirty="0" smtClean="0"/>
          </a:p>
        </p:txBody>
      </p:sp>
      <p:sp>
        <p:nvSpPr>
          <p:cNvPr id="4" name="Slide Number Placeholder 3"/>
          <p:cNvSpPr>
            <a:spLocks noGrp="1"/>
          </p:cNvSpPr>
          <p:nvPr>
            <p:ph type="sldNum" sz="quarter" idx="10"/>
          </p:nvPr>
        </p:nvSpPr>
        <p:spPr/>
        <p:txBody>
          <a:bodyPr/>
          <a:lstStyle/>
          <a:p>
            <a:fld id="{C1C332E5-4CE1-3C48-913A-639656F6B66E}" type="slidenum">
              <a:rPr lang="en-US" smtClean="0"/>
              <a:pPr/>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baseline="0" dirty="0" smtClean="0"/>
              <a:t>A remix lens should prompt us to consider not just how we’re doing research, but why.  When we invoke a term such as ‘play,’ or ‘borrow,’ we’re questioning some of the foundations of traditional social science (whatever that is). In doing so, it’s important to reflect on the function or purpose of research.</a:t>
            </a:r>
          </a:p>
          <a:p>
            <a:endParaRPr lang="en-US" baseline="0" dirty="0" smtClean="0"/>
          </a:p>
          <a:p>
            <a:r>
              <a:rPr lang="en-US" baseline="0" dirty="0" smtClean="0"/>
              <a:t>This list, for example, shows a range </a:t>
            </a:r>
            <a:r>
              <a:rPr lang="en-US" baseline="0" dirty="0" smtClean="0"/>
              <a:t>of </a:t>
            </a:r>
            <a:r>
              <a:rPr lang="en-US" baseline="0" dirty="0" smtClean="0"/>
              <a:t>reasons we might conduct research.  If we situate ourselves on this list, and consider methods as an open ended question (starting somewhat tabular </a:t>
            </a:r>
            <a:r>
              <a:rPr lang="en-US" baseline="0" dirty="0" err="1" smtClean="0"/>
              <a:t>rossa</a:t>
            </a:r>
            <a:r>
              <a:rPr lang="en-US" baseline="0" dirty="0" smtClean="0"/>
              <a:t>, as I mentioned earlier in talking about methods as a series of actions, made on the basis of choices one makes at critical junctures), we </a:t>
            </a:r>
            <a:r>
              <a:rPr lang="en-US" baseline="0" dirty="0" smtClean="0"/>
              <a:t>can begin to see a broader spectrum for what counts as appropriate inquiry.</a:t>
            </a:r>
          </a:p>
          <a:p>
            <a:endParaRPr lang="en-US" baseline="0" dirty="0" smtClean="0"/>
          </a:p>
          <a:p>
            <a:r>
              <a:rPr lang="en-US" baseline="0" dirty="0" smtClean="0"/>
              <a:t>But often, we </a:t>
            </a:r>
            <a:r>
              <a:rPr lang="en-US" baseline="0" dirty="0" smtClean="0"/>
              <a:t>don’t focus on this because it’s assumed, rather than identified and interrogated.  Especially in the early stages of one’s career, the focus is on the first six categories. The </a:t>
            </a:r>
            <a:r>
              <a:rPr lang="en-US" baseline="0" dirty="0" smtClean="0"/>
              <a:t>seventh is assumed to be the goal.  If political justice is served, that’s fine, but this, or therapy, is </a:t>
            </a:r>
            <a:r>
              <a:rPr lang="en-US" baseline="0" dirty="0" smtClean="0"/>
              <a:t>often seen as only a </a:t>
            </a:r>
            <a:r>
              <a:rPr lang="en-US" baseline="0" dirty="0" smtClean="0"/>
              <a:t>sideline to the primary objective, something that adds value but is generally not thought to be the sole purpose of research.  As for the last two, these are not much addressed, but everyone knows these are in play.</a:t>
            </a:r>
          </a:p>
          <a:p>
            <a:endParaRPr lang="en-US" baseline="0" dirty="0" smtClean="0"/>
          </a:p>
          <a:p>
            <a:r>
              <a:rPr lang="en-US" baseline="0" dirty="0" smtClean="0"/>
              <a:t>It begins to make more of a difference when we see how this list of GOALS or PRODUCTS influences the way we think about research PROCESS.  </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C1C332E5-4CE1-3C48-913A-639656F6B66E}" type="slidenum">
              <a:rPr lang="en-US" smtClean="0"/>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What exactly are we focusing</a:t>
            </a:r>
            <a:r>
              <a:rPr lang="en-US" baseline="0" dirty="0" smtClean="0"/>
              <a:t> on </a:t>
            </a:r>
            <a:r>
              <a:rPr lang="en-US" dirty="0" smtClean="0"/>
              <a:t>as ‘data’ which</a:t>
            </a:r>
            <a:r>
              <a:rPr lang="en-US" baseline="0" dirty="0" smtClean="0"/>
              <a:t> will be used to measure, assess, describe, contain, and further delimit the object of analysis?  What perhaps matters as much as the answer to this question is this: What should we be generating in order to make sense of contemporary phenomena?</a:t>
            </a:r>
          </a:p>
          <a:p>
            <a:endParaRPr lang="en-US" baseline="0" dirty="0" smtClean="0"/>
          </a:p>
          <a:p>
            <a:r>
              <a:rPr lang="en-US" baseline="0" dirty="0" smtClean="0"/>
              <a:t>Generate may be a better term than collect, in that it’s clear that we are not in a simple position of looking at a discrete set of possibilities and then selecting some stuff out of a pile to call data.  Rather, as we move and shift with moving and shifting phenomena, “stuff” is generated (or could be) that we then later label ‘data’ suitable for analysis.</a:t>
            </a:r>
            <a:endParaRPr lang="en-US" dirty="0" smtClean="0"/>
          </a:p>
        </p:txBody>
      </p:sp>
      <p:sp>
        <p:nvSpPr>
          <p:cNvPr id="4" name="Slide Number Placeholder 3"/>
          <p:cNvSpPr>
            <a:spLocks noGrp="1"/>
          </p:cNvSpPr>
          <p:nvPr>
            <p:ph type="sldNum" sz="quarter" idx="5"/>
          </p:nvPr>
        </p:nvSpPr>
        <p:spPr/>
        <p:txBody>
          <a:bodyPr/>
          <a:lstStyle/>
          <a:p>
            <a:pPr>
              <a:defRPr/>
            </a:pPr>
            <a:fld id="{C969D539-846E-534E-A82B-9C7A38D46E5F}" type="slidenum">
              <a:rPr lang="en-US" smtClean="0">
                <a:solidFill>
                  <a:prstClr val="black"/>
                </a:solidFill>
              </a:rPr>
              <a:pPr>
                <a:defRPr/>
              </a:pPr>
              <a:t>46</a:t>
            </a:fld>
            <a:endParaRPr lang="en-US">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0D20FA-2C8E-8940-9439-07C4651A1BB4}" type="slidenum">
              <a:rPr lang="en-US" smtClean="0"/>
              <a:t>47</a:t>
            </a:fld>
            <a:endParaRPr lang="en-US"/>
          </a:p>
        </p:txBody>
      </p:sp>
    </p:spTree>
    <p:extLst>
      <p:ext uri="{BB962C8B-B14F-4D97-AF65-F5344CB8AC3E}">
        <p14:creationId xmlns:p14="http://schemas.microsoft.com/office/powerpoint/2010/main" val="118279602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Multiple</a:t>
            </a:r>
            <a:r>
              <a:rPr lang="en-US" baseline="0" dirty="0" smtClean="0"/>
              <a:t> interfaces and collaborative production of information.</a:t>
            </a:r>
          </a:p>
          <a:p>
            <a:endParaRPr lang="en-US" baseline="0" dirty="0" smtClean="0"/>
          </a:p>
          <a:p>
            <a:r>
              <a:rPr lang="en-US" baseline="0" dirty="0" smtClean="0"/>
              <a:t>Personal and official sources</a:t>
            </a:r>
          </a:p>
          <a:p>
            <a:endParaRPr lang="en-US" baseline="0" dirty="0" smtClean="0"/>
          </a:p>
          <a:p>
            <a:r>
              <a:rPr lang="en-US" baseline="0" dirty="0" smtClean="0"/>
              <a:t>Interactions with new people all the time.</a:t>
            </a:r>
            <a:endParaRPr lang="en-US" dirty="0"/>
          </a:p>
        </p:txBody>
      </p:sp>
      <p:sp>
        <p:nvSpPr>
          <p:cNvPr id="4" name="Slide Number Placeholder 3"/>
          <p:cNvSpPr>
            <a:spLocks noGrp="1"/>
          </p:cNvSpPr>
          <p:nvPr>
            <p:ph type="sldNum" sz="quarter" idx="10"/>
          </p:nvPr>
        </p:nvSpPr>
        <p:spPr/>
        <p:txBody>
          <a:bodyPr/>
          <a:lstStyle/>
          <a:p>
            <a:fld id="{9A0D20FA-2C8E-8940-9439-07C4651A1BB4}" type="slidenum">
              <a:rPr lang="en-US" smtClean="0"/>
              <a:t>49</a:t>
            </a:fld>
            <a:endParaRPr lang="en-US"/>
          </a:p>
        </p:txBody>
      </p:sp>
    </p:spTree>
    <p:extLst>
      <p:ext uri="{BB962C8B-B14F-4D97-AF65-F5344CB8AC3E}">
        <p14:creationId xmlns:p14="http://schemas.microsoft.com/office/powerpoint/2010/main" val="11827960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Notice,</a:t>
            </a:r>
            <a:r>
              <a:rPr lang="en-US" baseline="0" dirty="0" smtClean="0"/>
              <a:t> ETHNOGRAPHY IS NOT HERE. This is because the entire approach is somewhat, if not fully ethnographic, in the richest sense.</a:t>
            </a:r>
          </a:p>
          <a:p>
            <a:endParaRPr lang="en-US" baseline="0" dirty="0" smtClean="0"/>
          </a:p>
          <a:p>
            <a:endParaRPr lang="en-US" dirty="0" smtClean="0"/>
          </a:p>
        </p:txBody>
      </p:sp>
      <p:sp>
        <p:nvSpPr>
          <p:cNvPr id="4" name="Slide Number Placeholder 3"/>
          <p:cNvSpPr>
            <a:spLocks noGrp="1"/>
          </p:cNvSpPr>
          <p:nvPr>
            <p:ph type="sldNum" sz="quarter" idx="5"/>
          </p:nvPr>
        </p:nvSpPr>
        <p:spPr/>
        <p:txBody>
          <a:bodyPr/>
          <a:lstStyle/>
          <a:p>
            <a:pPr>
              <a:defRPr/>
            </a:pPr>
            <a:fld id="{69168AE7-16E1-8C44-9A6F-25A34BCDB6A5}" type="slidenum">
              <a:rPr lang="en-US" smtClean="0">
                <a:solidFill>
                  <a:prstClr val="black"/>
                </a:solidFill>
              </a:rPr>
              <a:pPr>
                <a:defRPr/>
              </a:pPr>
              <a:t>50</a:t>
            </a:fld>
            <a:endParaRPr lang="en-US">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0D20FA-2C8E-8940-9439-07C4651A1BB4}" type="slidenum">
              <a:rPr lang="en-US" smtClean="0"/>
              <a:t>51</a:t>
            </a:fld>
            <a:endParaRPr lang="en-US"/>
          </a:p>
        </p:txBody>
      </p:sp>
    </p:spTree>
    <p:extLst>
      <p:ext uri="{BB962C8B-B14F-4D97-AF65-F5344CB8AC3E}">
        <p14:creationId xmlns:p14="http://schemas.microsoft.com/office/powerpoint/2010/main" val="342491139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Move</a:t>
            </a:r>
            <a:r>
              <a:rPr lang="en-US" baseline="0" dirty="0" smtClean="0"/>
              <a:t> is a way of thinking about loosening up, motion, jarring, shifting perspective, etc.</a:t>
            </a:r>
          </a:p>
          <a:p>
            <a:endParaRPr lang="en-US" baseline="0" dirty="0" smtClean="0"/>
          </a:p>
          <a:p>
            <a:r>
              <a:rPr lang="en-US" baseline="0" dirty="0" smtClean="0"/>
              <a:t>Also moving where the wind blows you …or where the data takes you.</a:t>
            </a:r>
          </a:p>
          <a:p>
            <a:endParaRPr lang="en-US" baseline="0" dirty="0" smtClean="0"/>
          </a:p>
          <a:p>
            <a:r>
              <a:rPr lang="en-US" baseline="0" dirty="0" smtClean="0"/>
              <a:t>….or moving through the first “question door” into the others, changing questions…</a:t>
            </a:r>
            <a:endParaRPr lang="en-US" dirty="0" smtClean="0"/>
          </a:p>
        </p:txBody>
      </p:sp>
      <p:sp>
        <p:nvSpPr>
          <p:cNvPr id="4" name="Slide Number Placeholder 3"/>
          <p:cNvSpPr>
            <a:spLocks noGrp="1"/>
          </p:cNvSpPr>
          <p:nvPr>
            <p:ph type="sldNum" sz="quarter" idx="5"/>
          </p:nvPr>
        </p:nvSpPr>
        <p:spPr/>
        <p:txBody>
          <a:bodyPr/>
          <a:lstStyle/>
          <a:p>
            <a:pPr>
              <a:defRPr/>
            </a:pPr>
            <a:fld id="{69168AE7-16E1-8C44-9A6F-25A34BCDB6A5}" type="slidenum">
              <a:rPr lang="en-US" smtClean="0">
                <a:solidFill>
                  <a:prstClr val="black"/>
                </a:solidFill>
              </a:rPr>
              <a:pPr>
                <a:defRPr/>
              </a:pPr>
              <a:t>54</a:t>
            </a:fld>
            <a:endParaRPr lang="en-US">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b="0" i="0" u="none" strike="noStrike" kern="1200" dirty="0" smtClean="0">
                <a:solidFill>
                  <a:schemeClr val="tx1"/>
                </a:solidFill>
                <a:effectLst/>
                <a:latin typeface="+mn-lt"/>
                <a:ea typeface="+mn-ea"/>
                <a:cs typeface="+mn-cs"/>
              </a:rPr>
              <a:t>A way to think about movement is to consider how an event</a:t>
            </a:r>
            <a:r>
              <a:rPr lang="en-US" sz="1200" b="0" i="0" u="none" strike="noStrike" kern="1200" baseline="0" dirty="0" smtClean="0">
                <a:solidFill>
                  <a:schemeClr val="tx1"/>
                </a:solidFill>
                <a:effectLst/>
                <a:latin typeface="+mn-lt"/>
                <a:ea typeface="+mn-ea"/>
                <a:cs typeface="+mn-cs"/>
              </a:rPr>
              <a:t> or situation plays out via social media.  Although it begins with materiality, it swiftly shifts to cultural units of information more </a:t>
            </a:r>
            <a:r>
              <a:rPr lang="en-US" sz="1200" b="0" i="0" u="none" strike="noStrike" kern="1200" baseline="0" dirty="0" err="1" smtClean="0">
                <a:solidFill>
                  <a:schemeClr val="tx1"/>
                </a:solidFill>
                <a:effectLst/>
                <a:latin typeface="+mn-lt"/>
                <a:ea typeface="+mn-ea"/>
                <a:cs typeface="+mn-cs"/>
              </a:rPr>
              <a:t>identifable</a:t>
            </a:r>
            <a:r>
              <a:rPr lang="en-US" sz="1200" b="0" i="0" u="none" strike="noStrike" kern="1200" baseline="0" dirty="0" smtClean="0">
                <a:solidFill>
                  <a:schemeClr val="tx1"/>
                </a:solidFill>
                <a:effectLst/>
                <a:latin typeface="+mn-lt"/>
                <a:ea typeface="+mn-ea"/>
                <a:cs typeface="+mn-cs"/>
              </a:rPr>
              <a:t> as memes.  </a:t>
            </a:r>
          </a:p>
          <a:p>
            <a:endParaRPr lang="en-US" sz="1200" b="0" i="0" u="none" strike="noStrike" kern="1200" baseline="0" dirty="0" smtClean="0">
              <a:solidFill>
                <a:schemeClr val="tx1"/>
              </a:solidFill>
              <a:effectLst/>
              <a:latin typeface="+mn-lt"/>
              <a:ea typeface="+mn-ea"/>
              <a:cs typeface="+mn-cs"/>
            </a:endParaRPr>
          </a:p>
          <a:p>
            <a:r>
              <a:rPr lang="en-US" sz="1200" b="1" i="0" u="none" strike="noStrike" kern="1200" dirty="0" smtClean="0">
                <a:solidFill>
                  <a:schemeClr val="tx1"/>
                </a:solidFill>
                <a:effectLst/>
                <a:latin typeface="+mn-lt"/>
                <a:ea typeface="+mn-ea"/>
                <a:cs typeface="+mn-cs"/>
              </a:rPr>
              <a:t>These are some</a:t>
            </a:r>
            <a:r>
              <a:rPr lang="en-US" sz="1200" b="1" i="0" u="none" strike="noStrike" kern="1200" baseline="0" dirty="0" smtClean="0">
                <a:solidFill>
                  <a:schemeClr val="tx1"/>
                </a:solidFill>
                <a:effectLst/>
                <a:latin typeface="+mn-lt"/>
                <a:ea typeface="+mn-ea"/>
                <a:cs typeface="+mn-cs"/>
              </a:rPr>
              <a:t> impressions I have of japan within a couple of weeks of the event. </a:t>
            </a:r>
            <a:r>
              <a:rPr lang="en-US" dirty="0" smtClean="0"/>
              <a:t/>
            </a:r>
            <a:br>
              <a:rPr lang="en-US" dirty="0" smtClean="0"/>
            </a:br>
            <a:r>
              <a:rPr lang="en-US" sz="1200" b="0" i="0" u="none" strike="noStrike" kern="1200" dirty="0" smtClean="0">
                <a:solidFill>
                  <a:schemeClr val="tx1"/>
                </a:solidFill>
                <a:effectLst/>
                <a:latin typeface="+mn-lt"/>
                <a:ea typeface="+mn-ea"/>
                <a:cs typeface="+mn-cs"/>
              </a:rPr>
              <a:t>we’re learning a lot about japan. </a:t>
            </a:r>
            <a:r>
              <a:rPr lang="en-US" dirty="0" smtClean="0"/>
              <a:t/>
            </a:r>
            <a:br>
              <a:rPr lang="en-US" dirty="0" smtClean="0"/>
            </a:br>
            <a:r>
              <a:rPr lang="en-US" sz="1200" b="0" i="0" u="none" strike="noStrike" kern="1200" dirty="0" smtClean="0">
                <a:solidFill>
                  <a:schemeClr val="tx1"/>
                </a:solidFill>
                <a:effectLst/>
                <a:latin typeface="+mn-lt"/>
                <a:ea typeface="+mn-ea"/>
                <a:cs typeface="+mn-cs"/>
              </a:rPr>
              <a:t>it’s geography, it as an island state (large, powerful), old culture, closed for so long, </a:t>
            </a:r>
            <a:r>
              <a:rPr lang="en-US" dirty="0" smtClean="0"/>
              <a:t/>
            </a:r>
            <a:br>
              <a:rPr lang="en-US" dirty="0" smtClean="0"/>
            </a:br>
            <a:r>
              <a:rPr lang="en-US" sz="1200" b="0" i="0" u="none" strike="noStrike" kern="1200" dirty="0" smtClean="0">
                <a:solidFill>
                  <a:schemeClr val="tx1"/>
                </a:solidFill>
                <a:effectLst/>
                <a:latin typeface="+mn-lt"/>
                <a:ea typeface="+mn-ea"/>
                <a:cs typeface="+mn-cs"/>
              </a:rPr>
              <a:t>we see it in photo, before and after (pictures overlaid)</a:t>
            </a:r>
            <a:r>
              <a:rPr lang="en-US" dirty="0" smtClean="0"/>
              <a:t/>
            </a:r>
            <a:br>
              <a:rPr lang="en-US" dirty="0" smtClean="0"/>
            </a:br>
            <a:r>
              <a:rPr lang="en-US" sz="1200" b="0" i="0" u="none" strike="noStrike" kern="1200" dirty="0" smtClean="0">
                <a:solidFill>
                  <a:schemeClr val="tx1"/>
                </a:solidFill>
                <a:effectLst/>
                <a:latin typeface="+mn-lt"/>
                <a:ea typeface="+mn-ea"/>
                <a:cs typeface="+mn-cs"/>
              </a:rPr>
              <a:t>the iconic images of japan in anime, science fiction, technology, world war II, </a:t>
            </a:r>
            <a:r>
              <a:rPr lang="en-US" dirty="0" smtClean="0"/>
              <a:t/>
            </a:r>
            <a:br>
              <a:rPr lang="en-US" dirty="0" smtClean="0"/>
            </a:br>
            <a:r>
              <a:rPr lang="en-US" sz="1200" b="0" i="0" u="none" strike="noStrike" kern="1200" dirty="0" smtClean="0">
                <a:solidFill>
                  <a:schemeClr val="tx1"/>
                </a:solidFill>
                <a:effectLst/>
                <a:latin typeface="+mn-lt"/>
                <a:ea typeface="+mn-ea"/>
                <a:cs typeface="+mn-cs"/>
              </a:rPr>
              <a:t>mixing with the shifting physical images of catastrophe that is not across the country but all encompassing.  flayed open. </a:t>
            </a:r>
            <a:r>
              <a:rPr lang="en-US" dirty="0" smtClean="0"/>
              <a:t/>
            </a:r>
            <a:br>
              <a:rPr lang="en-US" dirty="0" smtClean="0"/>
            </a:br>
            <a:r>
              <a:rPr lang="en-US" sz="1200" b="0" i="0" u="none" strike="noStrike" kern="1200" dirty="0" smtClean="0">
                <a:solidFill>
                  <a:schemeClr val="tx1"/>
                </a:solidFill>
                <a:effectLst/>
                <a:latin typeface="+mn-lt"/>
                <a:ea typeface="+mn-ea"/>
                <a:cs typeface="+mn-cs"/>
              </a:rPr>
              <a:t>everyone has something to say, everyone praying, </a:t>
            </a:r>
            <a:r>
              <a:rPr lang="en-US" dirty="0" smtClean="0"/>
              <a:t/>
            </a:r>
            <a:br>
              <a:rPr lang="en-US" dirty="0" smtClean="0"/>
            </a:br>
            <a:r>
              <a:rPr lang="en-US" sz="1200" b="0" i="0" u="none" strike="noStrike" kern="1200" dirty="0" smtClean="0">
                <a:solidFill>
                  <a:schemeClr val="tx1"/>
                </a:solidFill>
                <a:effectLst/>
                <a:latin typeface="+mn-lt"/>
                <a:ea typeface="+mn-ea"/>
                <a:cs typeface="+mn-cs"/>
              </a:rPr>
              <a:t>the last time it was that open was </a:t>
            </a:r>
            <a:r>
              <a:rPr lang="en-US" sz="1200" b="0" i="0" u="none" strike="noStrike" kern="1200" dirty="0" err="1" smtClean="0">
                <a:solidFill>
                  <a:schemeClr val="tx1"/>
                </a:solidFill>
                <a:effectLst/>
                <a:latin typeface="+mn-lt"/>
                <a:ea typeface="+mn-ea"/>
                <a:cs typeface="+mn-cs"/>
              </a:rPr>
              <a:t>hiroshima</a:t>
            </a:r>
            <a:r>
              <a:rPr lang="en-US" sz="1200" b="0" i="0" u="none" strike="noStrike" kern="1200" dirty="0" smtClean="0">
                <a:solidFill>
                  <a:schemeClr val="tx1"/>
                </a:solidFill>
                <a:effectLst/>
                <a:latin typeface="+mn-lt"/>
                <a:ea typeface="+mn-ea"/>
                <a:cs typeface="+mn-cs"/>
              </a:rPr>
              <a:t>, and in a completely different, one way, broadcast media</a:t>
            </a:r>
            <a:r>
              <a:rPr lang="en-US" dirty="0" smtClean="0"/>
              <a:t/>
            </a:r>
            <a:br>
              <a:rPr lang="en-US" dirty="0" smtClean="0"/>
            </a:br>
            <a:r>
              <a:rPr lang="en-US" sz="1200" b="0" i="0" u="none" strike="noStrike" kern="1200" dirty="0" smtClean="0">
                <a:solidFill>
                  <a:schemeClr val="tx1"/>
                </a:solidFill>
                <a:effectLst/>
                <a:latin typeface="+mn-lt"/>
                <a:ea typeface="+mn-ea"/>
                <a:cs typeface="+mn-cs"/>
              </a:rPr>
              <a:t>private closed society, on display for the world</a:t>
            </a:r>
            <a:r>
              <a:rPr lang="en-US" dirty="0" smtClean="0"/>
              <a:t/>
            </a:r>
            <a:br>
              <a:rPr lang="en-US" dirty="0" smtClean="0"/>
            </a:br>
            <a:r>
              <a:rPr lang="en-US" sz="1200" b="0" i="0" u="none" strike="noStrike" kern="1200" dirty="0" smtClean="0">
                <a:solidFill>
                  <a:schemeClr val="tx1"/>
                </a:solidFill>
                <a:effectLst/>
                <a:latin typeface="+mn-lt"/>
                <a:ea typeface="+mn-ea"/>
                <a:cs typeface="+mn-cs"/>
              </a:rPr>
              <a:t>everyone has a view, an opinion</a:t>
            </a:r>
            <a:r>
              <a:rPr lang="en-US" dirty="0" smtClean="0"/>
              <a:t/>
            </a:r>
            <a:br>
              <a:rPr lang="en-US" dirty="0" smtClean="0"/>
            </a:br>
            <a:r>
              <a:rPr lang="en-US" dirty="0" smtClean="0"/>
              <a:t/>
            </a:r>
            <a:br>
              <a:rPr lang="en-US" dirty="0" smtClean="0"/>
            </a:br>
            <a:r>
              <a:rPr lang="en-US" sz="1200" b="0" i="0" u="none" strike="noStrike" kern="1200" dirty="0" smtClean="0">
                <a:solidFill>
                  <a:schemeClr val="tx1"/>
                </a:solidFill>
                <a:effectLst/>
                <a:latin typeface="+mn-lt"/>
                <a:ea typeface="+mn-ea"/>
                <a:cs typeface="+mn-cs"/>
              </a:rPr>
              <a:t>how we transmit info and the national way it’s distributed or framed, per country</a:t>
            </a:r>
            <a:r>
              <a:rPr lang="en-US" dirty="0" smtClean="0"/>
              <a:t/>
            </a:r>
            <a:br>
              <a:rPr lang="en-US" dirty="0" smtClean="0"/>
            </a:br>
            <a:r>
              <a:rPr lang="en-US" sz="1200" b="0" i="0" u="none" strike="noStrike" kern="1200" dirty="0" smtClean="0">
                <a:solidFill>
                  <a:schemeClr val="tx1"/>
                </a:solidFill>
                <a:effectLst/>
                <a:latin typeface="+mn-lt"/>
                <a:ea typeface="+mn-ea"/>
                <a:cs typeface="+mn-cs"/>
              </a:rPr>
              <a:t>personal stories and personal networks of information transmission (phone, blog, twitter, </a:t>
            </a:r>
            <a:r>
              <a:rPr lang="en-US" sz="1200" b="0" i="0" u="none" strike="noStrike" kern="1200" dirty="0" err="1" smtClean="0">
                <a:solidFill>
                  <a:schemeClr val="tx1"/>
                </a:solidFill>
                <a:effectLst/>
                <a:latin typeface="+mn-lt"/>
                <a:ea typeface="+mn-ea"/>
                <a:cs typeface="+mn-cs"/>
              </a:rPr>
              <a:t>fb</a:t>
            </a:r>
            <a:r>
              <a:rPr lang="en-US" sz="1200" b="0" i="0" u="none" strike="noStrike" kern="1200" dirty="0" smtClean="0">
                <a:solidFill>
                  <a:schemeClr val="tx1"/>
                </a:solidFill>
                <a:effectLst/>
                <a:latin typeface="+mn-lt"/>
                <a:ea typeface="+mn-ea"/>
                <a:cs typeface="+mn-cs"/>
              </a:rPr>
              <a:t>)</a:t>
            </a:r>
            <a:r>
              <a:rPr lang="en-US" dirty="0" smtClean="0"/>
              <a:t/>
            </a:r>
            <a:br>
              <a:rPr lang="en-US" dirty="0" smtClean="0"/>
            </a:br>
            <a:r>
              <a:rPr lang="en-US" sz="1200" b="0" i="0" u="none" strike="noStrike" kern="1200" dirty="0" smtClean="0">
                <a:solidFill>
                  <a:schemeClr val="tx1"/>
                </a:solidFill>
                <a:effectLst/>
                <a:latin typeface="+mn-lt"/>
                <a:ea typeface="+mn-ea"/>
                <a:cs typeface="+mn-cs"/>
              </a:rPr>
              <a:t>so many different levels, but channeled depending on what your ‘go to’ access is for information. </a:t>
            </a:r>
            <a:r>
              <a:rPr lang="en-US" dirty="0" smtClean="0"/>
              <a:t/>
            </a:r>
            <a:br>
              <a:rPr lang="en-US" dirty="0" smtClean="0"/>
            </a:br>
            <a:r>
              <a:rPr lang="en-US" sz="1200" b="0" i="0" u="none" strike="noStrike" kern="1200" dirty="0" smtClean="0">
                <a:solidFill>
                  <a:schemeClr val="tx1"/>
                </a:solidFill>
                <a:effectLst/>
                <a:latin typeface="+mn-lt"/>
                <a:ea typeface="+mn-ea"/>
                <a:cs typeface="+mn-cs"/>
              </a:rPr>
              <a:t>Yet even within (as well as across) it’s layered. and each layer has such complexity.</a:t>
            </a:r>
            <a:r>
              <a:rPr lang="en-US" dirty="0" smtClean="0"/>
              <a:t/>
            </a:r>
            <a:br>
              <a:rPr lang="en-US" dirty="0" smtClean="0"/>
            </a:br>
            <a:r>
              <a:rPr lang="en-US" sz="1200" b="0" i="0" u="sng" kern="1200" dirty="0" smtClean="0">
                <a:solidFill>
                  <a:schemeClr val="tx1"/>
                </a:solidFill>
                <a:effectLst/>
                <a:latin typeface="+mn-lt"/>
                <a:ea typeface="+mn-ea"/>
                <a:cs typeface="+mn-cs"/>
                <a:hlinkClick r:id="rId3"/>
              </a:rPr>
              <a:t>http://www.youtube.com/watch?v=ROaIknIk9LA</a:t>
            </a:r>
            <a:r>
              <a:rPr lang="en-US" dirty="0" smtClean="0"/>
              <a:t/>
            </a:r>
            <a:br>
              <a:rPr lang="en-US" dirty="0" smtClean="0"/>
            </a:br>
            <a:r>
              <a:rPr lang="en-US" dirty="0" smtClean="0"/>
              <a:t/>
            </a:r>
            <a:br>
              <a:rPr lang="en-US" dirty="0" smtClean="0"/>
            </a:br>
            <a:r>
              <a:rPr lang="en-US" sz="1200" b="0" i="0" u="none" strike="noStrike" kern="1200" dirty="0" smtClean="0">
                <a:solidFill>
                  <a:schemeClr val="tx1"/>
                </a:solidFill>
                <a:effectLst/>
                <a:latin typeface="+mn-lt"/>
                <a:ea typeface="+mn-ea"/>
                <a:cs typeface="+mn-cs"/>
              </a:rPr>
              <a:t>history of nuclear accidents and how you deal with emergencies from the 1950s, being invoked by people watching the news</a:t>
            </a:r>
            <a:r>
              <a:rPr lang="en-US" dirty="0" smtClean="0"/>
              <a:t/>
            </a:r>
            <a:br>
              <a:rPr lang="en-US" dirty="0" smtClean="0"/>
            </a:br>
            <a:r>
              <a:rPr lang="en-US" sz="1200" b="0" i="0" u="none" strike="noStrike" kern="1200" dirty="0" smtClean="0">
                <a:solidFill>
                  <a:schemeClr val="tx1"/>
                </a:solidFill>
                <a:effectLst/>
                <a:latin typeface="+mn-lt"/>
                <a:ea typeface="+mn-ea"/>
                <a:cs typeface="+mn-cs"/>
              </a:rPr>
              <a:t>living on islands, the discussion of water, flooding, agronomy, water and radiation, milk and radiation.</a:t>
            </a:r>
            <a:r>
              <a:rPr lang="en-US" dirty="0" smtClean="0"/>
              <a:t/>
            </a:r>
            <a:br>
              <a:rPr lang="en-US" dirty="0" smtClean="0"/>
            </a:br>
            <a:r>
              <a:rPr lang="en-US" sz="1200" b="0" i="0" u="none" strike="noStrike" kern="1200" dirty="0" smtClean="0">
                <a:solidFill>
                  <a:schemeClr val="tx1"/>
                </a:solidFill>
                <a:effectLst/>
                <a:latin typeface="+mn-lt"/>
                <a:ea typeface="+mn-ea"/>
                <a:cs typeface="+mn-cs"/>
              </a:rPr>
              <a:t>impact on the auto industry. GM announced closing a plant because they can’t get parts from japan. the ‘fallout’ in very specific industries around the world, in technology parts.</a:t>
            </a:r>
            <a:r>
              <a:rPr lang="en-US" dirty="0" smtClean="0"/>
              <a:t/>
            </a:r>
            <a:br>
              <a:rPr lang="en-US" dirty="0" smtClean="0"/>
            </a:br>
            <a:r>
              <a:rPr lang="en-US" sz="1200" b="0" i="0" u="none" strike="noStrike" kern="1200" dirty="0" smtClean="0">
                <a:solidFill>
                  <a:schemeClr val="tx1"/>
                </a:solidFill>
                <a:effectLst/>
                <a:latin typeface="+mn-lt"/>
                <a:ea typeface="+mn-ea"/>
                <a:cs typeface="+mn-cs"/>
              </a:rPr>
              <a:t>anime and the relationship of particular people</a:t>
            </a:r>
            <a:r>
              <a:rPr lang="en-US" dirty="0" smtClean="0"/>
              <a:t/>
            </a:r>
            <a:br>
              <a:rPr lang="en-US" dirty="0" smtClean="0"/>
            </a:br>
            <a:r>
              <a:rPr lang="en-US" sz="1200" b="0" i="0" u="none" strike="noStrike" kern="1200" dirty="0" smtClean="0">
                <a:solidFill>
                  <a:schemeClr val="tx1"/>
                </a:solidFill>
                <a:effectLst/>
                <a:latin typeface="+mn-lt"/>
                <a:ea typeface="+mn-ea"/>
                <a:cs typeface="+mn-cs"/>
              </a:rPr>
              <a:t>this is not even talking about the impact on people there, people directly related to the event</a:t>
            </a:r>
            <a:r>
              <a:rPr lang="en-US" dirty="0" smtClean="0"/>
              <a:t/>
            </a:r>
            <a:br>
              <a:rPr lang="en-US" dirty="0" smtClean="0"/>
            </a:br>
            <a:r>
              <a:rPr lang="en-US" sz="1200" b="0" i="0" u="none" strike="noStrike" kern="1200" dirty="0" smtClean="0">
                <a:solidFill>
                  <a:schemeClr val="tx1"/>
                </a:solidFill>
                <a:effectLst/>
                <a:latin typeface="+mn-lt"/>
                <a:ea typeface="+mn-ea"/>
                <a:cs typeface="+mn-cs"/>
              </a:rPr>
              <a:t>and so one’s information flow certainly impacts how we frame and experience not only the catastrophe there but social and political life in one’s own country.</a:t>
            </a:r>
            <a:r>
              <a:rPr lang="en-US" dirty="0" smtClean="0"/>
              <a:t/>
            </a:r>
            <a:br>
              <a:rPr lang="en-US" dirty="0" smtClean="0"/>
            </a:br>
            <a:r>
              <a:rPr lang="en-US" sz="1200" b="0" i="0" u="none" strike="noStrike" kern="1200" dirty="0" smtClean="0">
                <a:solidFill>
                  <a:schemeClr val="tx1"/>
                </a:solidFill>
                <a:effectLst/>
                <a:latin typeface="+mn-lt"/>
                <a:ea typeface="+mn-ea"/>
                <a:cs typeface="+mn-cs"/>
              </a:rPr>
              <a:t>negative response about the speed (lack of) of the company that runs the nuclear plant. </a:t>
            </a:r>
            <a:r>
              <a:rPr lang="en-US" dirty="0" smtClean="0"/>
              <a:t/>
            </a:r>
            <a:br>
              <a:rPr lang="en-US" dirty="0" smtClean="0"/>
            </a:br>
            <a:r>
              <a:rPr lang="en-US" sz="1200" b="0" i="0" u="none" strike="noStrike" kern="1200" dirty="0" smtClean="0">
                <a:solidFill>
                  <a:schemeClr val="tx1"/>
                </a:solidFill>
                <a:effectLst/>
                <a:latin typeface="+mn-lt"/>
                <a:ea typeface="+mn-ea"/>
                <a:cs typeface="+mn-cs"/>
              </a:rPr>
              <a:t>man on the street interviews </a:t>
            </a:r>
            <a:r>
              <a:rPr lang="en-US" dirty="0" smtClean="0"/>
              <a:t/>
            </a:r>
            <a:br>
              <a:rPr lang="en-US" dirty="0" smtClean="0"/>
            </a:br>
            <a:r>
              <a:rPr lang="en-US" sz="1200" b="0" i="0" u="none" strike="noStrike" kern="1200" dirty="0" smtClean="0">
                <a:solidFill>
                  <a:schemeClr val="tx1"/>
                </a:solidFill>
                <a:effectLst/>
                <a:latin typeface="+mn-lt"/>
                <a:ea typeface="+mn-ea"/>
                <a:cs typeface="+mn-cs"/>
              </a:rPr>
              <a:t>video clips from tsunami</a:t>
            </a:r>
            <a:r>
              <a:rPr lang="en-US" dirty="0" smtClean="0"/>
              <a:t/>
            </a:r>
            <a:br>
              <a:rPr lang="en-US" dirty="0" smtClean="0"/>
            </a:br>
            <a:r>
              <a:rPr lang="en-US" sz="1200" b="0" i="0" u="none" strike="noStrike" kern="1200" dirty="0" smtClean="0">
                <a:solidFill>
                  <a:schemeClr val="tx1"/>
                </a:solidFill>
                <a:effectLst/>
                <a:latin typeface="+mn-lt"/>
                <a:ea typeface="+mn-ea"/>
                <a:cs typeface="+mn-cs"/>
              </a:rPr>
              <a:t>everything is different in an island state.</a:t>
            </a:r>
          </a:p>
          <a:p>
            <a:endParaRPr lang="en-US" sz="1200" b="0" i="0" u="none" strike="noStrike"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rPr>
              <a:t>These impressions help me identify how rapidly or</a:t>
            </a:r>
            <a:r>
              <a:rPr lang="en-US" sz="1200" b="0" i="0" u="none" strike="noStrike" kern="1200" baseline="0" dirty="0" smtClean="0">
                <a:solidFill>
                  <a:schemeClr val="tx1"/>
                </a:solidFill>
                <a:effectLst/>
                <a:latin typeface="+mn-lt"/>
                <a:ea typeface="+mn-ea"/>
                <a:cs typeface="+mn-cs"/>
              </a:rPr>
              <a:t> radically ideas can shift among or across cultural groupings, in very short periods of time. It’s about shifting opinion</a:t>
            </a:r>
            <a:r>
              <a:rPr lang="en-US" sz="1200" b="0" i="0" u="none" strike="noStrike" kern="1200" baseline="0" dirty="0" smtClean="0">
                <a:solidFill>
                  <a:schemeClr val="tx1"/>
                </a:solidFill>
                <a:effectLst/>
                <a:latin typeface="+mn-lt"/>
                <a:ea typeface="+mn-ea"/>
                <a:cs typeface="+mn-cs"/>
              </a:rPr>
              <a:t>, in some ways, </a:t>
            </a:r>
            <a:r>
              <a:rPr lang="en-US" sz="1200" b="0" i="0" u="none" strike="noStrike" kern="1200" baseline="0" dirty="0" smtClean="0">
                <a:solidFill>
                  <a:schemeClr val="tx1"/>
                </a:solidFill>
                <a:effectLst/>
                <a:latin typeface="+mn-lt"/>
                <a:ea typeface="+mn-ea"/>
                <a:cs typeface="+mn-cs"/>
              </a:rPr>
              <a:t>and this occurs all the time. </a:t>
            </a:r>
            <a:r>
              <a:rPr lang="en-US" sz="1200" b="0" i="0" u="none" strike="noStrike" kern="1200" baseline="0" dirty="0" smtClean="0">
                <a:solidFill>
                  <a:schemeClr val="tx1"/>
                </a:solidFill>
                <a:effectLst/>
                <a:latin typeface="+mn-lt"/>
                <a:ea typeface="+mn-ea"/>
                <a:cs typeface="+mn-cs"/>
              </a:rPr>
              <a:t>But it’s also about how the ‘object’ of analysis is constantly moving, particularly if linked to social media forms of interaction. Focusing </a:t>
            </a:r>
            <a:r>
              <a:rPr lang="en-US" sz="1200" b="0" i="0" u="none" strike="noStrike" kern="1200" baseline="0" dirty="0" smtClean="0">
                <a:solidFill>
                  <a:schemeClr val="tx1"/>
                </a:solidFill>
                <a:effectLst/>
                <a:latin typeface="+mn-lt"/>
                <a:ea typeface="+mn-ea"/>
                <a:cs typeface="+mn-cs"/>
              </a:rPr>
              <a:t>on it helps me problematize the obdurate qualities of those things we call the objects of our analysis.</a:t>
            </a:r>
            <a:endParaRPr lang="en-US" dirty="0"/>
          </a:p>
        </p:txBody>
      </p:sp>
      <p:sp>
        <p:nvSpPr>
          <p:cNvPr id="4" name="Slide Number Placeholder 3"/>
          <p:cNvSpPr>
            <a:spLocks noGrp="1"/>
          </p:cNvSpPr>
          <p:nvPr>
            <p:ph type="sldNum" sz="quarter" idx="10"/>
          </p:nvPr>
        </p:nvSpPr>
        <p:spPr/>
        <p:txBody>
          <a:bodyPr/>
          <a:lstStyle/>
          <a:p>
            <a:fld id="{C1C332E5-4CE1-3C48-913A-639656F6B66E}" type="slidenum">
              <a:rPr lang="en-US" smtClean="0"/>
              <a:pPr/>
              <a:t>55</a:t>
            </a:fld>
            <a:endParaRPr lang="en-US"/>
          </a:p>
        </p:txBody>
      </p:sp>
    </p:spTree>
    <p:extLst>
      <p:ext uri="{BB962C8B-B14F-4D97-AF65-F5344CB8AC3E}">
        <p14:creationId xmlns:p14="http://schemas.microsoft.com/office/powerpoint/2010/main" val="24779561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Lady</a:t>
            </a:r>
            <a:r>
              <a:rPr lang="en-US" baseline="0" dirty="0" smtClean="0"/>
              <a:t> Gaga at a press conference where she’s talking about and supporting efforts to help with the Japanese earthquake. Drinking tea from a cup that says “pray for japan”</a:t>
            </a:r>
            <a:endParaRPr lang="en-US" dirty="0"/>
          </a:p>
        </p:txBody>
      </p:sp>
      <p:sp>
        <p:nvSpPr>
          <p:cNvPr id="4" name="Slide Number Placeholder 3"/>
          <p:cNvSpPr>
            <a:spLocks noGrp="1"/>
          </p:cNvSpPr>
          <p:nvPr>
            <p:ph type="sldNum" sz="quarter" idx="10"/>
          </p:nvPr>
        </p:nvSpPr>
        <p:spPr/>
        <p:txBody>
          <a:bodyPr/>
          <a:lstStyle/>
          <a:p>
            <a:fld id="{9A0D20FA-2C8E-8940-9439-07C4651A1BB4}" type="slidenum">
              <a:rPr lang="en-US" smtClean="0"/>
              <a:t>56</a:t>
            </a:fld>
            <a:endParaRPr lang="en-US"/>
          </a:p>
        </p:txBody>
      </p:sp>
    </p:spTree>
    <p:extLst>
      <p:ext uri="{BB962C8B-B14F-4D97-AF65-F5344CB8AC3E}">
        <p14:creationId xmlns:p14="http://schemas.microsoft.com/office/powerpoint/2010/main" val="418747335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Play is not about creating a</a:t>
            </a:r>
            <a:r>
              <a:rPr lang="en-US" baseline="0" dirty="0" smtClean="0"/>
              <a:t> final product. It’s about practice and experimentation.  Notably, this may not be stuff that ends up in a form for an audience, like a performance at a jazz club. It may be just practicing one’s scales at home.</a:t>
            </a:r>
            <a:endParaRPr lang="en-US" dirty="0"/>
          </a:p>
        </p:txBody>
      </p:sp>
      <p:sp>
        <p:nvSpPr>
          <p:cNvPr id="4" name="Slide Number Placeholder 3"/>
          <p:cNvSpPr>
            <a:spLocks noGrp="1"/>
          </p:cNvSpPr>
          <p:nvPr>
            <p:ph type="sldNum" sz="quarter" idx="5"/>
          </p:nvPr>
        </p:nvSpPr>
        <p:spPr/>
        <p:txBody>
          <a:bodyPr/>
          <a:lstStyle/>
          <a:p>
            <a:pPr>
              <a:defRPr/>
            </a:pPr>
            <a:fld id="{1CC2A834-B72B-6549-807B-8837FF063643}" type="slidenum">
              <a:rPr lang="en-US" smtClean="0">
                <a:solidFill>
                  <a:prstClr val="black"/>
                </a:solidFill>
              </a:rPr>
              <a:pPr>
                <a:defRPr/>
              </a:pPr>
              <a:t>59</a:t>
            </a:fld>
            <a:endParaRPr lang="en-US">
              <a:solidFill>
                <a:prstClr val="black"/>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Playing</a:t>
            </a:r>
            <a:r>
              <a:rPr lang="en-US" sz="1200" kern="1200" baseline="0" dirty="0" smtClean="0">
                <a:solidFill>
                  <a:schemeClr val="tx1"/>
                </a:solidFill>
                <a:effectLst/>
                <a:latin typeface="+mn-lt"/>
                <a:ea typeface="+mn-ea"/>
                <a:cs typeface="+mn-cs"/>
              </a:rPr>
              <a:t> with one’s data in different ways so </a:t>
            </a:r>
            <a:r>
              <a:rPr lang="en-US" sz="1200" b="1" kern="1200" baseline="0" dirty="0" smtClean="0">
                <a:solidFill>
                  <a:schemeClr val="tx1"/>
                </a:solidFill>
                <a:effectLst/>
                <a:latin typeface="+mn-lt"/>
                <a:ea typeface="+mn-ea"/>
                <a:cs typeface="+mn-cs"/>
              </a:rPr>
              <a:t>different cognitive centers are activated.</a:t>
            </a:r>
            <a:endParaRPr lang="en-US" b="1" baseline="0" dirty="0" smtClean="0"/>
          </a:p>
          <a:p>
            <a:endParaRPr lang="en-US" b="1" dirty="0" smtClean="0"/>
          </a:p>
          <a:p>
            <a:r>
              <a:rPr lang="en-US" b="0" dirty="0" smtClean="0"/>
              <a:t>This</a:t>
            </a:r>
            <a:r>
              <a:rPr lang="en-US" b="0" baseline="0" dirty="0" smtClean="0"/>
              <a:t> data is a </a:t>
            </a:r>
            <a:r>
              <a:rPr lang="en-US" b="0" baseline="0" dirty="0" err="1" smtClean="0"/>
              <a:t>screencapture</a:t>
            </a:r>
            <a:r>
              <a:rPr lang="en-US" b="0" baseline="0" dirty="0" smtClean="0"/>
              <a:t> from a TED talk by Deb Roy, who recorded all audio/video in his household after his son was born. This is data, over time, showing the acquisition of the word “water.” The peaks, trails and so forth illustrate where in the house the word water is spoken, and where people are moving as they use the word (roughly. See the TED talk for better detail about this point). The peak in the center of the screen is the kitchen sink.  </a:t>
            </a:r>
            <a:endParaRPr lang="en-US" b="0" dirty="0"/>
          </a:p>
        </p:txBody>
      </p:sp>
      <p:sp>
        <p:nvSpPr>
          <p:cNvPr id="4" name="Slide Number Placeholder 3"/>
          <p:cNvSpPr>
            <a:spLocks noGrp="1"/>
          </p:cNvSpPr>
          <p:nvPr>
            <p:ph type="sldNum" sz="quarter" idx="10"/>
          </p:nvPr>
        </p:nvSpPr>
        <p:spPr/>
        <p:txBody>
          <a:bodyPr/>
          <a:lstStyle/>
          <a:p>
            <a:fld id="{B327AA8F-4D9F-1944-9127-9B0474BD6313}" type="slidenum">
              <a:rPr lang="en-US" smtClean="0"/>
              <a:t>60</a:t>
            </a:fld>
            <a:endParaRPr lang="en-US"/>
          </a:p>
        </p:txBody>
      </p:sp>
    </p:spTree>
    <p:extLst>
      <p:ext uri="{BB962C8B-B14F-4D97-AF65-F5344CB8AC3E}">
        <p14:creationId xmlns:p14="http://schemas.microsoft.com/office/powerpoint/2010/main" val="166162935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Boy’s toy </a:t>
            </a:r>
            <a:r>
              <a:rPr lang="en-US" dirty="0" err="1" smtClean="0"/>
              <a:t>advertisments</a:t>
            </a:r>
            <a:r>
              <a:rPr lang="en-US" dirty="0" smtClean="0"/>
              <a:t>: </a:t>
            </a:r>
            <a:r>
              <a:rPr lang="en-US" dirty="0" err="1" smtClean="0"/>
              <a:t>Wordle</a:t>
            </a:r>
            <a:endParaRPr lang="en-US" dirty="0"/>
          </a:p>
        </p:txBody>
      </p:sp>
      <p:sp>
        <p:nvSpPr>
          <p:cNvPr id="4" name="Slide Number Placeholder 3"/>
          <p:cNvSpPr>
            <a:spLocks noGrp="1"/>
          </p:cNvSpPr>
          <p:nvPr>
            <p:ph type="sldNum" sz="quarter" idx="10"/>
          </p:nvPr>
        </p:nvSpPr>
        <p:spPr/>
        <p:txBody>
          <a:bodyPr/>
          <a:lstStyle/>
          <a:p>
            <a:fld id="{B327AA8F-4D9F-1944-9127-9B0474BD6313}" type="slidenum">
              <a:rPr lang="en-US" smtClean="0"/>
              <a:t>61</a:t>
            </a:fld>
            <a:endParaRPr lang="en-US"/>
          </a:p>
        </p:txBody>
      </p:sp>
    </p:spTree>
    <p:extLst>
      <p:ext uri="{BB962C8B-B14F-4D97-AF65-F5344CB8AC3E}">
        <p14:creationId xmlns:p14="http://schemas.microsoft.com/office/powerpoint/2010/main" val="202874185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Girl’s toys </a:t>
            </a:r>
            <a:r>
              <a:rPr lang="en-US" dirty="0" err="1" smtClean="0"/>
              <a:t>advertisments</a:t>
            </a:r>
            <a:r>
              <a:rPr lang="en-US" dirty="0" smtClean="0"/>
              <a:t>:</a:t>
            </a:r>
            <a:r>
              <a:rPr lang="en-US" baseline="0" dirty="0" smtClean="0"/>
              <a:t> </a:t>
            </a:r>
            <a:r>
              <a:rPr lang="en-US" baseline="0" dirty="0" err="1" smtClean="0"/>
              <a:t>Wordle</a:t>
            </a:r>
            <a:endParaRPr lang="en-US" dirty="0"/>
          </a:p>
        </p:txBody>
      </p:sp>
      <p:sp>
        <p:nvSpPr>
          <p:cNvPr id="4" name="Slide Number Placeholder 3"/>
          <p:cNvSpPr>
            <a:spLocks noGrp="1"/>
          </p:cNvSpPr>
          <p:nvPr>
            <p:ph type="sldNum" sz="quarter" idx="10"/>
          </p:nvPr>
        </p:nvSpPr>
        <p:spPr/>
        <p:txBody>
          <a:bodyPr/>
          <a:lstStyle/>
          <a:p>
            <a:fld id="{B327AA8F-4D9F-1944-9127-9B0474BD6313}" type="slidenum">
              <a:rPr lang="en-US" smtClean="0"/>
              <a:t>62</a:t>
            </a:fld>
            <a:endParaRPr lang="en-US"/>
          </a:p>
        </p:txBody>
      </p:sp>
    </p:spTree>
    <p:extLst>
      <p:ext uri="{BB962C8B-B14F-4D97-AF65-F5344CB8AC3E}">
        <p14:creationId xmlns:p14="http://schemas.microsoft.com/office/powerpoint/2010/main" val="202874185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Interrogation is a</a:t>
            </a:r>
            <a:r>
              <a:rPr lang="en-US" baseline="0" dirty="0" smtClean="0"/>
              <a:t> reflexive self questioning.  A way of assessing one’s own actions, all the time, iteratively constantly (think of how a musician hears his or her own performances, or athletes scrutinize their own game play)</a:t>
            </a:r>
          </a:p>
          <a:p>
            <a:endParaRPr lang="en-US" baseline="0" dirty="0" smtClean="0"/>
          </a:p>
          <a:p>
            <a:r>
              <a:rPr lang="en-US" dirty="0" smtClean="0"/>
              <a:t>This slide illustrates</a:t>
            </a:r>
            <a:r>
              <a:rPr lang="en-US" baseline="0" dirty="0" smtClean="0"/>
              <a:t> some questions that might get asked from the inside out.  From the </a:t>
            </a:r>
            <a:r>
              <a:rPr lang="en-US" dirty="0" smtClean="0"/>
              <a:t>RESEARCHER’S</a:t>
            </a:r>
            <a:r>
              <a:rPr lang="en-US" baseline="0" dirty="0" smtClean="0"/>
              <a:t> perspective.  </a:t>
            </a:r>
          </a:p>
          <a:p>
            <a:r>
              <a:rPr lang="en-US" baseline="0" dirty="0" smtClean="0"/>
              <a:t>You can’t ask what is the object without asking these other questions, which really help you realize, reflexively, what you’re up to.</a:t>
            </a:r>
          </a:p>
          <a:p>
            <a:endParaRPr lang="en-US" baseline="0" dirty="0" smtClean="0"/>
          </a:p>
          <a:p>
            <a:endParaRPr lang="en-US" dirty="0" smtClean="0"/>
          </a:p>
          <a:p>
            <a:endParaRPr lang="en-US" dirty="0" smtClean="0"/>
          </a:p>
        </p:txBody>
      </p:sp>
      <p:sp>
        <p:nvSpPr>
          <p:cNvPr id="4" name="Slide Number Placeholder 3"/>
          <p:cNvSpPr>
            <a:spLocks noGrp="1"/>
          </p:cNvSpPr>
          <p:nvPr>
            <p:ph type="sldNum" sz="quarter" idx="5"/>
          </p:nvPr>
        </p:nvSpPr>
        <p:spPr/>
        <p:txBody>
          <a:bodyPr/>
          <a:lstStyle/>
          <a:p>
            <a:pPr>
              <a:defRPr/>
            </a:pPr>
            <a:fld id="{498CBAFF-AF4C-0242-8F75-7F07EFC071E6}" type="slidenum">
              <a:rPr lang="en-US" smtClean="0">
                <a:solidFill>
                  <a:prstClr val="black"/>
                </a:solidFill>
              </a:rPr>
              <a:pPr>
                <a:defRPr/>
              </a:pPr>
              <a:t>63</a:t>
            </a:fld>
            <a:endParaRPr lang="en-US">
              <a:solidFill>
                <a:prstClr val="black"/>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Situate</a:t>
            </a:r>
            <a:r>
              <a:rPr lang="en-US" baseline="0" dirty="0" smtClean="0"/>
              <a:t> your frameworks</a:t>
            </a:r>
            <a:endParaRPr lang="en-US" dirty="0" smtClean="0"/>
          </a:p>
        </p:txBody>
      </p:sp>
      <p:sp>
        <p:nvSpPr>
          <p:cNvPr id="4" name="Slide Number Placeholder 3"/>
          <p:cNvSpPr>
            <a:spLocks noGrp="1"/>
          </p:cNvSpPr>
          <p:nvPr>
            <p:ph type="sldNum" sz="quarter" idx="10"/>
          </p:nvPr>
        </p:nvSpPr>
        <p:spPr/>
        <p:txBody>
          <a:bodyPr/>
          <a:lstStyle/>
          <a:p>
            <a:fld id="{B327AA8F-4D9F-1944-9127-9B0474BD6313}" type="slidenum">
              <a:rPr lang="en-US" smtClean="0"/>
              <a:t>64</a:t>
            </a:fld>
            <a:endParaRPr lang="en-US"/>
          </a:p>
        </p:txBody>
      </p:sp>
    </p:spTree>
    <p:extLst>
      <p:ext uri="{BB962C8B-B14F-4D97-AF65-F5344CB8AC3E}">
        <p14:creationId xmlns:p14="http://schemas.microsoft.com/office/powerpoint/2010/main" val="192821823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Situate your ideas  (</a:t>
            </a:r>
            <a:r>
              <a:rPr lang="en-US" smtClean="0"/>
              <a:t>draw more!)</a:t>
            </a:r>
            <a:endParaRPr lang="en-US" dirty="0"/>
          </a:p>
        </p:txBody>
      </p:sp>
      <p:sp>
        <p:nvSpPr>
          <p:cNvPr id="4" name="Slide Number Placeholder 3"/>
          <p:cNvSpPr>
            <a:spLocks noGrp="1"/>
          </p:cNvSpPr>
          <p:nvPr>
            <p:ph type="sldNum" sz="quarter" idx="10"/>
          </p:nvPr>
        </p:nvSpPr>
        <p:spPr/>
        <p:txBody>
          <a:bodyPr/>
          <a:lstStyle/>
          <a:p>
            <a:fld id="{B327AA8F-4D9F-1944-9127-9B0474BD6313}" type="slidenum">
              <a:rPr lang="en-US" smtClean="0"/>
              <a:t>65</a:t>
            </a:fld>
            <a:endParaRPr lang="en-US"/>
          </a:p>
        </p:txBody>
      </p:sp>
    </p:spTree>
    <p:extLst>
      <p:ext uri="{BB962C8B-B14F-4D97-AF65-F5344CB8AC3E}">
        <p14:creationId xmlns:p14="http://schemas.microsoft.com/office/powerpoint/2010/main" val="166318914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Defamiliarize</a:t>
            </a:r>
            <a:r>
              <a:rPr lang="en-US" dirty="0" smtClean="0"/>
              <a:t> your work:</a:t>
            </a:r>
            <a:r>
              <a:rPr lang="en-US" baseline="0" dirty="0" smtClean="0"/>
              <a:t>  </a:t>
            </a:r>
            <a:r>
              <a:rPr lang="en-US" dirty="0" smtClean="0"/>
              <a:t>Here’s a paper</a:t>
            </a:r>
            <a:r>
              <a:rPr lang="en-US" baseline="0" dirty="0" smtClean="0"/>
              <a:t> I wrote on ethics, and funny. I don’t see that word anywhere.</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There</a:t>
            </a:r>
            <a:r>
              <a:rPr lang="en-US" baseline="0" dirty="0" smtClean="0"/>
              <a:t> are varying degrees of </a:t>
            </a:r>
            <a:r>
              <a:rPr lang="en-US" baseline="0" dirty="0" smtClean="0"/>
              <a:t>relevance </a:t>
            </a:r>
            <a:r>
              <a:rPr lang="en-US" baseline="0" dirty="0" smtClean="0"/>
              <a:t>to this sort of visualizing.  In some work, it might not be that important. In other contexts, it could be quite relevant, </a:t>
            </a:r>
            <a:r>
              <a:rPr lang="en-US" baseline="0" dirty="0" smtClean="0"/>
              <a:t>as we saw in the boy’s and girl’s toy </a:t>
            </a:r>
            <a:r>
              <a:rPr lang="en-US" baseline="0" dirty="0" err="1" smtClean="0"/>
              <a:t>advertisments</a:t>
            </a:r>
            <a:r>
              <a:rPr lang="en-US" baseline="0" dirty="0" smtClean="0"/>
              <a:t>.</a:t>
            </a:r>
            <a:endParaRPr lang="en-US" dirty="0" smtClean="0"/>
          </a:p>
          <a:p>
            <a:endParaRPr lang="en-US" dirty="0"/>
          </a:p>
        </p:txBody>
      </p:sp>
      <p:sp>
        <p:nvSpPr>
          <p:cNvPr id="4" name="Slide Number Placeholder 3"/>
          <p:cNvSpPr>
            <a:spLocks noGrp="1"/>
          </p:cNvSpPr>
          <p:nvPr>
            <p:ph type="sldNum" sz="quarter" idx="10"/>
          </p:nvPr>
        </p:nvSpPr>
        <p:spPr/>
        <p:txBody>
          <a:bodyPr/>
          <a:lstStyle/>
          <a:p>
            <a:fld id="{B327AA8F-4D9F-1944-9127-9B0474BD6313}" type="slidenum">
              <a:rPr lang="en-US" smtClean="0"/>
              <a:t>66</a:t>
            </a:fld>
            <a:endParaRPr lang="en-US"/>
          </a:p>
        </p:txBody>
      </p:sp>
    </p:spTree>
    <p:extLst>
      <p:ext uri="{BB962C8B-B14F-4D97-AF65-F5344CB8AC3E}">
        <p14:creationId xmlns:p14="http://schemas.microsoft.com/office/powerpoint/2010/main" val="202874185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great example of a researcher whose</a:t>
            </a:r>
            <a:r>
              <a:rPr lang="en-US" baseline="0" dirty="0" smtClean="0"/>
              <a:t> contributions are based on the fact that she was able, albeit reluctantly, to move.  She followed where the camera fell, when it accidentally shifted from her brother’s game screen to his hands on the keyboard.</a:t>
            </a:r>
          </a:p>
          <a:p>
            <a:endParaRPr lang="en-US" baseline="0" dirty="0" smtClean="0"/>
          </a:p>
          <a:p>
            <a:r>
              <a:rPr lang="en-US" baseline="0" dirty="0" smtClean="0"/>
              <a:t>It’s also an example </a:t>
            </a:r>
            <a:r>
              <a:rPr lang="en-US" baseline="0" dirty="0" smtClean="0"/>
              <a:t>of play, borrow, and </a:t>
            </a:r>
            <a:r>
              <a:rPr lang="en-US" baseline="0" dirty="0" smtClean="0"/>
              <a:t>interrogating one’s own </a:t>
            </a:r>
            <a:r>
              <a:rPr lang="en-US" baseline="0" dirty="0" smtClean="0"/>
              <a:t>perspective.  Which helps us see that all the processes involved in inquiry are interlinked, potentially simultaneous, and inter-informative. http://</a:t>
            </a:r>
            <a:r>
              <a:rPr lang="en-US" baseline="0" dirty="0" err="1" smtClean="0"/>
              <a:t>www.audiovisualthinking.org</a:t>
            </a:r>
            <a:r>
              <a:rPr lang="en-US" baseline="0" dirty="0" smtClean="0"/>
              <a:t>/videos/</a:t>
            </a:r>
            <a:r>
              <a:rPr lang="en-US" baseline="0" dirty="0" err="1" smtClean="0"/>
              <a:t>bodies_movin</a:t>
            </a:r>
            <a:r>
              <a:rPr lang="en-US" baseline="0" dirty="0" smtClean="0"/>
              <a:t>/</a:t>
            </a:r>
          </a:p>
          <a:p>
            <a:endParaRPr lang="en-US" baseline="0" dirty="0" smtClean="0"/>
          </a:p>
        </p:txBody>
      </p:sp>
      <p:sp>
        <p:nvSpPr>
          <p:cNvPr id="4" name="Slide Number Placeholder 3"/>
          <p:cNvSpPr>
            <a:spLocks noGrp="1"/>
          </p:cNvSpPr>
          <p:nvPr>
            <p:ph type="sldNum" sz="quarter" idx="10"/>
          </p:nvPr>
        </p:nvSpPr>
        <p:spPr/>
        <p:txBody>
          <a:bodyPr/>
          <a:lstStyle/>
          <a:p>
            <a:fld id="{9A0D20FA-2C8E-8940-9439-07C4651A1BB4}" type="slidenum">
              <a:rPr lang="en-US" smtClean="0"/>
              <a:t>67</a:t>
            </a:fld>
            <a:endParaRPr lang="en-US"/>
          </a:p>
        </p:txBody>
      </p:sp>
    </p:spTree>
    <p:extLst>
      <p:ext uri="{BB962C8B-B14F-4D97-AF65-F5344CB8AC3E}">
        <p14:creationId xmlns:p14="http://schemas.microsoft.com/office/powerpoint/2010/main" val="25065225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Likewise, one can apply</a:t>
            </a:r>
            <a:r>
              <a:rPr lang="en-US" baseline="0" dirty="0" smtClean="0"/>
              <a:t> some reflexive interrogation to object with fruitful results</a:t>
            </a:r>
            <a:endParaRPr lang="en-US" dirty="0" smtClean="0"/>
          </a:p>
        </p:txBody>
      </p:sp>
      <p:sp>
        <p:nvSpPr>
          <p:cNvPr id="4" name="Slide Number Placeholder 3"/>
          <p:cNvSpPr>
            <a:spLocks noGrp="1"/>
          </p:cNvSpPr>
          <p:nvPr>
            <p:ph type="sldNum" sz="quarter" idx="5"/>
          </p:nvPr>
        </p:nvSpPr>
        <p:spPr/>
        <p:txBody>
          <a:bodyPr/>
          <a:lstStyle/>
          <a:p>
            <a:pPr>
              <a:defRPr/>
            </a:pPr>
            <a:fld id="{498CBAFF-AF4C-0242-8F75-7F07EFC071E6}" type="slidenum">
              <a:rPr lang="en-US" smtClean="0">
                <a:solidFill>
                  <a:prstClr val="black"/>
                </a:solidFill>
              </a:rPr>
              <a:pPr>
                <a:defRPr/>
              </a:pPr>
              <a:t>68</a:t>
            </a:fld>
            <a:endParaRPr lang="en-US">
              <a:solidFill>
                <a:prstClr val="black"/>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effectLst/>
                <a:latin typeface="+mn-lt"/>
                <a:ea typeface="+mn-ea"/>
                <a:cs typeface="+mn-cs"/>
              </a:rPr>
              <a:t>Seen alone, this video is certainly interesting</a:t>
            </a:r>
          </a:p>
        </p:txBody>
      </p:sp>
      <p:sp>
        <p:nvSpPr>
          <p:cNvPr id="4" name="Slide Number Placeholder 3"/>
          <p:cNvSpPr>
            <a:spLocks noGrp="1"/>
          </p:cNvSpPr>
          <p:nvPr>
            <p:ph type="sldNum" sz="quarter" idx="10"/>
          </p:nvPr>
        </p:nvSpPr>
        <p:spPr/>
        <p:txBody>
          <a:bodyPr/>
          <a:lstStyle/>
          <a:p>
            <a:fld id="{C1C332E5-4CE1-3C48-913A-639656F6B66E}" type="slidenum">
              <a:rPr lang="en-US" smtClean="0"/>
              <a:pPr/>
              <a:t>69</a:t>
            </a:fld>
            <a:endParaRPr lang="en-US"/>
          </a:p>
        </p:txBody>
      </p:sp>
    </p:spTree>
    <p:extLst>
      <p:ext uri="{BB962C8B-B14F-4D97-AF65-F5344CB8AC3E}">
        <p14:creationId xmlns:p14="http://schemas.microsoft.com/office/powerpoint/2010/main" val="301571786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 it swiftly becomes</a:t>
            </a:r>
            <a:r>
              <a:rPr lang="en-US" baseline="0" dirty="0" smtClean="0"/>
              <a:t> more layered when we see what surrounds it physically. </a:t>
            </a:r>
          </a:p>
          <a:p>
            <a:endParaRPr lang="en-US" baseline="0" dirty="0" smtClean="0"/>
          </a:p>
          <a:p>
            <a:r>
              <a:rPr lang="en-US" baseline="0" dirty="0" smtClean="0"/>
              <a:t>Then, if we add more context, to say that it was posted on </a:t>
            </a:r>
            <a:r>
              <a:rPr lang="en-US" baseline="0" dirty="0" err="1" smtClean="0"/>
              <a:t>facebook</a:t>
            </a:r>
            <a:r>
              <a:rPr lang="en-US" baseline="0" dirty="0" smtClean="0"/>
              <a:t> by a 13 year old boy and forwarded to me by his mother, then we see how it lives in more context.</a:t>
            </a:r>
          </a:p>
          <a:p>
            <a:endParaRPr lang="en-US" baseline="0" dirty="0" smtClean="0"/>
          </a:p>
          <a:p>
            <a:r>
              <a:rPr lang="en-US" baseline="0" dirty="0" smtClean="0"/>
              <a:t>Then, it gets even more complex when we realize (if we realize) that the language being spoken is Mandarin, which means the label “Japan” is wrong.  </a:t>
            </a:r>
            <a:endParaRPr lang="en-US" dirty="0"/>
          </a:p>
        </p:txBody>
      </p:sp>
      <p:sp>
        <p:nvSpPr>
          <p:cNvPr id="4" name="Slide Number Placeholder 3"/>
          <p:cNvSpPr>
            <a:spLocks noGrp="1"/>
          </p:cNvSpPr>
          <p:nvPr>
            <p:ph type="sldNum" sz="quarter" idx="10"/>
          </p:nvPr>
        </p:nvSpPr>
        <p:spPr/>
        <p:txBody>
          <a:bodyPr/>
          <a:lstStyle/>
          <a:p>
            <a:fld id="{C1C332E5-4CE1-3C48-913A-639656F6B66E}" type="slidenum">
              <a:rPr lang="en-US" smtClean="0"/>
              <a:pPr/>
              <a:t>70</a:t>
            </a:fld>
            <a:endParaRPr lang="en-US"/>
          </a:p>
        </p:txBody>
      </p:sp>
    </p:spTree>
    <p:extLst>
      <p:ext uri="{BB962C8B-B14F-4D97-AF65-F5344CB8AC3E}">
        <p14:creationId xmlns:p14="http://schemas.microsoft.com/office/powerpoint/2010/main" val="38190537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baseline="0" dirty="0" smtClean="0"/>
              <a:t>Shifting to talk about credibility and rigor, two important criteria for quality in the social sciences. Must shift away from frameworks such as “validity” and “</a:t>
            </a:r>
            <a:r>
              <a:rPr lang="en-US" baseline="0" dirty="0" err="1" smtClean="0"/>
              <a:t>replicability</a:t>
            </a:r>
            <a:r>
              <a:rPr lang="en-US" baseline="0" dirty="0" smtClean="0"/>
              <a:t>,” of course, which have been problematized for several decades. But to figure out how to make this approach/orientation more acceptable as a viable method, certain criteria must be applied. </a:t>
            </a:r>
          </a:p>
          <a:p>
            <a:endParaRPr lang="en-US" baseline="0" dirty="0" smtClean="0"/>
          </a:p>
          <a:p>
            <a:r>
              <a:rPr lang="en-US" baseline="0" dirty="0" smtClean="0"/>
              <a:t>Good quality research always adheres to certain criteria.  It’s often a matter of identifying the standards that were applied, the systematic processes that were used, and so forth.</a:t>
            </a:r>
          </a:p>
          <a:p>
            <a:endParaRPr lang="en-US" baseline="0" dirty="0" smtClean="0"/>
          </a:p>
          <a:p>
            <a:r>
              <a:rPr lang="en-US" baseline="0" dirty="0" smtClean="0"/>
              <a:t>Here are three interwoven ideas about integrity:  Creative integrity, contextual integrity, and disciplinary integrity.  I give this last one a nod only because it’s already present, most likely.  Otherwise, I would frame it differently, since the goal is not to adhere to one’s discipline in the rigid sense, but to give integrity to the roots and foundations of one’s discipline, which, prior to codification and institutionalization, probably had more flexible characteristics.  Also, certain areas of inquiry are not as disciplined as others, so there’s already strong currents of interdisciplinary, flexible approaches in play.</a:t>
            </a:r>
            <a:endParaRPr lang="en-US" baseline="0" dirty="0" smtClean="0"/>
          </a:p>
          <a:p>
            <a:endParaRPr lang="en-US" sz="1200" b="0" i="0" u="none" strike="noStrike"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1C332E5-4CE1-3C48-913A-639656F6B66E}" type="slidenum">
              <a:rPr lang="en-US" smtClean="0"/>
              <a:pPr/>
              <a:t>72</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Reflexivity:</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Transparency:</a:t>
            </a:r>
          </a:p>
          <a:p>
            <a:r>
              <a:rPr lang="en-US" sz="1200" kern="1200" dirty="0" smtClean="0">
                <a:solidFill>
                  <a:schemeClr val="tx1"/>
                </a:solidFill>
                <a:effectLst/>
                <a:latin typeface="+mn-lt"/>
                <a:ea typeface="+mn-ea"/>
                <a:cs typeface="+mn-cs"/>
              </a:rPr>
              <a:t>one </a:t>
            </a:r>
            <a:r>
              <a:rPr lang="en-US" sz="1200" kern="1200" dirty="0" smtClean="0">
                <a:solidFill>
                  <a:schemeClr val="tx1"/>
                </a:solidFill>
                <a:effectLst/>
                <a:latin typeface="+mn-lt"/>
                <a:ea typeface="+mn-ea"/>
                <a:cs typeface="+mn-cs"/>
              </a:rPr>
              <a:t>way to demonstrate the rigor of the analysis is to build transparency into the account, which may include the following:</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Identify and describe the steps of </a:t>
            </a:r>
            <a:r>
              <a:rPr lang="en-US" sz="1200" kern="1200" dirty="0" err="1" smtClean="0">
                <a:solidFill>
                  <a:schemeClr val="tx1"/>
                </a:solidFill>
                <a:effectLst/>
                <a:latin typeface="+mn-lt"/>
                <a:ea typeface="+mn-ea"/>
                <a:cs typeface="+mn-cs"/>
              </a:rPr>
              <a:t>sensemaking</a:t>
            </a:r>
            <a:r>
              <a:rPr lang="en-US" sz="1200" kern="1200" dirty="0" smtClean="0">
                <a:solidFill>
                  <a:schemeClr val="tx1"/>
                </a:solidFill>
                <a:effectLst/>
                <a:latin typeface="+mn-lt"/>
                <a:ea typeface="+mn-ea"/>
                <a:cs typeface="+mn-cs"/>
              </a:rPr>
              <a:t> from raw experience to final argument.  </a:t>
            </a:r>
          </a:p>
          <a:p>
            <a:pPr lvl="0"/>
            <a:r>
              <a:rPr lang="en-US" sz="1200" kern="1200" dirty="0" smtClean="0">
                <a:solidFill>
                  <a:schemeClr val="tx1"/>
                </a:solidFill>
                <a:effectLst/>
                <a:latin typeface="+mn-lt"/>
                <a:ea typeface="+mn-ea"/>
                <a:cs typeface="+mn-cs"/>
              </a:rPr>
              <a:t>Describing the development of relevant questions, walking readers through decision-making processes, and including samples of analytical reasoning helps to demonstrate interpretive competence.  It also walks the audience through one’s logic, rather than assuming the reader would follow that same path of reasoning. </a:t>
            </a:r>
          </a:p>
          <a:p>
            <a:pPr lvl="0"/>
            <a:r>
              <a:rPr lang="en-US" sz="1200" kern="1200" dirty="0" smtClean="0">
                <a:solidFill>
                  <a:schemeClr val="tx1"/>
                </a:solidFill>
                <a:effectLst/>
                <a:latin typeface="+mn-lt"/>
                <a:ea typeface="+mn-ea"/>
                <a:cs typeface="+mn-cs"/>
              </a:rPr>
              <a:t>Show, rather than tell. Whenever possible, provide rich descriptions and samples of dialogue and interactions. Because these may include composite accounts,</a:t>
            </a:r>
          </a:p>
          <a:p>
            <a:pPr lvl="0"/>
            <a:r>
              <a:rPr lang="en-US" sz="1200" kern="1200" dirty="0" smtClean="0">
                <a:solidFill>
                  <a:schemeClr val="tx1"/>
                </a:solidFill>
                <a:effectLst/>
                <a:latin typeface="+mn-lt"/>
                <a:ea typeface="+mn-ea"/>
                <a:cs typeface="+mn-cs"/>
              </a:rPr>
              <a:t>Make the researcher’s role visible in the field and the analytical process of transforming social experience into an audience-specific audience. This alleviates the pressure to provide an omnipotent report of the whole and clarifies the notion that the research findings are a product of one’s participation and choices; a selection from a range of possible options in writing culture. </a:t>
            </a:r>
          </a:p>
          <a:p>
            <a:pPr lvl="0"/>
            <a:r>
              <a:rPr lang="en-US" sz="1200" kern="1200" dirty="0" smtClean="0">
                <a:solidFill>
                  <a:schemeClr val="tx1"/>
                </a:solidFill>
                <a:effectLst/>
                <a:latin typeface="+mn-lt"/>
                <a:ea typeface="+mn-ea"/>
                <a:cs typeface="+mn-cs"/>
              </a:rPr>
              <a:t>Defend the researcher’s authority by offering examples of how data is transformed without loss of fidelity. Creating strong connections between discursive practices and findings is not automatic, but designed through careful and reflexive analytical procedures. Demonstrating these with specific examples is like showing the steps in math homework.  It helps the audience accept that your rendering is viable. </a:t>
            </a:r>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Interpretive Authority:</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A0D20FA-2C8E-8940-9439-07C4651A1BB4}" type="slidenum">
              <a:rPr lang="en-US" smtClean="0"/>
              <a:t>74</a:t>
            </a:fld>
            <a:endParaRPr lang="en-US"/>
          </a:p>
        </p:txBody>
      </p:sp>
    </p:spTree>
    <p:extLst>
      <p:ext uri="{BB962C8B-B14F-4D97-AF65-F5344CB8AC3E}">
        <p14:creationId xmlns:p14="http://schemas.microsoft.com/office/powerpoint/2010/main" val="135026183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baseline="0" dirty="0" smtClean="0">
                <a:solidFill>
                  <a:schemeClr val="tx1"/>
                </a:solidFill>
                <a:effectLst/>
                <a:latin typeface="+mn-lt"/>
                <a:ea typeface="+mn-ea"/>
                <a:cs typeface="+mn-cs"/>
              </a:rPr>
              <a:t>The goal, perhaps, is to create layered accounts.  This image of GIS is one way to think about it, but in many ways is also limiting because it presumes that if we collapsed all these layers, we would have a complete knowledge set about the situation or landscape.</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A better way to think about these layers is as an artist or architect or designer would, as iterative renderings of the situation. Each is a work in progress. All are possibilities. Each iteration builds on the others, informs the others, and influences the overall perspective one ends up with at the end.  The idea of iterative renderings resonates closely with remix because it also implies an unending process. Clearly, Picasso could have kept going, after his 50 or something renderings of Ma</a:t>
            </a:r>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Layer the researcher’s voice in a different way</a:t>
            </a:r>
          </a:p>
        </p:txBody>
      </p:sp>
      <p:sp>
        <p:nvSpPr>
          <p:cNvPr id="4" name="Slide Number Placeholder 3"/>
          <p:cNvSpPr>
            <a:spLocks noGrp="1"/>
          </p:cNvSpPr>
          <p:nvPr>
            <p:ph type="sldNum" sz="quarter" idx="10"/>
          </p:nvPr>
        </p:nvSpPr>
        <p:spPr/>
        <p:txBody>
          <a:bodyPr/>
          <a:lstStyle/>
          <a:p>
            <a:fld id="{45C53FDC-7ECA-604A-BBD7-9089B37B46F8}" type="slidenum">
              <a:rPr lang="en-US" smtClean="0"/>
              <a:t>76</a:t>
            </a:fld>
            <a:endParaRPr lang="en-US"/>
          </a:p>
        </p:txBody>
      </p:sp>
    </p:spTree>
    <p:extLst>
      <p:ext uri="{BB962C8B-B14F-4D97-AF65-F5344CB8AC3E}">
        <p14:creationId xmlns:p14="http://schemas.microsoft.com/office/powerpoint/2010/main" val="55835049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An interesting way to think about these layers is as an artist or architect or designer would, as iterative renderings of the situation. Each is a work in progress. All are possibilities. Each iteration builds on the others, informs the others, and influences the overall perspective one ends up with at the end.  The idea of iterative renderings resonates closely with remix because it also implies an unending process. Clearly, Picasso could have kept going, after his 50 or something renderings of this same little girl in the painting.  (source?!)</a:t>
            </a:r>
            <a:endParaRPr lang="en-US"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5C53FDC-7ECA-604A-BBD7-9089B37B46F8}" type="slidenum">
              <a:rPr lang="en-US" smtClean="0"/>
              <a:t>77</a:t>
            </a:fld>
            <a:endParaRPr lang="en-US"/>
          </a:p>
        </p:txBody>
      </p:sp>
    </p:spTree>
    <p:extLst>
      <p:ext uri="{BB962C8B-B14F-4D97-AF65-F5344CB8AC3E}">
        <p14:creationId xmlns:p14="http://schemas.microsoft.com/office/powerpoint/2010/main" val="55835049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angle</a:t>
            </a:r>
            <a:r>
              <a:rPr lang="en-US" baseline="0" dirty="0" smtClean="0"/>
              <a:t> to consider is the way layering can illustrate juxtaposition, disjuncture, discontinuity. So rather than trying to resolve complexity in the research project, a layered account can illustrate very clearly the irresolvable complexity of the phenomenon.  So instead of ending up with a tidy, neat, summative description of the phenomenon, one ends up with something else.  Perhaps less satisfying if one is looking for comprehension of the situation, or an easy answer.</a:t>
            </a:r>
            <a:endParaRPr lang="en-US" dirty="0"/>
          </a:p>
        </p:txBody>
      </p:sp>
      <p:sp>
        <p:nvSpPr>
          <p:cNvPr id="4" name="Slide Number Placeholder 3"/>
          <p:cNvSpPr>
            <a:spLocks noGrp="1"/>
          </p:cNvSpPr>
          <p:nvPr>
            <p:ph type="sldNum" sz="quarter" idx="10"/>
          </p:nvPr>
        </p:nvSpPr>
        <p:spPr/>
        <p:txBody>
          <a:bodyPr/>
          <a:lstStyle/>
          <a:p>
            <a:fld id="{9A0D20FA-2C8E-8940-9439-07C4651A1BB4}" type="slidenum">
              <a:rPr lang="en-US" smtClean="0"/>
              <a:t>78</a:t>
            </a:fld>
            <a:endParaRPr lang="en-US"/>
          </a:p>
        </p:txBody>
      </p:sp>
    </p:spTree>
    <p:extLst>
      <p:ext uri="{BB962C8B-B14F-4D97-AF65-F5344CB8AC3E}">
        <p14:creationId xmlns:p14="http://schemas.microsoft.com/office/powerpoint/2010/main" val="211217221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Yet another</a:t>
            </a:r>
            <a:r>
              <a:rPr lang="en-US" baseline="0" dirty="0" smtClean="0"/>
              <a:t> way to consider the idea of remix is through the idea of method acting.  Here, these two actors are extremely good at providing resonance. We end up with a powerful rendering of Johnny Cash and Edith Piaf. But we’re not seeing these people through a clear looking glass.  This stance of resonance is useful for embracing the </a:t>
            </a:r>
            <a:r>
              <a:rPr lang="en-US" baseline="0" dirty="0" err="1" smtClean="0"/>
              <a:t>reseacher’s</a:t>
            </a:r>
            <a:r>
              <a:rPr lang="en-US" baseline="0" dirty="0" smtClean="0"/>
              <a:t> role of providing an impression of the situation, produced through many internal and external, known and unknown filters.  </a:t>
            </a:r>
          </a:p>
          <a:p>
            <a:endParaRPr lang="en-US" baseline="0" dirty="0" smtClean="0"/>
          </a:p>
          <a:p>
            <a:r>
              <a:rPr lang="en-US" baseline="0" dirty="0" smtClean="0"/>
              <a:t>We long ago rejected the correspondence theory of truth, but in some ways, our textbook discussions of methods still promote the idea that we researchers can somehow be invisible portals, clear conduits that simply facilitate the flow of raw data from the phenomenon through the methodological filter, to the findings.</a:t>
            </a:r>
            <a:endParaRPr lang="en-US" dirty="0"/>
          </a:p>
        </p:txBody>
      </p:sp>
      <p:sp>
        <p:nvSpPr>
          <p:cNvPr id="4" name="Slide Number Placeholder 3"/>
          <p:cNvSpPr>
            <a:spLocks noGrp="1"/>
          </p:cNvSpPr>
          <p:nvPr>
            <p:ph type="sldNum" sz="quarter" idx="10"/>
          </p:nvPr>
        </p:nvSpPr>
        <p:spPr/>
        <p:txBody>
          <a:bodyPr/>
          <a:lstStyle/>
          <a:p>
            <a:fld id="{9A0D20FA-2C8E-8940-9439-07C4651A1BB4}" type="slidenum">
              <a:rPr lang="en-US" smtClean="0"/>
              <a:t>79</a:t>
            </a:fld>
            <a:endParaRPr lang="en-US"/>
          </a:p>
        </p:txBody>
      </p:sp>
    </p:spTree>
    <p:extLst>
      <p:ext uri="{BB962C8B-B14F-4D97-AF65-F5344CB8AC3E}">
        <p14:creationId xmlns:p14="http://schemas.microsoft.com/office/powerpoint/2010/main" val="2550111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11AD4E8-7E5B-1E4A-B2BB-80453BC2A457}" type="datetimeFigureOut">
              <a:rPr lang="en-US" smtClean="0"/>
              <a:t>6/7/12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4BF09C-44D3-074F-8E50-88EB094DCF70}"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1AD4E8-7E5B-1E4A-B2BB-80453BC2A457}" type="datetimeFigureOut">
              <a:rPr lang="en-US" smtClean="0"/>
              <a:t>6/7/12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4BF09C-44D3-074F-8E50-88EB094DCF70}"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1AD4E8-7E5B-1E4A-B2BB-80453BC2A457}" type="datetimeFigureOut">
              <a:rPr lang="en-US" smtClean="0"/>
              <a:t>6/7/12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4BF09C-44D3-074F-8E50-88EB094DCF70}"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11AD4E8-7E5B-1E4A-B2BB-80453BC2A457}" type="datetimeFigureOut">
              <a:rPr lang="en-US" smtClean="0"/>
              <a:t>6/7/12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4BF09C-44D3-074F-8E50-88EB094DCF70}"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11AD4E8-7E5B-1E4A-B2BB-80453BC2A457}" type="datetimeFigureOut">
              <a:rPr lang="en-US" smtClean="0"/>
              <a:t>6/7/12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4BF09C-44D3-074F-8E50-88EB094DCF70}"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1AD4E8-7E5B-1E4A-B2BB-80453BC2A457}" type="datetimeFigureOut">
              <a:rPr lang="en-US" smtClean="0"/>
              <a:t>6/7/12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14BF09C-44D3-074F-8E50-88EB094DCF70}"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1AD4E8-7E5B-1E4A-B2BB-80453BC2A457}" type="datetimeFigureOut">
              <a:rPr lang="en-US" smtClean="0"/>
              <a:t>6/7/12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14BF09C-44D3-074F-8E50-88EB094DCF70}"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1AD4E8-7E5B-1E4A-B2BB-80453BC2A457}" type="datetimeFigureOut">
              <a:rPr lang="en-US" smtClean="0"/>
              <a:t>6/7/12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4BF09C-44D3-074F-8E50-88EB094DCF70}"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1AD4E8-7E5B-1E4A-B2BB-80453BC2A457}" type="datetimeFigureOut">
              <a:rPr lang="en-US" smtClean="0"/>
              <a:t>6/7/12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4BF09C-44D3-074F-8E50-88EB094DCF70}"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1AD4E8-7E5B-1E4A-B2BB-80453BC2A457}" type="datetimeFigureOut">
              <a:rPr lang="en-US" smtClean="0"/>
              <a:t>6/7/12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4BF09C-44D3-074F-8E50-88EB094DCF70}"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1AD4E8-7E5B-1E4A-B2BB-80453BC2A457}" type="datetimeFigureOut">
              <a:rPr lang="en-US" smtClean="0"/>
              <a:t>6/7/12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4BF09C-44D3-074F-8E50-88EB094DCF70}"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lIns="45720" tIns="0" rIns="45720" bIns="0" anchor="b">
            <a:scene3d>
              <a:camera prst="orthographicFront"/>
              <a:lightRig rig="soft" dir="t">
                <a:rot lat="0" lon="0" rev="17220000"/>
              </a:lightRig>
            </a:scene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lang="en-US" smtClean="0"/>
              <a:t>Click to edit Master title style</a:t>
            </a:r>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13"/>
          <p:cNvSpPr>
            <a:spLocks noGrp="1"/>
          </p:cNvSpPr>
          <p:nvPr>
            <p:ph type="dt" sz="half" idx="10"/>
          </p:nvPr>
        </p:nvSpPr>
        <p:spPr/>
        <p:txBody>
          <a:bodyPr/>
          <a:lstStyle>
            <a:lvl1pPr>
              <a:defRPr/>
            </a:lvl1pPr>
          </a:lstStyle>
          <a:p>
            <a:pPr>
              <a:defRPr/>
            </a:pPr>
            <a:fld id="{5C4C5631-C0ED-F446-BE17-9C0DCA24E962}" type="datetime1">
              <a:rPr lang="en-US"/>
              <a:pPr>
                <a:defRPr/>
              </a:pPr>
              <a:t>6/7/12</a:t>
            </a:fld>
            <a:endParaRPr lang="en-US" sz="1100">
              <a:solidFill>
                <a:srgbClr val="F8F8F8"/>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srgbClr val="F8F8F8"/>
              </a:solidFill>
              <a:latin typeface="Book Antiqua"/>
            </a:endParaRPr>
          </a:p>
        </p:txBody>
      </p:sp>
      <p:sp>
        <p:nvSpPr>
          <p:cNvPr id="6" name="Slide Number Placeholder 22"/>
          <p:cNvSpPr>
            <a:spLocks noGrp="1"/>
          </p:cNvSpPr>
          <p:nvPr>
            <p:ph type="sldNum" sz="quarter" idx="12"/>
          </p:nvPr>
        </p:nvSpPr>
        <p:spPr/>
        <p:txBody>
          <a:bodyPr/>
          <a:lstStyle>
            <a:lvl1pPr>
              <a:defRPr/>
            </a:lvl1pPr>
          </a:lstStyle>
          <a:p>
            <a:pPr>
              <a:defRPr/>
            </a:pPr>
            <a:fld id="{527C6C48-71B8-E54B-BACD-931BECB7F298}" type="slidenum">
              <a:rPr lang="en-US"/>
              <a:pPr>
                <a:defRPr/>
              </a:pPr>
              <a:t>‹#›</a:t>
            </a:fld>
            <a:endParaRPr lang="en-US">
              <a:solidFill>
                <a:srgbClr val="F8F8F8"/>
              </a:solidFill>
            </a:endParaRPr>
          </a:p>
        </p:txBody>
      </p:sp>
    </p:spTree>
    <p:extLst>
      <p:ext uri="{BB962C8B-B14F-4D97-AF65-F5344CB8AC3E}">
        <p14:creationId xmlns:p14="http://schemas.microsoft.com/office/powerpoint/2010/main" val="27672488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62A81D68-09C4-A843-9B9A-4494B947607D}" type="datetime1">
              <a:rPr lang="en-US"/>
              <a:pPr>
                <a:defRPr/>
              </a:pPr>
              <a:t>6/7/12</a:t>
            </a:fld>
            <a:endParaRPr lang="en-US" sz="1100">
              <a:solidFill>
                <a:srgbClr val="F8F8F8"/>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srgbClr val="F8F8F8"/>
              </a:solidFill>
              <a:latin typeface="Book Antiqua"/>
            </a:endParaRPr>
          </a:p>
        </p:txBody>
      </p:sp>
      <p:sp>
        <p:nvSpPr>
          <p:cNvPr id="6" name="Slide Number Placeholder 22"/>
          <p:cNvSpPr>
            <a:spLocks noGrp="1"/>
          </p:cNvSpPr>
          <p:nvPr>
            <p:ph type="sldNum" sz="quarter" idx="12"/>
          </p:nvPr>
        </p:nvSpPr>
        <p:spPr/>
        <p:txBody>
          <a:bodyPr/>
          <a:lstStyle>
            <a:lvl1pPr>
              <a:defRPr/>
            </a:lvl1pPr>
          </a:lstStyle>
          <a:p>
            <a:pPr>
              <a:defRPr/>
            </a:pPr>
            <a:fld id="{DC7E9760-7A66-4346-B228-CB690E7FB3FD}" type="slidenum">
              <a:rPr lang="en-US"/>
              <a:pPr>
                <a:defRPr/>
              </a:pPr>
              <a:t>‹#›</a:t>
            </a:fld>
            <a:endParaRPr lang="en-US">
              <a:solidFill>
                <a:srgbClr val="F8F8F8"/>
              </a:solidFill>
            </a:endParaRPr>
          </a:p>
        </p:txBody>
      </p:sp>
    </p:spTree>
    <p:extLst>
      <p:ext uri="{BB962C8B-B14F-4D97-AF65-F5344CB8AC3E}">
        <p14:creationId xmlns:p14="http://schemas.microsoft.com/office/powerpoint/2010/main" val="38562824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1600200" y="2507786"/>
            <a:ext cx="70866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13"/>
          <p:cNvSpPr>
            <a:spLocks noGrp="1"/>
          </p:cNvSpPr>
          <p:nvPr>
            <p:ph type="dt" sz="half" idx="10"/>
          </p:nvPr>
        </p:nvSpPr>
        <p:spPr/>
        <p:txBody>
          <a:bodyPr/>
          <a:lstStyle>
            <a:lvl1pPr>
              <a:defRPr/>
            </a:lvl1pPr>
          </a:lstStyle>
          <a:p>
            <a:pPr>
              <a:defRPr/>
            </a:pPr>
            <a:fld id="{488CE91D-9AD7-3846-86C4-9D45EB6B44B2}" type="datetime1">
              <a:rPr lang="en-US"/>
              <a:pPr>
                <a:defRPr/>
              </a:pPr>
              <a:t>6/7/12</a:t>
            </a:fld>
            <a:endParaRPr lang="en-US" sz="1100">
              <a:solidFill>
                <a:srgbClr val="F8F8F8"/>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srgbClr val="F8F8F8"/>
              </a:solidFill>
              <a:latin typeface="Book Antiqua"/>
            </a:endParaRPr>
          </a:p>
        </p:txBody>
      </p:sp>
      <p:sp>
        <p:nvSpPr>
          <p:cNvPr id="6" name="Slide Number Placeholder 22"/>
          <p:cNvSpPr>
            <a:spLocks noGrp="1"/>
          </p:cNvSpPr>
          <p:nvPr>
            <p:ph type="sldNum" sz="quarter" idx="12"/>
          </p:nvPr>
        </p:nvSpPr>
        <p:spPr/>
        <p:txBody>
          <a:bodyPr/>
          <a:lstStyle>
            <a:lvl1pPr>
              <a:defRPr/>
            </a:lvl1pPr>
          </a:lstStyle>
          <a:p>
            <a:pPr>
              <a:defRPr/>
            </a:pPr>
            <a:fld id="{2340AA93-97C1-3F41-947A-76ABB27B26AC}" type="slidenum">
              <a:rPr lang="en-US"/>
              <a:pPr>
                <a:defRPr/>
              </a:pPr>
              <a:t>‹#›</a:t>
            </a:fld>
            <a:endParaRPr lang="en-US">
              <a:solidFill>
                <a:srgbClr val="F8F8F8"/>
              </a:solidFill>
            </a:endParaRPr>
          </a:p>
        </p:txBody>
      </p:sp>
    </p:spTree>
    <p:extLst>
      <p:ext uri="{BB962C8B-B14F-4D97-AF65-F5344CB8AC3E}">
        <p14:creationId xmlns:p14="http://schemas.microsoft.com/office/powerpoint/2010/main" val="35753834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7241C348-2FF3-AC4B-ACED-445135D26B08}" type="datetime1">
              <a:rPr lang="en-US"/>
              <a:pPr>
                <a:defRPr/>
              </a:pPr>
              <a:t>6/7/12</a:t>
            </a:fld>
            <a:endParaRPr lang="en-US" sz="1100">
              <a:solidFill>
                <a:srgbClr val="F8F8F8"/>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srgbClr val="F8F8F8"/>
              </a:solidFill>
              <a:latin typeface="Book Antiqua"/>
            </a:endParaRPr>
          </a:p>
        </p:txBody>
      </p:sp>
      <p:sp>
        <p:nvSpPr>
          <p:cNvPr id="7" name="Slide Number Placeholder 22"/>
          <p:cNvSpPr>
            <a:spLocks noGrp="1"/>
          </p:cNvSpPr>
          <p:nvPr>
            <p:ph type="sldNum" sz="quarter" idx="12"/>
          </p:nvPr>
        </p:nvSpPr>
        <p:spPr/>
        <p:txBody>
          <a:bodyPr/>
          <a:lstStyle>
            <a:lvl1pPr>
              <a:defRPr/>
            </a:lvl1pPr>
          </a:lstStyle>
          <a:p>
            <a:pPr>
              <a:defRPr/>
            </a:pPr>
            <a:fld id="{14A8C834-D2C2-6A48-A530-28286EFA03F2}" type="slidenum">
              <a:rPr lang="en-US"/>
              <a:pPr>
                <a:defRPr/>
              </a:pPr>
              <a:t>‹#›</a:t>
            </a:fld>
            <a:endParaRPr lang="en-US">
              <a:solidFill>
                <a:srgbClr val="F8F8F8"/>
              </a:solidFill>
            </a:endParaRPr>
          </a:p>
        </p:txBody>
      </p:sp>
    </p:spTree>
    <p:extLst>
      <p:ext uri="{BB962C8B-B14F-4D97-AF65-F5344CB8AC3E}">
        <p14:creationId xmlns:p14="http://schemas.microsoft.com/office/powerpoint/2010/main" val="39633395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a:lvl1pPr>
          </a:lstStyle>
          <a:p>
            <a:pPr>
              <a:defRPr/>
            </a:pPr>
            <a:fld id="{D176A7F7-9AB8-D34B-99F8-AD6A2F1D02EB}" type="datetime1">
              <a:rPr lang="en-US"/>
              <a:pPr>
                <a:defRPr/>
              </a:pPr>
              <a:t>6/7/12</a:t>
            </a:fld>
            <a:endParaRPr lang="en-US" sz="1100">
              <a:solidFill>
                <a:srgbClr val="F8F8F8"/>
              </a:solidFill>
            </a:endParaRPr>
          </a:p>
        </p:txBody>
      </p:sp>
      <p:sp>
        <p:nvSpPr>
          <p:cNvPr id="8" name="Footer Placeholder 2"/>
          <p:cNvSpPr>
            <a:spLocks noGrp="1"/>
          </p:cNvSpPr>
          <p:nvPr>
            <p:ph type="ftr" sz="quarter" idx="11"/>
          </p:nvPr>
        </p:nvSpPr>
        <p:spPr/>
        <p:txBody>
          <a:bodyPr/>
          <a:lstStyle>
            <a:lvl1pPr>
              <a:defRPr/>
            </a:lvl1pPr>
          </a:lstStyle>
          <a:p>
            <a:pPr>
              <a:defRPr/>
            </a:pPr>
            <a:endParaRPr lang="en-US">
              <a:solidFill>
                <a:srgbClr val="F8F8F8"/>
              </a:solidFill>
              <a:latin typeface="Book Antiqua"/>
            </a:endParaRPr>
          </a:p>
        </p:txBody>
      </p:sp>
      <p:sp>
        <p:nvSpPr>
          <p:cNvPr id="9" name="Slide Number Placeholder 22"/>
          <p:cNvSpPr>
            <a:spLocks noGrp="1"/>
          </p:cNvSpPr>
          <p:nvPr>
            <p:ph type="sldNum" sz="quarter" idx="12"/>
          </p:nvPr>
        </p:nvSpPr>
        <p:spPr/>
        <p:txBody>
          <a:bodyPr/>
          <a:lstStyle>
            <a:lvl1pPr>
              <a:defRPr/>
            </a:lvl1pPr>
          </a:lstStyle>
          <a:p>
            <a:pPr>
              <a:defRPr/>
            </a:pPr>
            <a:fld id="{A3D64286-9E56-8444-9548-914DD3723F61}" type="slidenum">
              <a:rPr lang="en-US"/>
              <a:pPr>
                <a:defRPr/>
              </a:pPr>
              <a:t>‹#›</a:t>
            </a:fld>
            <a:endParaRPr lang="en-US">
              <a:solidFill>
                <a:srgbClr val="F8F8F8"/>
              </a:solidFill>
            </a:endParaRPr>
          </a:p>
        </p:txBody>
      </p:sp>
    </p:spTree>
    <p:extLst>
      <p:ext uri="{BB962C8B-B14F-4D97-AF65-F5344CB8AC3E}">
        <p14:creationId xmlns:p14="http://schemas.microsoft.com/office/powerpoint/2010/main" val="15583793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fld id="{DFE43969-1F3A-6746-AA57-0B126C8B15A1}" type="datetime1">
              <a:rPr lang="en-US"/>
              <a:pPr>
                <a:defRPr/>
              </a:pPr>
              <a:t>6/7/12</a:t>
            </a:fld>
            <a:endParaRPr lang="en-US" sz="1100">
              <a:solidFill>
                <a:srgbClr val="F8F8F8"/>
              </a:solidFill>
            </a:endParaRPr>
          </a:p>
        </p:txBody>
      </p:sp>
      <p:sp>
        <p:nvSpPr>
          <p:cNvPr id="4" name="Footer Placeholder 2"/>
          <p:cNvSpPr>
            <a:spLocks noGrp="1"/>
          </p:cNvSpPr>
          <p:nvPr>
            <p:ph type="ftr" sz="quarter" idx="11"/>
          </p:nvPr>
        </p:nvSpPr>
        <p:spPr/>
        <p:txBody>
          <a:bodyPr/>
          <a:lstStyle>
            <a:lvl1pPr>
              <a:defRPr/>
            </a:lvl1pPr>
          </a:lstStyle>
          <a:p>
            <a:pPr>
              <a:defRPr/>
            </a:pPr>
            <a:endParaRPr lang="en-US">
              <a:solidFill>
                <a:srgbClr val="F8F8F8"/>
              </a:solidFill>
              <a:latin typeface="Book Antiqua"/>
            </a:endParaRPr>
          </a:p>
        </p:txBody>
      </p:sp>
      <p:sp>
        <p:nvSpPr>
          <p:cNvPr id="5" name="Slide Number Placeholder 22"/>
          <p:cNvSpPr>
            <a:spLocks noGrp="1"/>
          </p:cNvSpPr>
          <p:nvPr>
            <p:ph type="sldNum" sz="quarter" idx="12"/>
          </p:nvPr>
        </p:nvSpPr>
        <p:spPr/>
        <p:txBody>
          <a:bodyPr/>
          <a:lstStyle>
            <a:lvl1pPr>
              <a:defRPr/>
            </a:lvl1pPr>
          </a:lstStyle>
          <a:p>
            <a:pPr>
              <a:defRPr/>
            </a:pPr>
            <a:fld id="{0AB57F7D-F9EF-7C49-862C-E68CD177C6CE}" type="slidenum">
              <a:rPr lang="en-US"/>
              <a:pPr>
                <a:defRPr/>
              </a:pPr>
              <a:t>‹#›</a:t>
            </a:fld>
            <a:endParaRPr lang="en-US">
              <a:solidFill>
                <a:srgbClr val="F8F8F8"/>
              </a:solidFill>
            </a:endParaRPr>
          </a:p>
        </p:txBody>
      </p:sp>
    </p:spTree>
    <p:extLst>
      <p:ext uri="{BB962C8B-B14F-4D97-AF65-F5344CB8AC3E}">
        <p14:creationId xmlns:p14="http://schemas.microsoft.com/office/powerpoint/2010/main" val="1015304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57B80525-35FF-8748-81AE-7A79B5CABD9B}" type="datetime1">
              <a:rPr lang="en-US"/>
              <a:pPr>
                <a:defRPr/>
              </a:pPr>
              <a:t>6/7/12</a:t>
            </a:fld>
            <a:endParaRPr lang="en-US" sz="1100">
              <a:solidFill>
                <a:srgbClr val="F8F8F8"/>
              </a:solidFill>
            </a:endParaRPr>
          </a:p>
        </p:txBody>
      </p:sp>
      <p:sp>
        <p:nvSpPr>
          <p:cNvPr id="3" name="Footer Placeholder 2"/>
          <p:cNvSpPr>
            <a:spLocks noGrp="1"/>
          </p:cNvSpPr>
          <p:nvPr>
            <p:ph type="ftr" sz="quarter" idx="11"/>
          </p:nvPr>
        </p:nvSpPr>
        <p:spPr/>
        <p:txBody>
          <a:bodyPr/>
          <a:lstStyle>
            <a:lvl1pPr>
              <a:defRPr/>
            </a:lvl1pPr>
          </a:lstStyle>
          <a:p>
            <a:pPr>
              <a:defRPr/>
            </a:pPr>
            <a:endParaRPr lang="en-US">
              <a:solidFill>
                <a:srgbClr val="F8F8F8"/>
              </a:solidFill>
              <a:latin typeface="Book Antiqua"/>
            </a:endParaRPr>
          </a:p>
        </p:txBody>
      </p:sp>
      <p:sp>
        <p:nvSpPr>
          <p:cNvPr id="4" name="Slide Number Placeholder 22"/>
          <p:cNvSpPr>
            <a:spLocks noGrp="1"/>
          </p:cNvSpPr>
          <p:nvPr>
            <p:ph type="sldNum" sz="quarter" idx="12"/>
          </p:nvPr>
        </p:nvSpPr>
        <p:spPr/>
        <p:txBody>
          <a:bodyPr/>
          <a:lstStyle>
            <a:lvl1pPr>
              <a:defRPr/>
            </a:lvl1pPr>
          </a:lstStyle>
          <a:p>
            <a:pPr>
              <a:defRPr/>
            </a:pPr>
            <a:fld id="{7289BD26-B0C0-C844-AF8E-534E9B194887}" type="slidenum">
              <a:rPr lang="en-US"/>
              <a:pPr>
                <a:defRPr/>
              </a:pPr>
              <a:t>‹#›</a:t>
            </a:fld>
            <a:endParaRPr lang="en-US">
              <a:solidFill>
                <a:srgbClr val="F8F8F8"/>
              </a:solidFill>
            </a:endParaRPr>
          </a:p>
        </p:txBody>
      </p:sp>
    </p:spTree>
    <p:extLst>
      <p:ext uri="{BB962C8B-B14F-4D97-AF65-F5344CB8AC3E}">
        <p14:creationId xmlns:p14="http://schemas.microsoft.com/office/powerpoint/2010/main" val="5435841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sp3d prstMaterial="softEdge"/>
          </a:bodyPr>
          <a:lstStyle>
            <a:lvl1pPr algn="l">
              <a:buNone/>
              <a:defRPr sz="2200" b="0">
                <a:ln w="6350">
                  <a:noFill/>
                </a:ln>
                <a:solidFill>
                  <a:schemeClr val="accent1">
                    <a:tint val="73000"/>
                    <a:satMod val="180000"/>
                  </a:schemeClr>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05203C7E-59DD-6A44-80DE-8206A7A0F2AE}" type="datetime1">
              <a:rPr lang="en-US"/>
              <a:pPr>
                <a:defRPr/>
              </a:pPr>
              <a:t>6/7/12</a:t>
            </a:fld>
            <a:endParaRPr lang="en-US" sz="1100">
              <a:solidFill>
                <a:srgbClr val="F8F8F8"/>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srgbClr val="F8F8F8"/>
              </a:solidFill>
              <a:latin typeface="Book Antiqua"/>
            </a:endParaRPr>
          </a:p>
        </p:txBody>
      </p:sp>
      <p:sp>
        <p:nvSpPr>
          <p:cNvPr id="7" name="Slide Number Placeholder 22"/>
          <p:cNvSpPr>
            <a:spLocks noGrp="1"/>
          </p:cNvSpPr>
          <p:nvPr>
            <p:ph type="sldNum" sz="quarter" idx="12"/>
          </p:nvPr>
        </p:nvSpPr>
        <p:spPr/>
        <p:txBody>
          <a:bodyPr/>
          <a:lstStyle>
            <a:lvl1pPr>
              <a:defRPr/>
            </a:lvl1pPr>
          </a:lstStyle>
          <a:p>
            <a:pPr>
              <a:defRPr/>
            </a:pPr>
            <a:fld id="{0993B126-22AE-4143-B0B3-F9BB92D6B874}" type="slidenum">
              <a:rPr lang="en-US"/>
              <a:pPr>
                <a:defRPr/>
              </a:pPr>
              <a:t>‹#›</a:t>
            </a:fld>
            <a:endParaRPr lang="en-US">
              <a:solidFill>
                <a:srgbClr val="F8F8F8"/>
              </a:solidFill>
            </a:endParaRPr>
          </a:p>
        </p:txBody>
      </p:sp>
    </p:spTree>
    <p:extLst>
      <p:ext uri="{BB962C8B-B14F-4D97-AF65-F5344CB8AC3E}">
        <p14:creationId xmlns:p14="http://schemas.microsoft.com/office/powerpoint/2010/main" val="1374915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828800" y="1166787"/>
            <a:ext cx="5486400" cy="530352"/>
          </a:xfrm>
        </p:spPr>
        <p:txBody>
          <a:bodyPr lIns="45720" rIns="45720"/>
          <a:lstStyle>
            <a:lvl1pPr marL="0" indent="0" algn="ctr">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5" name="Date Placeholder 13"/>
          <p:cNvSpPr>
            <a:spLocks noGrp="1"/>
          </p:cNvSpPr>
          <p:nvPr>
            <p:ph type="dt" sz="half" idx="10"/>
          </p:nvPr>
        </p:nvSpPr>
        <p:spPr/>
        <p:txBody>
          <a:bodyPr/>
          <a:lstStyle>
            <a:lvl1pPr>
              <a:defRPr/>
            </a:lvl1pPr>
          </a:lstStyle>
          <a:p>
            <a:pPr>
              <a:defRPr/>
            </a:pPr>
            <a:fld id="{54B5541C-DED3-6448-ACEB-1FAF1F863409}" type="datetime1">
              <a:rPr lang="en-US"/>
              <a:pPr>
                <a:defRPr/>
              </a:pPr>
              <a:t>6/7/12</a:t>
            </a:fld>
            <a:endParaRPr lang="en-US" sz="1100">
              <a:solidFill>
                <a:srgbClr val="F8F8F8"/>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srgbClr val="F8F8F8"/>
              </a:solidFill>
              <a:latin typeface="Book Antiqua"/>
            </a:endParaRPr>
          </a:p>
        </p:txBody>
      </p:sp>
      <p:sp>
        <p:nvSpPr>
          <p:cNvPr id="7" name="Slide Number Placeholder 22"/>
          <p:cNvSpPr>
            <a:spLocks noGrp="1"/>
          </p:cNvSpPr>
          <p:nvPr>
            <p:ph type="sldNum" sz="quarter" idx="12"/>
          </p:nvPr>
        </p:nvSpPr>
        <p:spPr/>
        <p:txBody>
          <a:bodyPr/>
          <a:lstStyle>
            <a:lvl1pPr>
              <a:defRPr/>
            </a:lvl1pPr>
          </a:lstStyle>
          <a:p>
            <a:pPr>
              <a:defRPr/>
            </a:pPr>
            <a:fld id="{1759B4AD-21DA-7C46-B7D5-0AC9C38AA681}" type="slidenum">
              <a:rPr lang="en-US"/>
              <a:pPr>
                <a:defRPr/>
              </a:pPr>
              <a:t>‹#›</a:t>
            </a:fld>
            <a:endParaRPr lang="en-US">
              <a:solidFill>
                <a:srgbClr val="F8F8F8"/>
              </a:solidFill>
            </a:endParaRPr>
          </a:p>
        </p:txBody>
      </p:sp>
    </p:spTree>
    <p:extLst>
      <p:ext uri="{BB962C8B-B14F-4D97-AF65-F5344CB8AC3E}">
        <p14:creationId xmlns:p14="http://schemas.microsoft.com/office/powerpoint/2010/main" val="41991002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00897E36-DE8B-5C41-B576-78D7C9C38A8A}" type="datetime1">
              <a:rPr lang="en-US"/>
              <a:pPr>
                <a:defRPr/>
              </a:pPr>
              <a:t>6/7/12</a:t>
            </a:fld>
            <a:endParaRPr lang="en-US" sz="1100">
              <a:solidFill>
                <a:srgbClr val="F8F8F8"/>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srgbClr val="F8F8F8"/>
              </a:solidFill>
              <a:latin typeface="Book Antiqua"/>
            </a:endParaRPr>
          </a:p>
        </p:txBody>
      </p:sp>
      <p:sp>
        <p:nvSpPr>
          <p:cNvPr id="6" name="Slide Number Placeholder 22"/>
          <p:cNvSpPr>
            <a:spLocks noGrp="1"/>
          </p:cNvSpPr>
          <p:nvPr>
            <p:ph type="sldNum" sz="quarter" idx="12"/>
          </p:nvPr>
        </p:nvSpPr>
        <p:spPr/>
        <p:txBody>
          <a:bodyPr/>
          <a:lstStyle>
            <a:lvl1pPr>
              <a:defRPr/>
            </a:lvl1pPr>
          </a:lstStyle>
          <a:p>
            <a:pPr>
              <a:defRPr/>
            </a:pPr>
            <a:fld id="{509C1D31-E5AB-DD45-A971-A038886C800F}" type="slidenum">
              <a:rPr lang="en-US"/>
              <a:pPr>
                <a:defRPr/>
              </a:pPr>
              <a:t>‹#›</a:t>
            </a:fld>
            <a:endParaRPr lang="en-US">
              <a:solidFill>
                <a:srgbClr val="F8F8F8"/>
              </a:solidFill>
            </a:endParaRPr>
          </a:p>
        </p:txBody>
      </p:sp>
    </p:spTree>
    <p:extLst>
      <p:ext uri="{BB962C8B-B14F-4D97-AF65-F5344CB8AC3E}">
        <p14:creationId xmlns:p14="http://schemas.microsoft.com/office/powerpoint/2010/main" val="19700556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3016517B-5A53-BB47-B7EE-A642C8773FB1}" type="datetime1">
              <a:rPr lang="en-US"/>
              <a:pPr>
                <a:defRPr/>
              </a:pPr>
              <a:t>6/7/12</a:t>
            </a:fld>
            <a:endParaRPr lang="en-US" sz="1100">
              <a:solidFill>
                <a:srgbClr val="F8F8F8"/>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srgbClr val="F8F8F8"/>
              </a:solidFill>
              <a:latin typeface="Book Antiqua"/>
            </a:endParaRPr>
          </a:p>
        </p:txBody>
      </p:sp>
      <p:sp>
        <p:nvSpPr>
          <p:cNvPr id="6" name="Slide Number Placeholder 22"/>
          <p:cNvSpPr>
            <a:spLocks noGrp="1"/>
          </p:cNvSpPr>
          <p:nvPr>
            <p:ph type="sldNum" sz="quarter" idx="12"/>
          </p:nvPr>
        </p:nvSpPr>
        <p:spPr/>
        <p:txBody>
          <a:bodyPr/>
          <a:lstStyle>
            <a:lvl1pPr>
              <a:defRPr/>
            </a:lvl1pPr>
          </a:lstStyle>
          <a:p>
            <a:pPr>
              <a:defRPr/>
            </a:pPr>
            <a:fld id="{898E8A4E-E23C-1542-8382-5B8F74A54726}" type="slidenum">
              <a:rPr lang="en-US"/>
              <a:pPr>
                <a:defRPr/>
              </a:pPr>
              <a:t>‹#›</a:t>
            </a:fld>
            <a:endParaRPr lang="en-US">
              <a:solidFill>
                <a:srgbClr val="F8F8F8"/>
              </a:solidFill>
            </a:endParaRPr>
          </a:p>
        </p:txBody>
      </p:sp>
    </p:spTree>
    <p:extLst>
      <p:ext uri="{BB962C8B-B14F-4D97-AF65-F5344CB8AC3E}">
        <p14:creationId xmlns:p14="http://schemas.microsoft.com/office/powerpoint/2010/main" val="34660106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7394865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98473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5510333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0608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0608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219005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004518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4013186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45301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899267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9311287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190625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3863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3863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2964329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3" Type="http://schemas.openxmlformats.org/officeDocument/2006/relationships/image" Target="../media/image2.wmf"/><Relationship Id="rId14" Type="http://schemas.openxmlformats.org/officeDocument/2006/relationships/image" Target="../media/image3.jpeg"/><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1AD4E8-7E5B-1E4A-B2BB-80453BC2A457}" type="datetimeFigureOut">
              <a:rPr lang="en-US" smtClean="0"/>
              <a:t>6/7/12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4BF09C-44D3-074F-8E50-88EB094DCF70}"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lang="en-US" smtClean="0"/>
              <a:t>Click to edit Master title style</a:t>
            </a:r>
            <a:endParaRPr lang="en-US"/>
          </a:p>
        </p:txBody>
      </p:sp>
      <p:sp>
        <p:nvSpPr>
          <p:cNvPr id="1027" name="Text Placeholder 12"/>
          <p:cNvSpPr>
            <a:spLocks noGrp="1"/>
          </p:cNvSpPr>
          <p:nvPr>
            <p:ph type="body" idx="1"/>
          </p:nvPr>
        </p:nvSpPr>
        <p:spPr bwMode="auto">
          <a:xfrm>
            <a:off x="457200" y="1600200"/>
            <a:ext cx="8229600" cy="47085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wrap="square" lIns="91440" tIns="45720" rIns="91440" bIns="45720" numCol="1" anchor="b" anchorCtr="0" compatLnSpc="1">
            <a:prstTxWarp prst="textNoShape">
              <a:avLst/>
            </a:prstTxWarp>
          </a:bodyPr>
          <a:lstStyle>
            <a:lvl1pPr>
              <a:defRPr sz="1200">
                <a:solidFill>
                  <a:srgbClr val="BCBCBC"/>
                </a:solidFill>
                <a:latin typeface="Book Antiqua" pitchFamily="-109" charset="0"/>
                <a:ea typeface="+mn-ea"/>
                <a:cs typeface="+mn-cs"/>
              </a:defRPr>
            </a:lvl1pPr>
          </a:lstStyle>
          <a:p>
            <a:pPr defTabSz="914400" fontAlgn="base">
              <a:spcBef>
                <a:spcPct val="0"/>
              </a:spcBef>
              <a:spcAft>
                <a:spcPct val="0"/>
              </a:spcAft>
              <a:defRPr/>
            </a:pPr>
            <a:fld id="{6D750035-2D38-AB40-AF82-F90597C0F3D8}" type="datetime1">
              <a:rPr lang="en-US"/>
              <a:pPr defTabSz="914400" fontAlgn="base">
                <a:spcBef>
                  <a:spcPct val="0"/>
                </a:spcBef>
                <a:spcAft>
                  <a:spcPct val="0"/>
                </a:spcAft>
                <a:defRPr/>
              </a:pPr>
              <a:t>6/7/12</a:t>
            </a:fld>
            <a:endParaRPr lang="en-US" sz="1100">
              <a:solidFill>
                <a:srgbClr val="F8F8F8"/>
              </a:solidFill>
            </a:endParaRPr>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r" eaLnBrk="1" fontAlgn="auto" latinLnBrk="0" hangingPunct="1">
              <a:spcBef>
                <a:spcPts val="0"/>
              </a:spcBef>
              <a:spcAft>
                <a:spcPts val="0"/>
              </a:spcAft>
              <a:defRPr kumimoji="0" sz="1100">
                <a:solidFill>
                  <a:schemeClr val="tx2"/>
                </a:solidFill>
                <a:latin typeface="+mn-lt"/>
                <a:ea typeface="+mn-ea"/>
                <a:cs typeface="+mn-cs"/>
              </a:defRPr>
            </a:lvl1pPr>
          </a:lstStyle>
          <a:p>
            <a:pPr defTabSz="914400">
              <a:defRPr/>
            </a:pPr>
            <a:endParaRPr lang="en-US">
              <a:solidFill>
                <a:srgbClr val="F8F8F8"/>
              </a:solidFill>
              <a:latin typeface="Book Antiqua"/>
            </a:endParaRP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wrap="square" lIns="0" tIns="45720" rIns="0" bIns="45720" numCol="1" anchor="b" anchorCtr="0" compatLnSpc="1">
            <a:prstTxWarp prst="textNoShape">
              <a:avLst/>
            </a:prstTxWarp>
          </a:bodyPr>
          <a:lstStyle>
            <a:lvl1pPr>
              <a:defRPr sz="1200">
                <a:solidFill>
                  <a:srgbClr val="BCBCBC"/>
                </a:solidFill>
                <a:latin typeface="Book Antiqua" pitchFamily="-109" charset="0"/>
                <a:ea typeface="+mn-ea"/>
                <a:cs typeface="+mn-cs"/>
              </a:defRPr>
            </a:lvl1pPr>
          </a:lstStyle>
          <a:p>
            <a:pPr defTabSz="914400" fontAlgn="base">
              <a:spcBef>
                <a:spcPct val="0"/>
              </a:spcBef>
              <a:spcAft>
                <a:spcPct val="0"/>
              </a:spcAft>
              <a:defRPr/>
            </a:pPr>
            <a:fld id="{DFDA5EAE-A21C-8742-AC48-D91F28DFCEF1}" type="slidenum">
              <a:rPr lang="en-US"/>
              <a:pPr defTabSz="914400" fontAlgn="base">
                <a:spcBef>
                  <a:spcPct val="0"/>
                </a:spcBef>
                <a:spcAft>
                  <a:spcPct val="0"/>
                </a:spcAft>
                <a:defRPr/>
              </a:pPr>
              <a:t>‹#›</a:t>
            </a:fld>
            <a:endParaRPr lang="en-US">
              <a:solidFill>
                <a:srgbClr val="F8F8F8"/>
              </a:solidFill>
            </a:endParaRPr>
          </a:p>
        </p:txBody>
      </p:sp>
    </p:spTree>
    <p:extLst>
      <p:ext uri="{BB962C8B-B14F-4D97-AF65-F5344CB8AC3E}">
        <p14:creationId xmlns:p14="http://schemas.microsoft.com/office/powerpoint/2010/main" val="3985630714"/>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ＭＳ Ｐゴシック" charset="-128"/>
          <a:cs typeface="ＭＳ Ｐゴシック" charset="-128"/>
        </a:defRPr>
      </a:lvl1pPr>
      <a:lvl2pPr algn="ctr" rtl="0" eaLnBrk="0" fontAlgn="base" hangingPunct="0">
        <a:spcBef>
          <a:spcPct val="0"/>
        </a:spcBef>
        <a:spcAft>
          <a:spcPct val="0"/>
        </a:spcAft>
        <a:defRPr sz="4100" b="1">
          <a:solidFill>
            <a:schemeClr val="tx1"/>
          </a:solidFill>
          <a:latin typeface="Lucida Sans" pitchFamily="34" charset="0"/>
          <a:ea typeface="ＭＳ Ｐゴシック" charset="-128"/>
          <a:cs typeface="ＭＳ Ｐゴシック" charset="-128"/>
        </a:defRPr>
      </a:lvl2pPr>
      <a:lvl3pPr algn="ctr" rtl="0" eaLnBrk="0" fontAlgn="base" hangingPunct="0">
        <a:spcBef>
          <a:spcPct val="0"/>
        </a:spcBef>
        <a:spcAft>
          <a:spcPct val="0"/>
        </a:spcAft>
        <a:defRPr sz="4100" b="1">
          <a:solidFill>
            <a:schemeClr val="tx1"/>
          </a:solidFill>
          <a:latin typeface="Lucida Sans" pitchFamily="34" charset="0"/>
          <a:ea typeface="ＭＳ Ｐゴシック" charset="-128"/>
          <a:cs typeface="ＭＳ Ｐゴシック" charset="-128"/>
        </a:defRPr>
      </a:lvl3pPr>
      <a:lvl4pPr algn="ctr" rtl="0" eaLnBrk="0" fontAlgn="base" hangingPunct="0">
        <a:spcBef>
          <a:spcPct val="0"/>
        </a:spcBef>
        <a:spcAft>
          <a:spcPct val="0"/>
        </a:spcAft>
        <a:defRPr sz="4100" b="1">
          <a:solidFill>
            <a:schemeClr val="tx1"/>
          </a:solidFill>
          <a:latin typeface="Lucida Sans" pitchFamily="34" charset="0"/>
          <a:ea typeface="ＭＳ Ｐゴシック" charset="-128"/>
          <a:cs typeface="ＭＳ Ｐゴシック" charset="-128"/>
        </a:defRPr>
      </a:lvl4pPr>
      <a:lvl5pPr algn="ctr" rtl="0" eaLnBrk="0" fontAlgn="base" hangingPunct="0">
        <a:spcBef>
          <a:spcPct val="0"/>
        </a:spcBef>
        <a:spcAft>
          <a:spcPct val="0"/>
        </a:spcAft>
        <a:defRPr sz="4100" b="1">
          <a:solidFill>
            <a:schemeClr val="tx1"/>
          </a:solidFill>
          <a:latin typeface="Lucida Sans" pitchFamily="34" charset="0"/>
          <a:ea typeface="ＭＳ Ｐゴシック" charset="-128"/>
          <a:cs typeface="ＭＳ Ｐゴシック" charset="-128"/>
        </a:defRPr>
      </a:lvl5pPr>
      <a:lvl6pPr marL="457200" algn="ctr" rtl="0" fontAlgn="base">
        <a:spcBef>
          <a:spcPct val="0"/>
        </a:spcBef>
        <a:spcAft>
          <a:spcPct val="0"/>
        </a:spcAft>
        <a:defRPr sz="4100" b="1">
          <a:solidFill>
            <a:schemeClr val="tx1"/>
          </a:solidFill>
          <a:latin typeface="Lucida Sans" pitchFamily="34" charset="0"/>
        </a:defRPr>
      </a:lvl6pPr>
      <a:lvl7pPr marL="914400" algn="ctr" rtl="0" fontAlgn="base">
        <a:spcBef>
          <a:spcPct val="0"/>
        </a:spcBef>
        <a:spcAft>
          <a:spcPct val="0"/>
        </a:spcAft>
        <a:defRPr sz="4100" b="1">
          <a:solidFill>
            <a:schemeClr val="tx1"/>
          </a:solidFill>
          <a:latin typeface="Lucida Sans" pitchFamily="34" charset="0"/>
        </a:defRPr>
      </a:lvl7pPr>
      <a:lvl8pPr marL="1371600" algn="ctr" rtl="0" fontAlgn="base">
        <a:spcBef>
          <a:spcPct val="0"/>
        </a:spcBef>
        <a:spcAft>
          <a:spcPct val="0"/>
        </a:spcAft>
        <a:defRPr sz="4100" b="1">
          <a:solidFill>
            <a:schemeClr val="tx1"/>
          </a:solidFill>
          <a:latin typeface="Lucida Sans" pitchFamily="34" charset="0"/>
        </a:defRPr>
      </a:lvl8pPr>
      <a:lvl9pPr marL="1828800" algn="ctr" rtl="0" fontAlgn="base">
        <a:spcBef>
          <a:spcPct val="0"/>
        </a:spcBef>
        <a:spcAft>
          <a:spcPct val="0"/>
        </a:spcAft>
        <a:defRPr sz="4100" b="1">
          <a:solidFill>
            <a:schemeClr val="tx1"/>
          </a:solidFill>
          <a:latin typeface="Lucida Sans" pitchFamily="34" charset="0"/>
        </a:defRPr>
      </a:lvl9pPr>
    </p:titleStyle>
    <p:bodyStyle>
      <a:lvl1pPr marL="547688" indent="-411163" algn="l" rtl="0" eaLnBrk="0" fontAlgn="base" hangingPunct="0">
        <a:spcBef>
          <a:spcPct val="20000"/>
        </a:spcBef>
        <a:spcAft>
          <a:spcPct val="0"/>
        </a:spcAft>
        <a:buClr>
          <a:srgbClr val="F9F9F9"/>
        </a:buClr>
        <a:buSzPct val="65000"/>
        <a:buFont typeface="Wingdings 2" charset="2"/>
        <a:buChar char=""/>
        <a:defRPr sz="2800" kern="1200">
          <a:solidFill>
            <a:schemeClr val="tx1"/>
          </a:solidFill>
          <a:latin typeface="+mn-lt"/>
          <a:ea typeface="ＭＳ Ｐゴシック" charset="-128"/>
          <a:cs typeface="ＭＳ Ｐゴシック" charset="-128"/>
        </a:defRPr>
      </a:lvl1pPr>
      <a:lvl2pPr marL="868363" indent="-282575" algn="l" rtl="0" eaLnBrk="0" fontAlgn="base" hangingPunct="0">
        <a:spcBef>
          <a:spcPct val="20000"/>
        </a:spcBef>
        <a:spcAft>
          <a:spcPct val="0"/>
        </a:spcAft>
        <a:buClr>
          <a:schemeClr val="tx1"/>
        </a:buClr>
        <a:buSzPct val="80000"/>
        <a:buFont typeface="Wingdings 2" charset="2"/>
        <a:buChar char=""/>
        <a:defRPr sz="2400" kern="1200">
          <a:solidFill>
            <a:schemeClr val="tx1"/>
          </a:solidFill>
          <a:latin typeface="+mn-lt"/>
          <a:ea typeface="ＭＳ Ｐゴシック" pitchFamily="-109" charset="-128"/>
          <a:cs typeface="+mn-cs"/>
        </a:defRPr>
      </a:lvl2pPr>
      <a:lvl3pPr marL="1133475" indent="-228600" algn="l" rtl="0" eaLnBrk="0" fontAlgn="base" hangingPunct="0">
        <a:spcBef>
          <a:spcPct val="20000"/>
        </a:spcBef>
        <a:spcAft>
          <a:spcPct val="0"/>
        </a:spcAft>
        <a:buClr>
          <a:schemeClr val="tx1"/>
        </a:buClr>
        <a:buSzPct val="95000"/>
        <a:buFont typeface="Wingdings" charset="2"/>
        <a:buChar char=""/>
        <a:defRPr sz="2200" kern="1200">
          <a:solidFill>
            <a:schemeClr val="tx1"/>
          </a:solidFill>
          <a:latin typeface="+mn-lt"/>
          <a:ea typeface="ＭＳ Ｐゴシック" pitchFamily="-109" charset="-128"/>
          <a:cs typeface="+mn-cs"/>
        </a:defRPr>
      </a:lvl3pPr>
      <a:lvl4pPr marL="1352550" indent="-182563" algn="l" rtl="0" eaLnBrk="0" fontAlgn="base" hangingPunct="0">
        <a:spcBef>
          <a:spcPct val="20000"/>
        </a:spcBef>
        <a:spcAft>
          <a:spcPct val="0"/>
        </a:spcAft>
        <a:buClr>
          <a:schemeClr val="tx1"/>
        </a:buClr>
        <a:buSzPct val="100000"/>
        <a:buFont typeface="Wingdings 3" charset="2"/>
        <a:buChar char=""/>
        <a:defRPr sz="2000" kern="1200">
          <a:solidFill>
            <a:schemeClr val="tx1"/>
          </a:solidFill>
          <a:latin typeface="+mn-lt"/>
          <a:ea typeface="ＭＳ Ｐゴシック" pitchFamily="-109" charset="-128"/>
          <a:cs typeface="+mn-cs"/>
        </a:defRPr>
      </a:lvl4pPr>
      <a:lvl5pPr marL="1544638" indent="-182563" algn="l" rtl="0" eaLnBrk="0" fontAlgn="base" hangingPunct="0">
        <a:spcBef>
          <a:spcPct val="20000"/>
        </a:spcBef>
        <a:spcAft>
          <a:spcPct val="0"/>
        </a:spcAft>
        <a:buClr>
          <a:schemeClr val="tx1"/>
        </a:buClr>
        <a:buFont typeface="Wingdings 2" charset="2"/>
        <a:buChar char=""/>
        <a:defRPr sz="2000" kern="1200">
          <a:solidFill>
            <a:schemeClr val="tx1"/>
          </a:solidFill>
          <a:latin typeface="+mn-lt"/>
          <a:ea typeface="ＭＳ Ｐゴシック" pitchFamily="-109" charset="-128"/>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auto">
          <a:xfrm>
            <a:off x="339725" y="141288"/>
            <a:ext cx="8572500" cy="656431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fontAlgn="base">
              <a:spcBef>
                <a:spcPct val="0"/>
              </a:spcBef>
              <a:spcAft>
                <a:spcPct val="0"/>
              </a:spcAft>
            </a:pPr>
            <a:endParaRPr lang="en-US" sz="3600" b="1" smtClean="0">
              <a:solidFill>
                <a:srgbClr val="000000"/>
              </a:solidFill>
              <a:effectLst>
                <a:outerShdw blurRad="38100" dist="38100" dir="2700000" algn="tl">
                  <a:srgbClr val="000000">
                    <a:alpha val="43137"/>
                  </a:srgbClr>
                </a:outerShdw>
              </a:effectLst>
              <a:latin typeface="Arial Unicode MS" charset="0"/>
              <a:ea typeface="ＭＳ Ｐゴシック" charset="0"/>
            </a:endParaRPr>
          </a:p>
        </p:txBody>
      </p:sp>
      <p:pic>
        <p:nvPicPr>
          <p:cNvPr id="4099" name="Picture 3" descr="words1"/>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333375" y="152400"/>
            <a:ext cx="2357438" cy="153988"/>
          </a:xfrm>
          <a:prstGeom prst="rect">
            <a:avLst/>
          </a:prstGeom>
          <a:noFill/>
          <a:extLst>
            <a:ext uri="{909E8E84-426E-40dd-AFC4-6F175D3DCCD1}">
              <a14:hiddenFill xmlns:a14="http://schemas.microsoft.com/office/drawing/2010/main">
                <a:solidFill>
                  <a:srgbClr val="FFFFFF"/>
                </a:solidFill>
              </a14:hiddenFill>
            </a:ext>
          </a:extLst>
        </p:spPr>
      </p:pic>
      <p:sp>
        <p:nvSpPr>
          <p:cNvPr id="4100" name="Text Box 4"/>
          <p:cNvSpPr txBox="1">
            <a:spLocks noChangeArrowheads="1"/>
          </p:cNvSpPr>
          <p:nvPr/>
        </p:nvSpPr>
        <p:spPr bwMode="auto">
          <a:xfrm>
            <a:off x="6897688" y="6459538"/>
            <a:ext cx="2122487"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defTabSz="914400" fontAlgn="base">
              <a:spcBef>
                <a:spcPct val="0"/>
              </a:spcBef>
              <a:spcAft>
                <a:spcPct val="0"/>
              </a:spcAft>
            </a:pPr>
            <a:r>
              <a:rPr lang="en-US" sz="1200" b="1" smtClean="0">
                <a:solidFill>
                  <a:srgbClr val="333333"/>
                </a:solidFill>
                <a:latin typeface="Arial" charset="0"/>
                <a:ea typeface="ＭＳ Ｐゴシック" charset="0"/>
              </a:rPr>
              <a:t>creativeindustries.qut.com</a:t>
            </a:r>
            <a:endParaRPr lang="en-AU" sz="1200" b="1" smtClean="0">
              <a:solidFill>
                <a:srgbClr val="333333"/>
              </a:solidFill>
              <a:latin typeface="Arial" charset="0"/>
              <a:ea typeface="ＭＳ Ｐゴシック" charset="0"/>
            </a:endParaRPr>
          </a:p>
        </p:txBody>
      </p:sp>
      <p:pic>
        <p:nvPicPr>
          <p:cNvPr id="4101" name="Picture 5" descr="CI Image Row"/>
          <p:cNvPicPr>
            <a:picLocks noChangeAspect="1" noChangeArrowheads="1"/>
          </p:cNvPicPr>
          <p:nvPr/>
        </p:nvPicPr>
        <p:blipFill>
          <a:blip r:embed="rId14">
            <a:extLst>
              <a:ext uri="{28A0092B-C50C-407E-A947-70E740481C1C}">
                <a14:useLocalDpi xmlns:a14="http://schemas.microsoft.com/office/drawing/2010/main"/>
              </a:ext>
            </a:extLst>
          </a:blip>
          <a:srcRect/>
          <a:stretch>
            <a:fillRect/>
          </a:stretch>
        </p:blipFill>
        <p:spPr bwMode="auto">
          <a:xfrm>
            <a:off x="342900" y="5722938"/>
            <a:ext cx="8577263" cy="781050"/>
          </a:xfrm>
          <a:prstGeom prst="rect">
            <a:avLst/>
          </a:prstGeom>
          <a:noFill/>
          <a:extLst>
            <a:ext uri="{909E8E84-426E-40dd-AFC4-6F175D3DCCD1}">
              <a14:hiddenFill xmlns:a14="http://schemas.microsoft.com/office/drawing/2010/main">
                <a:solidFill>
                  <a:srgbClr val="FFFFFF"/>
                </a:solidFill>
              </a14:hiddenFill>
            </a:ext>
          </a:extLst>
        </p:spPr>
      </p:pic>
      <p:sp>
        <p:nvSpPr>
          <p:cNvPr id="4102" name="Rectangle 6"/>
          <p:cNvSpPr>
            <a:spLocks noGrp="1" noChangeArrowheads="1"/>
          </p:cNvSpPr>
          <p:nvPr>
            <p:ph type="body" idx="1"/>
          </p:nvPr>
        </p:nvSpPr>
        <p:spPr bwMode="auto">
          <a:xfrm>
            <a:off x="457200" y="1600200"/>
            <a:ext cx="8229600" cy="406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p>
        </p:txBody>
      </p:sp>
      <p:sp>
        <p:nvSpPr>
          <p:cNvPr id="4103" name="Rectangle 7"/>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AU"/>
              <a:t>Click to edit Master title style</a:t>
            </a:r>
          </a:p>
        </p:txBody>
      </p:sp>
    </p:spTree>
    <p:extLst>
      <p:ext uri="{BB962C8B-B14F-4D97-AF65-F5344CB8AC3E}">
        <p14:creationId xmlns:p14="http://schemas.microsoft.com/office/powerpoint/2010/main" val="178976735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iming>
    <p:tnLst>
      <p:par>
        <p:cTn xmlns:p14="http://schemas.microsoft.com/office/powerpoint/2010/mai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ＭＳ Ｐゴシック" charset="0"/>
        </a:defRPr>
      </a:lvl2pPr>
      <a:lvl3pPr algn="ctr" rtl="0" fontAlgn="base">
        <a:spcBef>
          <a:spcPct val="0"/>
        </a:spcBef>
        <a:spcAft>
          <a:spcPct val="0"/>
        </a:spcAft>
        <a:defRPr sz="4400">
          <a:solidFill>
            <a:schemeClr val="tx2"/>
          </a:solidFill>
          <a:latin typeface="Arial" charset="0"/>
          <a:ea typeface="ＭＳ Ｐゴシック" charset="0"/>
        </a:defRPr>
      </a:lvl3pPr>
      <a:lvl4pPr algn="ctr" rtl="0" fontAlgn="base">
        <a:spcBef>
          <a:spcPct val="0"/>
        </a:spcBef>
        <a:spcAft>
          <a:spcPct val="0"/>
        </a:spcAft>
        <a:defRPr sz="4400">
          <a:solidFill>
            <a:schemeClr val="tx2"/>
          </a:solidFill>
          <a:latin typeface="Arial" charset="0"/>
          <a:ea typeface="ＭＳ Ｐゴシック" charset="0"/>
        </a:defRPr>
      </a:lvl4pPr>
      <a:lvl5pPr algn="ctr" rtl="0" fontAlgn="base">
        <a:spcBef>
          <a:spcPct val="0"/>
        </a:spcBef>
        <a:spcAft>
          <a:spcPct val="0"/>
        </a:spcAft>
        <a:defRPr sz="4400">
          <a:solidFill>
            <a:schemeClr val="tx2"/>
          </a:solidFill>
          <a:latin typeface="Arial" charset="0"/>
          <a:ea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p:titleStyle>
    <p:bodyStyle>
      <a:lvl1pPr marL="342900" indent="-342900" algn="l" rtl="0" fontAlgn="base">
        <a:spcBef>
          <a:spcPct val="20000"/>
        </a:spcBef>
        <a:spcAft>
          <a:spcPct val="0"/>
        </a:spcAft>
        <a:buFont typeface="Arial Unicode MS" charset="0"/>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Font typeface="Arial Unicode MS" charset="0"/>
        <a:buChar char="∘"/>
        <a:defRPr sz="2400">
          <a:solidFill>
            <a:schemeClr val="tx1"/>
          </a:solidFill>
          <a:latin typeface="+mn-lt"/>
          <a:ea typeface="+mn-ea"/>
        </a:defRPr>
      </a:lvl3pPr>
      <a:lvl4pPr marL="1600200" indent="-228600" algn="l" rtl="0" fontAlgn="base">
        <a:spcBef>
          <a:spcPct val="20000"/>
        </a:spcBef>
        <a:spcAft>
          <a:spcPct val="0"/>
        </a:spcAft>
        <a:buFont typeface="Wingdings" charset="0"/>
        <a:buChar char="§"/>
        <a:defRPr sz="2000">
          <a:solidFill>
            <a:schemeClr val="tx1"/>
          </a:solidFill>
          <a:latin typeface="+mn-lt"/>
          <a:ea typeface="+mn-ea"/>
        </a:defRPr>
      </a:lvl4pPr>
      <a:lvl5pPr marL="2057400" indent="-228600" algn="l" rtl="0" fontAlgn="base">
        <a:spcBef>
          <a:spcPct val="20000"/>
        </a:spcBef>
        <a:spcAft>
          <a:spcPct val="0"/>
        </a:spcAft>
        <a:buFont typeface="Arial Unicode MS" charset="0"/>
        <a:buChar char="‣"/>
        <a:defRPr sz="2000">
          <a:solidFill>
            <a:schemeClr val="tx1"/>
          </a:solidFill>
          <a:latin typeface="+mn-lt"/>
          <a:ea typeface="+mn-ea"/>
        </a:defRPr>
      </a:lvl5pPr>
      <a:lvl6pPr marL="2514600" indent="-228600" algn="l" rtl="0" fontAlgn="base">
        <a:spcBef>
          <a:spcPct val="20000"/>
        </a:spcBef>
        <a:spcAft>
          <a:spcPct val="0"/>
        </a:spcAft>
        <a:buFont typeface="Arial Unicode MS" charset="0"/>
        <a:buChar char="‣"/>
        <a:defRPr sz="2000">
          <a:solidFill>
            <a:schemeClr val="tx1"/>
          </a:solidFill>
          <a:latin typeface="+mn-lt"/>
          <a:ea typeface="+mn-ea"/>
        </a:defRPr>
      </a:lvl6pPr>
      <a:lvl7pPr marL="2971800" indent="-228600" algn="l" rtl="0" fontAlgn="base">
        <a:spcBef>
          <a:spcPct val="20000"/>
        </a:spcBef>
        <a:spcAft>
          <a:spcPct val="0"/>
        </a:spcAft>
        <a:buFont typeface="Arial Unicode MS" charset="0"/>
        <a:buChar char="‣"/>
        <a:defRPr sz="2000">
          <a:solidFill>
            <a:schemeClr val="tx1"/>
          </a:solidFill>
          <a:latin typeface="+mn-lt"/>
          <a:ea typeface="+mn-ea"/>
        </a:defRPr>
      </a:lvl7pPr>
      <a:lvl8pPr marL="3429000" indent="-228600" algn="l" rtl="0" fontAlgn="base">
        <a:spcBef>
          <a:spcPct val="20000"/>
        </a:spcBef>
        <a:spcAft>
          <a:spcPct val="0"/>
        </a:spcAft>
        <a:buFont typeface="Arial Unicode MS" charset="0"/>
        <a:buChar char="‣"/>
        <a:defRPr sz="2000">
          <a:solidFill>
            <a:schemeClr val="tx1"/>
          </a:solidFill>
          <a:latin typeface="+mn-lt"/>
          <a:ea typeface="+mn-ea"/>
        </a:defRPr>
      </a:lvl8pPr>
      <a:lvl9pPr marL="3886200" indent="-228600" algn="l" rtl="0" fontAlgn="base">
        <a:spcBef>
          <a:spcPct val="20000"/>
        </a:spcBef>
        <a:spcAft>
          <a:spcPct val="0"/>
        </a:spcAft>
        <a:buFont typeface="Arial Unicode MS" charset="0"/>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hyperlink" Target="mailto:amarkham@gmail.com" TargetMode="External"/><Relationship Id="rId4" Type="http://schemas.openxmlformats.org/officeDocument/2006/relationships/hyperlink" Target="http://markham.internetinquiry.org/" TargetMode="External"/><Relationship Id="rId5" Type="http://schemas.openxmlformats.org/officeDocument/2006/relationships/hyperlink" Target="http://markham.internetinquiry.org/writing/sheffield2012.pptx" TargetMode="External"/><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4" Type="http://schemas.microsoft.com/office/2007/relationships/hdphoto" Target="../media/hdphoto1.wdp"/><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jpg"/><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3.jpg"/></Relationships>
</file>

<file path=ppt/slides/_rels/slide10.xml.rels><?xml version="1.0" encoding="UTF-8" standalone="yes"?>
<Relationships xmlns="http://schemas.openxmlformats.org/package/2006/relationships"><Relationship Id="rId3" Type="http://schemas.openxmlformats.org/officeDocument/2006/relationships/hyperlink" Target="http://www.youtube.com/watch?v=rfh4Mhp-a6U" TargetMode="External"/><Relationship Id="rId4" Type="http://schemas.openxmlformats.org/officeDocument/2006/relationships/image" Target="../media/image14.png"/><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hyperlink" Target="http://www.youtube.com/watch?v=bi8zyp1je9Y" TargetMode="External"/><Relationship Id="rId4" Type="http://schemas.openxmlformats.org/officeDocument/2006/relationships/image" Target="../media/image15.png"/><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6.gi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17.gi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18.gi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21.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22.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23.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24.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25.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26.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27.jpeg"/></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4" Type="http://schemas.openxmlformats.org/officeDocument/2006/relationships/image" Target="../media/image28.jpg"/><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29.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30.gif"/></Relationships>
</file>

<file path=ppt/slides/_rels/slide29.xml.rels><?xml version="1.0" encoding="UTF-8" standalone="yes"?>
<Relationships xmlns="http://schemas.openxmlformats.org/package/2006/relationships"><Relationship Id="rId3" Type="http://schemas.openxmlformats.org/officeDocument/2006/relationships/image" Target="../media/image31.jpg"/><Relationship Id="rId4" Type="http://schemas.openxmlformats.org/officeDocument/2006/relationships/image" Target="../media/image32.jpg"/><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image" Target="../media/image3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image" Target="../media/image3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image" Target="../media/image3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image" Target="../media/image36.png"/></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image" Target="../media/image38.png"/><Relationship Id="rId1" Type="http://schemas.openxmlformats.org/officeDocument/2006/relationships/slideLayout" Target="../slideLayouts/slideLayout7.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notesSlide" Target="../notesSlides/notesSlide35.xml"/><Relationship Id="rId5" Type="http://schemas.openxmlformats.org/officeDocument/2006/relationships/image" Target="../media/image39.png"/><Relationship Id="rId1" Type="http://schemas.microsoft.com/office/2007/relationships/media" Target="../media/media1.mp4"/><Relationship Id="rId2" Type="http://schemas.openxmlformats.org/officeDocument/2006/relationships/video" Target="../media/media1.mp4"/></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notesSlide" Target="../notesSlides/notesSlide36.xml"/><Relationship Id="rId5" Type="http://schemas.openxmlformats.org/officeDocument/2006/relationships/image" Target="../media/image40.png"/><Relationship Id="rId1" Type="http://schemas.microsoft.com/office/2007/relationships/media" Target="../media/media2.mp4"/><Relationship Id="rId2" Type="http://schemas.openxmlformats.org/officeDocument/2006/relationships/video" Target="../media/media2.mp4"/></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 Id="rId3" Type="http://schemas.openxmlformats.org/officeDocument/2006/relationships/image" Target="../media/image13.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 Id="rId3" Type="http://schemas.openxmlformats.org/officeDocument/2006/relationships/image" Target="../media/image41.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42.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4.xml"/><Relationship Id="rId3" Type="http://schemas.openxmlformats.org/officeDocument/2006/relationships/image" Target="../media/image13.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5.xml"/><Relationship Id="rId3" Type="http://schemas.openxmlformats.org/officeDocument/2006/relationships/image" Target="../media/image13.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18.xml"/><Relationship Id="rId4" Type="http://schemas.openxmlformats.org/officeDocument/2006/relationships/notesSlide" Target="../notesSlides/notesSlide47.xml"/><Relationship Id="rId5" Type="http://schemas.openxmlformats.org/officeDocument/2006/relationships/image" Target="../media/image43.png"/><Relationship Id="rId1" Type="http://schemas.microsoft.com/office/2007/relationships/media" Target="../media/media3.mp4"/><Relationship Id="rId2" Type="http://schemas.openxmlformats.org/officeDocument/2006/relationships/video" Target="../media/media3.mp4"/></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4.png"/></Relationships>
</file>

<file path=ppt/slides/_rels/slide49.xml.rels><?xml version="1.0" encoding="UTF-8" standalone="yes"?>
<Relationships xmlns="http://schemas.openxmlformats.org/package/2006/relationships"><Relationship Id="rId3" Type="http://schemas.microsoft.com/office/2007/relationships/media" Target="../media/media5.mp4"/><Relationship Id="rId4" Type="http://schemas.openxmlformats.org/officeDocument/2006/relationships/video" Target="../media/media5.mp4"/><Relationship Id="rId5" Type="http://schemas.microsoft.com/office/2007/relationships/media" Target="../media/media3.mp4"/><Relationship Id="rId6" Type="http://schemas.openxmlformats.org/officeDocument/2006/relationships/video" Target="../media/media3.mp4"/><Relationship Id="rId7" Type="http://schemas.openxmlformats.org/officeDocument/2006/relationships/slideLayout" Target="../slideLayouts/slideLayout18.xml"/><Relationship Id="rId8" Type="http://schemas.openxmlformats.org/officeDocument/2006/relationships/notesSlide" Target="../notesSlides/notesSlide48.xml"/><Relationship Id="rId9" Type="http://schemas.openxmlformats.org/officeDocument/2006/relationships/image" Target="../media/image45.png"/><Relationship Id="rId10" Type="http://schemas.openxmlformats.org/officeDocument/2006/relationships/image" Target="../media/image46.png"/><Relationship Id="rId11" Type="http://schemas.openxmlformats.org/officeDocument/2006/relationships/image" Target="../media/image43.png"/><Relationship Id="rId1" Type="http://schemas.microsoft.com/office/2007/relationships/media" Target="../media/media4.mp4"/><Relationship Id="rId2" Type="http://schemas.openxmlformats.org/officeDocument/2006/relationships/video" Target="../media/media4.mp4"/></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9.xml"/></Relationships>
</file>

<file path=ppt/slides/_rels/slide51.xml.rels><?xml version="1.0" encoding="UTF-8" standalone="yes"?>
<Relationships xmlns="http://schemas.openxmlformats.org/package/2006/relationships"><Relationship Id="rId3" Type="http://schemas.openxmlformats.org/officeDocument/2006/relationships/hyperlink" Target="http://blog.twitter.com/2011/06/global-pulse.html" TargetMode="External"/><Relationship Id="rId4" Type="http://schemas.openxmlformats.org/officeDocument/2006/relationships/image" Target="../media/image47.png"/><Relationship Id="rId1" Type="http://schemas.openxmlformats.org/officeDocument/2006/relationships/slideLayout" Target="../slideLayouts/slideLayout18.xml"/><Relationship Id="rId2" Type="http://schemas.openxmlformats.org/officeDocument/2006/relationships/notesSlide" Target="../notesSlides/notesSlide5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hyperlink" Target="http://www.flickr.com/photos/twitteroffice/5884626815/in/photostream/" TargetMode="External"/><Relationship Id="rId3" Type="http://schemas.openxmlformats.org/officeDocument/2006/relationships/image" Target="../media/image4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9.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3.xml"/><Relationship Id="rId3" Type="http://schemas.openxmlformats.org/officeDocument/2006/relationships/image" Target="../media/image50.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51.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52.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5.xml"/><Relationship Id="rId3" Type="http://schemas.openxmlformats.org/officeDocument/2006/relationships/image" Target="../media/image53.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6.xml"/><Relationship Id="rId3" Type="http://schemas.openxmlformats.org/officeDocument/2006/relationships/image" Target="../media/image54.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7.xml"/><Relationship Id="rId3" Type="http://schemas.openxmlformats.org/officeDocument/2006/relationships/image" Target="../media/image55.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9.xml"/><Relationship Id="rId3" Type="http://schemas.openxmlformats.org/officeDocument/2006/relationships/image" Target="../media/image56.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60.xml"/><Relationship Id="rId3" Type="http://schemas.openxmlformats.org/officeDocument/2006/relationships/image" Target="../media/image57.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61.xml"/><Relationship Id="rId3" Type="http://schemas.openxmlformats.org/officeDocument/2006/relationships/image" Target="../media/image58.png"/></Relationships>
</file>

<file path=ppt/slides/_rels/slide67.xml.rels><?xml version="1.0" encoding="UTF-8" standalone="yes"?>
<Relationships xmlns="http://schemas.openxmlformats.org/package/2006/relationships"><Relationship Id="rId3" Type="http://schemas.openxmlformats.org/officeDocument/2006/relationships/hyperlink" Target="http://www.audiovisualthinking.org/videos/bodies_movin/" TargetMode="External"/><Relationship Id="rId4" Type="http://schemas.openxmlformats.org/officeDocument/2006/relationships/image" Target="../media/image59.png"/><Relationship Id="rId1" Type="http://schemas.openxmlformats.org/officeDocument/2006/relationships/slideLayout" Target="../slideLayouts/slideLayout18.xml"/><Relationship Id="rId2" Type="http://schemas.openxmlformats.org/officeDocument/2006/relationships/notesSlide" Target="../notesSlides/notesSlide6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63.xml"/></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18.xml"/><Relationship Id="rId4" Type="http://schemas.openxmlformats.org/officeDocument/2006/relationships/notesSlide" Target="../notesSlides/notesSlide64.xml"/><Relationship Id="rId5" Type="http://schemas.openxmlformats.org/officeDocument/2006/relationships/image" Target="../media/image60.png"/><Relationship Id="rId1" Type="http://schemas.microsoft.com/office/2007/relationships/media" Target="../media/media6.mp4"/><Relationship Id="rId2" Type="http://schemas.openxmlformats.org/officeDocument/2006/relationships/video" Target="../media/media6.mp4"/></Relationships>
</file>

<file path=ppt/slides/_rels/slide70.xml.rels><?xml version="1.0" encoding="UTF-8" standalone="yes"?>
<Relationships xmlns="http://schemas.openxmlformats.org/package/2006/relationships"><Relationship Id="rId3" Type="http://schemas.openxmlformats.org/officeDocument/2006/relationships/hyperlink" Target="http://www.youtube.com/watch?gl=US&amp;v=ROaIknIk9LA" TargetMode="External"/><Relationship Id="rId4" Type="http://schemas.openxmlformats.org/officeDocument/2006/relationships/image" Target="../media/image61.png"/><Relationship Id="rId1" Type="http://schemas.openxmlformats.org/officeDocument/2006/relationships/slideLayout" Target="../slideLayouts/slideLayout18.xml"/><Relationship Id="rId2" Type="http://schemas.openxmlformats.org/officeDocument/2006/relationships/notesSlide" Target="../notesSlides/notesSlide6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62.png"/></Relationships>
</file>

<file path=ppt/slides/_rels/slide72.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18.xml"/><Relationship Id="rId2" Type="http://schemas.openxmlformats.org/officeDocument/2006/relationships/notesSlide" Target="../notesSlides/notesSlide6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66.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67.xml"/><Relationship Id="rId3" Type="http://schemas.openxmlformats.org/officeDocument/2006/relationships/image" Target="../media/image65.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64.jpe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8.xml"/><Relationship Id="rId3" Type="http://schemas.openxmlformats.org/officeDocument/2006/relationships/image" Target="../media/image67.png"/></Relationships>
</file>

<file path=ppt/slides/_rels/slide77.xml.rels><?xml version="1.0" encoding="UTF-8" standalone="yes"?>
<Relationships xmlns="http://schemas.openxmlformats.org/package/2006/relationships"><Relationship Id="rId3" Type="http://schemas.openxmlformats.org/officeDocument/2006/relationships/image" Target="../media/image68.jpg"/><Relationship Id="rId4" Type="http://schemas.openxmlformats.org/officeDocument/2006/relationships/image" Target="../media/image69.jpeg"/><Relationship Id="rId5" Type="http://schemas.openxmlformats.org/officeDocument/2006/relationships/image" Target="../media/image70.jpeg"/><Relationship Id="rId6" Type="http://schemas.openxmlformats.org/officeDocument/2006/relationships/image" Target="../media/image71.jpeg"/><Relationship Id="rId7" Type="http://schemas.openxmlformats.org/officeDocument/2006/relationships/image" Target="../media/image72.jpeg"/><Relationship Id="rId8" Type="http://schemas.openxmlformats.org/officeDocument/2006/relationships/image" Target="../media/image73.jpeg"/><Relationship Id="rId9" Type="http://schemas.openxmlformats.org/officeDocument/2006/relationships/image" Target="../media/image74.jpeg"/><Relationship Id="rId10" Type="http://schemas.openxmlformats.org/officeDocument/2006/relationships/image" Target="../media/image75.jpeg"/><Relationship Id="rId1" Type="http://schemas.openxmlformats.org/officeDocument/2006/relationships/slideLayout" Target="../slideLayouts/slideLayout17.xml"/><Relationship Id="rId2" Type="http://schemas.openxmlformats.org/officeDocument/2006/relationships/notesSlide" Target="../notesSlides/notesSlide69.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0.xml"/><Relationship Id="rId3" Type="http://schemas.openxmlformats.org/officeDocument/2006/relationships/image" Target="../media/image76.jpg"/></Relationships>
</file>

<file path=ppt/slides/_rels/slide79.xml.rels><?xml version="1.0" encoding="UTF-8" standalone="yes"?>
<Relationships xmlns="http://schemas.openxmlformats.org/package/2006/relationships"><Relationship Id="rId3" Type="http://schemas.openxmlformats.org/officeDocument/2006/relationships/image" Target="../media/image77.jpg"/><Relationship Id="rId4" Type="http://schemas.openxmlformats.org/officeDocument/2006/relationships/image" Target="../media/image78.jpg"/><Relationship Id="rId1" Type="http://schemas.openxmlformats.org/officeDocument/2006/relationships/slideLayout" Target="../slideLayouts/slideLayout17.xml"/><Relationship Id="rId2" Type="http://schemas.openxmlformats.org/officeDocument/2006/relationships/notesSlide" Target="../notesSlides/notesSlide7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1831" y="1593044"/>
            <a:ext cx="8494997" cy="371476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6" name="Title 1"/>
          <p:cNvSpPr txBox="1">
            <a:spLocks/>
          </p:cNvSpPr>
          <p:nvPr/>
        </p:nvSpPr>
        <p:spPr>
          <a:xfrm>
            <a:off x="111831" y="304800"/>
            <a:ext cx="4063999" cy="694267"/>
          </a:xfrm>
          <a:prstGeom prst="rect">
            <a:avLst/>
          </a:prstGeom>
        </p:spPr>
        <p:txBody>
          <a:bodyPr/>
          <a:lstStyle>
            <a:lvl1pPr algn="ctr" rtl="0" eaLnBrk="1" fontAlgn="base" hangingPunct="1">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ＭＳ Ｐゴシック" charset="-128"/>
                <a:cs typeface="ＭＳ Ｐゴシック" charset="-128"/>
              </a:defRPr>
            </a:lvl1pPr>
            <a:lvl2pPr algn="ctr" rtl="0" eaLnBrk="1" fontAlgn="base" hangingPunct="1">
              <a:spcBef>
                <a:spcPct val="0"/>
              </a:spcBef>
              <a:spcAft>
                <a:spcPct val="0"/>
              </a:spcAft>
              <a:defRPr sz="4100" b="1">
                <a:solidFill>
                  <a:schemeClr val="tx1"/>
                </a:solidFill>
                <a:latin typeface="Lucida Sans" pitchFamily="34" charset="0"/>
                <a:ea typeface="ＭＳ Ｐゴシック" charset="-128"/>
                <a:cs typeface="ＭＳ Ｐゴシック" charset="-128"/>
              </a:defRPr>
            </a:lvl2pPr>
            <a:lvl3pPr algn="ctr" rtl="0" eaLnBrk="1" fontAlgn="base" hangingPunct="1">
              <a:spcBef>
                <a:spcPct val="0"/>
              </a:spcBef>
              <a:spcAft>
                <a:spcPct val="0"/>
              </a:spcAft>
              <a:defRPr sz="4100" b="1">
                <a:solidFill>
                  <a:schemeClr val="tx1"/>
                </a:solidFill>
                <a:latin typeface="Lucida Sans" pitchFamily="34" charset="0"/>
                <a:ea typeface="ＭＳ Ｐゴシック" charset="-128"/>
                <a:cs typeface="ＭＳ Ｐゴシック" charset="-128"/>
              </a:defRPr>
            </a:lvl3pPr>
            <a:lvl4pPr algn="ctr" rtl="0" eaLnBrk="1" fontAlgn="base" hangingPunct="1">
              <a:spcBef>
                <a:spcPct val="0"/>
              </a:spcBef>
              <a:spcAft>
                <a:spcPct val="0"/>
              </a:spcAft>
              <a:defRPr sz="4100" b="1">
                <a:solidFill>
                  <a:schemeClr val="tx1"/>
                </a:solidFill>
                <a:latin typeface="Lucida Sans" pitchFamily="34" charset="0"/>
                <a:ea typeface="ＭＳ Ｐゴシック" charset="-128"/>
                <a:cs typeface="ＭＳ Ｐゴシック" charset="-128"/>
              </a:defRPr>
            </a:lvl4pPr>
            <a:lvl5pPr algn="ctr" rtl="0" eaLnBrk="1" fontAlgn="base" hangingPunct="1">
              <a:spcBef>
                <a:spcPct val="0"/>
              </a:spcBef>
              <a:spcAft>
                <a:spcPct val="0"/>
              </a:spcAft>
              <a:defRPr sz="4100" b="1">
                <a:solidFill>
                  <a:schemeClr val="tx1"/>
                </a:solidFill>
                <a:latin typeface="Lucida Sans" pitchFamily="34" charset="0"/>
                <a:ea typeface="ＭＳ Ｐゴシック" charset="-128"/>
                <a:cs typeface="ＭＳ Ｐゴシック" charset="-128"/>
              </a:defRPr>
            </a:lvl5pPr>
            <a:lvl6pPr marL="457200" algn="ctr" rtl="0" eaLnBrk="1" fontAlgn="base" hangingPunct="1">
              <a:spcBef>
                <a:spcPct val="0"/>
              </a:spcBef>
              <a:spcAft>
                <a:spcPct val="0"/>
              </a:spcAft>
              <a:defRPr sz="4100" b="1">
                <a:solidFill>
                  <a:schemeClr val="tx1"/>
                </a:solidFill>
                <a:latin typeface="Lucida Sans" pitchFamily="34" charset="0"/>
              </a:defRPr>
            </a:lvl6pPr>
            <a:lvl7pPr marL="914400" algn="ctr" rtl="0" eaLnBrk="1" fontAlgn="base" hangingPunct="1">
              <a:spcBef>
                <a:spcPct val="0"/>
              </a:spcBef>
              <a:spcAft>
                <a:spcPct val="0"/>
              </a:spcAft>
              <a:defRPr sz="4100" b="1">
                <a:solidFill>
                  <a:schemeClr val="tx1"/>
                </a:solidFill>
                <a:latin typeface="Lucida Sans" pitchFamily="34" charset="0"/>
              </a:defRPr>
            </a:lvl7pPr>
            <a:lvl8pPr marL="1371600" algn="ctr" rtl="0" eaLnBrk="1" fontAlgn="base" hangingPunct="1">
              <a:spcBef>
                <a:spcPct val="0"/>
              </a:spcBef>
              <a:spcAft>
                <a:spcPct val="0"/>
              </a:spcAft>
              <a:defRPr sz="4100" b="1">
                <a:solidFill>
                  <a:schemeClr val="tx1"/>
                </a:solidFill>
                <a:latin typeface="Lucida Sans" pitchFamily="34" charset="0"/>
              </a:defRPr>
            </a:lvl8pPr>
            <a:lvl9pPr marL="1828800" algn="ctr" rtl="0" eaLnBrk="1" fontAlgn="base" hangingPunct="1">
              <a:spcBef>
                <a:spcPct val="0"/>
              </a:spcBef>
              <a:spcAft>
                <a:spcPct val="0"/>
              </a:spcAft>
              <a:defRPr sz="4100" b="1">
                <a:solidFill>
                  <a:schemeClr val="tx1"/>
                </a:solidFill>
                <a:latin typeface="Lucida Sans" pitchFamily="34" charset="0"/>
              </a:defRPr>
            </a:lvl9pPr>
          </a:lstStyle>
          <a:p>
            <a:pPr algn="l"/>
            <a:r>
              <a:rPr lang="en-US" dirty="0" smtClean="0">
                <a:solidFill>
                  <a:schemeClr val="tx1"/>
                </a:solidFill>
                <a:latin typeface="Franklin Gothic Medium"/>
                <a:cs typeface="Franklin Gothic Medium"/>
              </a:rPr>
              <a:t>(Re)Mixing it up:</a:t>
            </a:r>
          </a:p>
          <a:p>
            <a:pPr algn="r"/>
            <a:endParaRPr lang="en-US" dirty="0">
              <a:solidFill>
                <a:schemeClr val="tx1"/>
              </a:solidFill>
              <a:latin typeface="Franklin Gothic Medium"/>
              <a:cs typeface="Franklin Gothic Medium"/>
            </a:endParaRPr>
          </a:p>
        </p:txBody>
      </p:sp>
      <p:sp>
        <p:nvSpPr>
          <p:cNvPr id="7" name="Subtitle 2"/>
          <p:cNvSpPr txBox="1">
            <a:spLocks/>
          </p:cNvSpPr>
          <p:nvPr/>
        </p:nvSpPr>
        <p:spPr>
          <a:xfrm>
            <a:off x="6073530" y="2222500"/>
            <a:ext cx="3019670" cy="1397000"/>
          </a:xfrm>
          <a:prstGeom prst="rect">
            <a:avLst/>
          </a:prstGeom>
        </p:spPr>
        <p:txBody>
          <a:bodyPr/>
          <a:lstStyle>
            <a:lvl1pPr marL="547688" indent="-411163" algn="l" rtl="0" eaLnBrk="1" fontAlgn="base" hangingPunct="1">
              <a:spcBef>
                <a:spcPct val="20000"/>
              </a:spcBef>
              <a:spcAft>
                <a:spcPct val="0"/>
              </a:spcAft>
              <a:buClr>
                <a:srgbClr val="F9F9F9"/>
              </a:buClr>
              <a:buSzPct val="65000"/>
              <a:buFont typeface="Wingdings 2" charset="2"/>
              <a:buChar char=""/>
              <a:defRPr sz="2800" kern="1200">
                <a:solidFill>
                  <a:schemeClr val="tx1"/>
                </a:solidFill>
                <a:latin typeface="+mn-lt"/>
                <a:ea typeface="ＭＳ Ｐゴシック" charset="-128"/>
                <a:cs typeface="ＭＳ Ｐゴシック" charset="-128"/>
              </a:defRPr>
            </a:lvl1pPr>
            <a:lvl2pPr marL="868363" indent="-282575" algn="l" rtl="0" eaLnBrk="1" fontAlgn="base" hangingPunct="1">
              <a:spcBef>
                <a:spcPct val="20000"/>
              </a:spcBef>
              <a:spcAft>
                <a:spcPct val="0"/>
              </a:spcAft>
              <a:buClr>
                <a:schemeClr val="tx1"/>
              </a:buClr>
              <a:buSzPct val="80000"/>
              <a:buFont typeface="Wingdings 2" charset="2"/>
              <a:buChar char=""/>
              <a:defRPr sz="2400" kern="1200">
                <a:solidFill>
                  <a:schemeClr val="tx1"/>
                </a:solidFill>
                <a:latin typeface="+mn-lt"/>
                <a:ea typeface="ＭＳ Ｐゴシック" pitchFamily="-109" charset="-128"/>
                <a:cs typeface="+mn-cs"/>
              </a:defRPr>
            </a:lvl2pPr>
            <a:lvl3pPr marL="1133475" indent="-228600" algn="l" rtl="0" eaLnBrk="1" fontAlgn="base" hangingPunct="1">
              <a:spcBef>
                <a:spcPct val="20000"/>
              </a:spcBef>
              <a:spcAft>
                <a:spcPct val="0"/>
              </a:spcAft>
              <a:buClr>
                <a:schemeClr val="tx1"/>
              </a:buClr>
              <a:buSzPct val="95000"/>
              <a:buFont typeface="Wingdings" charset="2"/>
              <a:buChar char=""/>
              <a:defRPr sz="2200" kern="1200">
                <a:solidFill>
                  <a:schemeClr val="tx1"/>
                </a:solidFill>
                <a:latin typeface="+mn-lt"/>
                <a:ea typeface="ＭＳ Ｐゴシック" pitchFamily="-109" charset="-128"/>
                <a:cs typeface="+mn-cs"/>
              </a:defRPr>
            </a:lvl3pPr>
            <a:lvl4pPr marL="1352550" indent="-182563" algn="l" rtl="0" eaLnBrk="1" fontAlgn="base" hangingPunct="1">
              <a:spcBef>
                <a:spcPct val="20000"/>
              </a:spcBef>
              <a:spcAft>
                <a:spcPct val="0"/>
              </a:spcAft>
              <a:buClr>
                <a:schemeClr val="tx1"/>
              </a:buClr>
              <a:buSzPct val="100000"/>
              <a:buFont typeface="Wingdings 3" charset="2"/>
              <a:buChar char=""/>
              <a:defRPr sz="2000" kern="1200">
                <a:solidFill>
                  <a:schemeClr val="tx1"/>
                </a:solidFill>
                <a:latin typeface="+mn-lt"/>
                <a:ea typeface="ＭＳ Ｐゴシック" pitchFamily="-109" charset="-128"/>
                <a:cs typeface="+mn-cs"/>
              </a:defRPr>
            </a:lvl4pPr>
            <a:lvl5pPr marL="1544638" indent="-182563" algn="l" rtl="0" eaLnBrk="1" fontAlgn="base" hangingPunct="1">
              <a:spcBef>
                <a:spcPct val="20000"/>
              </a:spcBef>
              <a:spcAft>
                <a:spcPct val="0"/>
              </a:spcAft>
              <a:buClr>
                <a:schemeClr val="tx1"/>
              </a:buClr>
              <a:buFont typeface="Wingdings 2" charset="2"/>
              <a:buChar char=""/>
              <a:defRPr sz="2000" kern="1200">
                <a:solidFill>
                  <a:schemeClr val="tx1"/>
                </a:solidFill>
                <a:latin typeface="+mn-lt"/>
                <a:ea typeface="ＭＳ Ｐゴシック" pitchFamily="-109" charset="-128"/>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136525" indent="0" algn="r">
              <a:buNone/>
            </a:pPr>
            <a:endParaRPr lang="en-US" sz="2000" dirty="0" smtClean="0">
              <a:latin typeface="Franklin Gothic Book"/>
              <a:cs typeface="Franklin Gothic Book"/>
            </a:endParaRPr>
          </a:p>
        </p:txBody>
      </p:sp>
      <p:sp>
        <p:nvSpPr>
          <p:cNvPr id="8" name="TextBox 7"/>
          <p:cNvSpPr txBox="1"/>
          <p:nvPr/>
        </p:nvSpPr>
        <p:spPr>
          <a:xfrm>
            <a:off x="111831" y="5307805"/>
            <a:ext cx="8981369" cy="1384995"/>
          </a:xfrm>
          <a:prstGeom prst="rect">
            <a:avLst/>
          </a:prstGeom>
          <a:noFill/>
        </p:spPr>
        <p:txBody>
          <a:bodyPr wrap="square" rtlCol="0">
            <a:spAutoFit/>
          </a:bodyPr>
          <a:lstStyle/>
          <a:p>
            <a:r>
              <a:rPr lang="en-US" dirty="0" smtClean="0">
                <a:latin typeface="American Typewriter Light"/>
                <a:cs typeface="American Typewriter Light"/>
              </a:rPr>
              <a:t>Annette N. Markham, PhD</a:t>
            </a:r>
          </a:p>
          <a:p>
            <a:endParaRPr lang="en-US" dirty="0" smtClean="0">
              <a:latin typeface="American Typewriter Light"/>
              <a:cs typeface="American Typewriter Light"/>
            </a:endParaRPr>
          </a:p>
          <a:p>
            <a:r>
              <a:rPr lang="en-US" sz="1600" dirty="0" smtClean="0">
                <a:latin typeface="American Typewriter Light"/>
                <a:cs typeface="American Typewriter Light"/>
              </a:rPr>
              <a:t>University of Sheffield</a:t>
            </a:r>
          </a:p>
          <a:p>
            <a:r>
              <a:rPr lang="en-US" sz="1600" dirty="0" smtClean="0">
                <a:latin typeface="American Typewriter Light"/>
                <a:cs typeface="American Typewriter Light"/>
              </a:rPr>
              <a:t>June 6, 2012</a:t>
            </a:r>
          </a:p>
          <a:p>
            <a:endParaRPr lang="en-US" sz="1400" dirty="0">
              <a:latin typeface="Franklin Gothic Book"/>
              <a:cs typeface="Franklin Gothic Book"/>
            </a:endParaRPr>
          </a:p>
        </p:txBody>
      </p:sp>
      <p:sp>
        <p:nvSpPr>
          <p:cNvPr id="10" name="Title 1"/>
          <p:cNvSpPr txBox="1">
            <a:spLocks/>
          </p:cNvSpPr>
          <p:nvPr/>
        </p:nvSpPr>
        <p:spPr>
          <a:xfrm>
            <a:off x="4175831" y="237066"/>
            <a:ext cx="4917369" cy="982134"/>
          </a:xfrm>
          <a:prstGeom prst="rect">
            <a:avLst/>
          </a:prstGeom>
        </p:spPr>
        <p:txBody>
          <a:bodyPr/>
          <a:lstStyle>
            <a:lvl1pPr algn="ctr" rtl="0" eaLnBrk="1" fontAlgn="base" hangingPunct="1">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ＭＳ Ｐゴシック" charset="-128"/>
                <a:cs typeface="ＭＳ Ｐゴシック" charset="-128"/>
              </a:defRPr>
            </a:lvl1pPr>
            <a:lvl2pPr algn="ctr" rtl="0" eaLnBrk="1" fontAlgn="base" hangingPunct="1">
              <a:spcBef>
                <a:spcPct val="0"/>
              </a:spcBef>
              <a:spcAft>
                <a:spcPct val="0"/>
              </a:spcAft>
              <a:defRPr sz="4100" b="1">
                <a:solidFill>
                  <a:schemeClr val="tx1"/>
                </a:solidFill>
                <a:latin typeface="Lucida Sans" pitchFamily="34" charset="0"/>
                <a:ea typeface="ＭＳ Ｐゴシック" charset="-128"/>
                <a:cs typeface="ＭＳ Ｐゴシック" charset="-128"/>
              </a:defRPr>
            </a:lvl2pPr>
            <a:lvl3pPr algn="ctr" rtl="0" eaLnBrk="1" fontAlgn="base" hangingPunct="1">
              <a:spcBef>
                <a:spcPct val="0"/>
              </a:spcBef>
              <a:spcAft>
                <a:spcPct val="0"/>
              </a:spcAft>
              <a:defRPr sz="4100" b="1">
                <a:solidFill>
                  <a:schemeClr val="tx1"/>
                </a:solidFill>
                <a:latin typeface="Lucida Sans" pitchFamily="34" charset="0"/>
                <a:ea typeface="ＭＳ Ｐゴシック" charset="-128"/>
                <a:cs typeface="ＭＳ Ｐゴシック" charset="-128"/>
              </a:defRPr>
            </a:lvl3pPr>
            <a:lvl4pPr algn="ctr" rtl="0" eaLnBrk="1" fontAlgn="base" hangingPunct="1">
              <a:spcBef>
                <a:spcPct val="0"/>
              </a:spcBef>
              <a:spcAft>
                <a:spcPct val="0"/>
              </a:spcAft>
              <a:defRPr sz="4100" b="1">
                <a:solidFill>
                  <a:schemeClr val="tx1"/>
                </a:solidFill>
                <a:latin typeface="Lucida Sans" pitchFamily="34" charset="0"/>
                <a:ea typeface="ＭＳ Ｐゴシック" charset="-128"/>
                <a:cs typeface="ＭＳ Ｐゴシック" charset="-128"/>
              </a:defRPr>
            </a:lvl4pPr>
            <a:lvl5pPr algn="ctr" rtl="0" eaLnBrk="1" fontAlgn="base" hangingPunct="1">
              <a:spcBef>
                <a:spcPct val="0"/>
              </a:spcBef>
              <a:spcAft>
                <a:spcPct val="0"/>
              </a:spcAft>
              <a:defRPr sz="4100" b="1">
                <a:solidFill>
                  <a:schemeClr val="tx1"/>
                </a:solidFill>
                <a:latin typeface="Lucida Sans" pitchFamily="34" charset="0"/>
                <a:ea typeface="ＭＳ Ｐゴシック" charset="-128"/>
                <a:cs typeface="ＭＳ Ｐゴシック" charset="-128"/>
              </a:defRPr>
            </a:lvl5pPr>
            <a:lvl6pPr marL="457200" algn="ctr" rtl="0" eaLnBrk="1" fontAlgn="base" hangingPunct="1">
              <a:spcBef>
                <a:spcPct val="0"/>
              </a:spcBef>
              <a:spcAft>
                <a:spcPct val="0"/>
              </a:spcAft>
              <a:defRPr sz="4100" b="1">
                <a:solidFill>
                  <a:schemeClr val="tx1"/>
                </a:solidFill>
                <a:latin typeface="Lucida Sans" pitchFamily="34" charset="0"/>
              </a:defRPr>
            </a:lvl6pPr>
            <a:lvl7pPr marL="914400" algn="ctr" rtl="0" eaLnBrk="1" fontAlgn="base" hangingPunct="1">
              <a:spcBef>
                <a:spcPct val="0"/>
              </a:spcBef>
              <a:spcAft>
                <a:spcPct val="0"/>
              </a:spcAft>
              <a:defRPr sz="4100" b="1">
                <a:solidFill>
                  <a:schemeClr val="tx1"/>
                </a:solidFill>
                <a:latin typeface="Lucida Sans" pitchFamily="34" charset="0"/>
              </a:defRPr>
            </a:lvl7pPr>
            <a:lvl8pPr marL="1371600" algn="ctr" rtl="0" eaLnBrk="1" fontAlgn="base" hangingPunct="1">
              <a:spcBef>
                <a:spcPct val="0"/>
              </a:spcBef>
              <a:spcAft>
                <a:spcPct val="0"/>
              </a:spcAft>
              <a:defRPr sz="4100" b="1">
                <a:solidFill>
                  <a:schemeClr val="tx1"/>
                </a:solidFill>
                <a:latin typeface="Lucida Sans" pitchFamily="34" charset="0"/>
              </a:defRPr>
            </a:lvl8pPr>
            <a:lvl9pPr marL="1828800" algn="ctr" rtl="0" eaLnBrk="1" fontAlgn="base" hangingPunct="1">
              <a:spcBef>
                <a:spcPct val="0"/>
              </a:spcBef>
              <a:spcAft>
                <a:spcPct val="0"/>
              </a:spcAft>
              <a:defRPr sz="4100" b="1">
                <a:solidFill>
                  <a:schemeClr val="tx1"/>
                </a:solidFill>
                <a:latin typeface="Lucida Sans" pitchFamily="34" charset="0"/>
              </a:defRPr>
            </a:lvl9pPr>
          </a:lstStyle>
          <a:p>
            <a:pPr algn="l"/>
            <a:r>
              <a:rPr lang="en-US" sz="2000" b="0" dirty="0" smtClean="0">
                <a:solidFill>
                  <a:schemeClr val="tx1"/>
                </a:solidFill>
                <a:latin typeface="American Typewriter"/>
                <a:cs typeface="American Typewriter"/>
              </a:rPr>
              <a:t>Creative reframing,</a:t>
            </a:r>
          </a:p>
          <a:p>
            <a:pPr algn="l"/>
            <a:r>
              <a:rPr lang="en-US" sz="2000" b="0" dirty="0" smtClean="0">
                <a:solidFill>
                  <a:schemeClr val="tx1"/>
                </a:solidFill>
                <a:latin typeface="American Typewriter"/>
                <a:cs typeface="American Typewriter"/>
              </a:rPr>
              <a:t>Qualitative methods, &amp;</a:t>
            </a:r>
          </a:p>
          <a:p>
            <a:pPr algn="l"/>
            <a:r>
              <a:rPr lang="en-US" sz="2000" b="0" dirty="0" smtClean="0">
                <a:solidFill>
                  <a:schemeClr val="tx1"/>
                </a:solidFill>
                <a:latin typeface="American Typewriter"/>
                <a:cs typeface="American Typewriter"/>
              </a:rPr>
              <a:t>Socially responsible research</a:t>
            </a:r>
          </a:p>
          <a:p>
            <a:pPr algn="l"/>
            <a:endParaRPr lang="en-US" dirty="0">
              <a:solidFill>
                <a:schemeClr val="tx1"/>
              </a:solidFill>
              <a:latin typeface="American Typewriter"/>
              <a:cs typeface="American Typewriter"/>
            </a:endParaRPr>
          </a:p>
        </p:txBody>
      </p:sp>
    </p:spTree>
    <p:extLst>
      <p:ext uri="{BB962C8B-B14F-4D97-AF65-F5344CB8AC3E}">
        <p14:creationId xmlns:p14="http://schemas.microsoft.com/office/powerpoint/2010/main" val="53928683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6189" y="136080"/>
            <a:ext cx="7437651" cy="6340195"/>
          </a:xfrm>
          <a:prstGeom prst="rect">
            <a:avLst/>
          </a:prstGeom>
          <a:solidFill>
            <a:schemeClr val="tx2"/>
          </a:solidFill>
        </p:spPr>
        <p:txBody>
          <a:bodyPr wrap="square" rtlCol="0">
            <a:spAutoFit/>
          </a:bodyPr>
          <a:lstStyle/>
          <a:p>
            <a:r>
              <a:rPr lang="en-US" sz="1400" dirty="0" smtClean="0">
                <a:solidFill>
                  <a:schemeClr val="bg1"/>
                </a:solidFill>
              </a:rPr>
              <a:t>Post-Presentation Note: </a:t>
            </a:r>
          </a:p>
          <a:p>
            <a:endParaRPr lang="en-US" sz="1400" dirty="0">
              <a:solidFill>
                <a:schemeClr val="bg1"/>
              </a:solidFill>
            </a:endParaRPr>
          </a:p>
          <a:p>
            <a:r>
              <a:rPr lang="en-US" sz="1400" dirty="0" smtClean="0">
                <a:solidFill>
                  <a:schemeClr val="bg1"/>
                </a:solidFill>
              </a:rPr>
              <a:t>This is not really a print-friendly document.  The presentation is best viewed as a slideshow, since a few slides have animated effects.  Informal speaker notes are located in the notes section, so if you have a ‘presenter view’ option, this is really the best format for viewing.</a:t>
            </a:r>
          </a:p>
          <a:p>
            <a:endParaRPr lang="en-US" sz="1400" dirty="0">
              <a:solidFill>
                <a:schemeClr val="bg1"/>
              </a:solidFill>
            </a:endParaRPr>
          </a:p>
          <a:p>
            <a:r>
              <a:rPr lang="en-US" sz="1400" dirty="0" smtClean="0">
                <a:solidFill>
                  <a:schemeClr val="bg1"/>
                </a:solidFill>
              </a:rPr>
              <a:t>Some slides were hidden</a:t>
            </a:r>
            <a:r>
              <a:rPr lang="en-US" sz="1400" dirty="0">
                <a:solidFill>
                  <a:schemeClr val="bg1"/>
                </a:solidFill>
              </a:rPr>
              <a:t> </a:t>
            </a:r>
            <a:r>
              <a:rPr lang="en-US" sz="1400" dirty="0" smtClean="0">
                <a:solidFill>
                  <a:schemeClr val="bg1"/>
                </a:solidFill>
              </a:rPr>
              <a:t>because I wasn’t sure of the time limit for the presentation. These won’t be seen in slide show mode, but could be viewed in normal view. </a:t>
            </a:r>
          </a:p>
          <a:p>
            <a:endParaRPr lang="en-US" sz="1400" dirty="0">
              <a:solidFill>
                <a:schemeClr val="bg1"/>
              </a:solidFill>
            </a:endParaRPr>
          </a:p>
          <a:p>
            <a:r>
              <a:rPr lang="en-US" sz="1400" dirty="0" err="1" smtClean="0">
                <a:solidFill>
                  <a:schemeClr val="bg1"/>
                </a:solidFill>
              </a:rPr>
              <a:t>IThe</a:t>
            </a:r>
            <a:r>
              <a:rPr lang="en-US" sz="1400" dirty="0" smtClean="0">
                <a:solidFill>
                  <a:schemeClr val="bg1"/>
                </a:solidFill>
              </a:rPr>
              <a:t> use of potentially copyrighted materials is for this presentation only.  Use is deemed to be within US doctrine of Fair Use, as they intend to be a temporary illustration in an educational presentation. Detailed references can be supplied on request. Sources for images can be supplied on request.  </a:t>
            </a:r>
          </a:p>
          <a:p>
            <a:endParaRPr lang="en-US" sz="1400" dirty="0">
              <a:solidFill>
                <a:schemeClr val="bg1"/>
              </a:solidFill>
            </a:endParaRPr>
          </a:p>
          <a:p>
            <a:r>
              <a:rPr lang="en-US" sz="1400" dirty="0" smtClean="0">
                <a:solidFill>
                  <a:schemeClr val="bg1"/>
                </a:solidFill>
              </a:rPr>
              <a:t>Please contact </a:t>
            </a:r>
            <a:r>
              <a:rPr lang="en-US" sz="1400" dirty="0" err="1" smtClean="0">
                <a:solidFill>
                  <a:schemeClr val="bg1"/>
                </a:solidFill>
              </a:rPr>
              <a:t>meif</a:t>
            </a:r>
            <a:r>
              <a:rPr lang="en-US" sz="1400" dirty="0" smtClean="0">
                <a:solidFill>
                  <a:schemeClr val="bg1"/>
                </a:solidFill>
              </a:rPr>
              <a:t> you want to use part or all of this presentation.</a:t>
            </a:r>
          </a:p>
          <a:p>
            <a:endParaRPr lang="en-US" sz="1400" dirty="0">
              <a:solidFill>
                <a:schemeClr val="bg1"/>
              </a:solidFill>
            </a:endParaRPr>
          </a:p>
          <a:p>
            <a:r>
              <a:rPr lang="en-US" sz="1400" dirty="0" smtClean="0">
                <a:solidFill>
                  <a:schemeClr val="bg1"/>
                </a:solidFill>
              </a:rPr>
              <a:t>Thank you,</a:t>
            </a:r>
          </a:p>
          <a:p>
            <a:endParaRPr lang="en-US" sz="1400" dirty="0">
              <a:solidFill>
                <a:schemeClr val="bg1"/>
              </a:solidFill>
            </a:endParaRPr>
          </a:p>
          <a:p>
            <a:r>
              <a:rPr lang="en-US" sz="1400" dirty="0" smtClean="0">
                <a:solidFill>
                  <a:schemeClr val="bg1"/>
                </a:solidFill>
              </a:rPr>
              <a:t>Annette Markham</a:t>
            </a:r>
          </a:p>
          <a:p>
            <a:r>
              <a:rPr lang="en-US" sz="1400" dirty="0" smtClean="0">
                <a:solidFill>
                  <a:schemeClr val="bg1"/>
                </a:solidFill>
              </a:rPr>
              <a:t>Email:  </a:t>
            </a:r>
            <a:r>
              <a:rPr lang="en-US" sz="1400" dirty="0" smtClean="0">
                <a:solidFill>
                  <a:schemeClr val="bg1"/>
                </a:solidFill>
                <a:hlinkClick r:id="rId3"/>
              </a:rPr>
              <a:t> amarkham@gmail.com</a:t>
            </a:r>
            <a:endParaRPr lang="en-US" sz="1400" dirty="0" smtClean="0">
              <a:solidFill>
                <a:schemeClr val="bg1"/>
              </a:solidFill>
            </a:endParaRPr>
          </a:p>
          <a:p>
            <a:r>
              <a:rPr lang="en-US" sz="1400" dirty="0" smtClean="0">
                <a:solidFill>
                  <a:schemeClr val="bg1"/>
                </a:solidFill>
              </a:rPr>
              <a:t>Twitter: @</a:t>
            </a:r>
            <a:r>
              <a:rPr lang="en-US" sz="1400" dirty="0" err="1" smtClean="0">
                <a:solidFill>
                  <a:schemeClr val="bg1"/>
                </a:solidFill>
              </a:rPr>
              <a:t>annettemarkham</a:t>
            </a:r>
            <a:endParaRPr lang="en-US" sz="1400" dirty="0">
              <a:solidFill>
                <a:schemeClr val="bg1"/>
              </a:solidFill>
            </a:endParaRPr>
          </a:p>
          <a:p>
            <a:r>
              <a:rPr lang="en-US" sz="1400" dirty="0" smtClean="0">
                <a:solidFill>
                  <a:schemeClr val="bg1"/>
                </a:solidFill>
              </a:rPr>
              <a:t>Bio/Web/Blog:  </a:t>
            </a:r>
            <a:r>
              <a:rPr lang="en-US" sz="1400" dirty="0" smtClean="0">
                <a:solidFill>
                  <a:schemeClr val="bg1"/>
                </a:solidFill>
                <a:hlinkClick r:id="rId4"/>
              </a:rPr>
              <a:t>http://markham.internetinquiry.org/</a:t>
            </a:r>
            <a:endParaRPr lang="en-US" sz="1400" dirty="0" smtClean="0">
              <a:solidFill>
                <a:schemeClr val="bg1"/>
              </a:solidFill>
            </a:endParaRPr>
          </a:p>
          <a:p>
            <a:endParaRPr lang="en-US" sz="1400" dirty="0">
              <a:solidFill>
                <a:schemeClr val="bg1"/>
              </a:solidFill>
            </a:endParaRPr>
          </a:p>
          <a:p>
            <a:r>
              <a:rPr lang="en-US" sz="1400" dirty="0" smtClean="0">
                <a:solidFill>
                  <a:schemeClr val="bg1"/>
                </a:solidFill>
              </a:rPr>
              <a:t>Please cite:</a:t>
            </a:r>
          </a:p>
          <a:p>
            <a:r>
              <a:rPr lang="en-US" sz="1400" dirty="0" smtClean="0">
                <a:solidFill>
                  <a:schemeClr val="bg1"/>
                </a:solidFill>
              </a:rPr>
              <a:t>Markham, A. (June 2012)</a:t>
            </a:r>
            <a:r>
              <a:rPr lang="en-US" sz="1400" dirty="0">
                <a:solidFill>
                  <a:schemeClr val="bg1"/>
                </a:solidFill>
              </a:rPr>
              <a:t>. </a:t>
            </a:r>
            <a:r>
              <a:rPr lang="en-US" sz="1400" dirty="0" smtClean="0">
                <a:solidFill>
                  <a:schemeClr val="bg1"/>
                </a:solidFill>
              </a:rPr>
              <a:t>(Re)Mixing it up: Creative </a:t>
            </a:r>
            <a:r>
              <a:rPr lang="en-US" sz="1400" dirty="0">
                <a:solidFill>
                  <a:schemeClr val="bg1"/>
                </a:solidFill>
              </a:rPr>
              <a:t>reframing</a:t>
            </a:r>
            <a:r>
              <a:rPr lang="en-US" sz="1400" dirty="0" smtClean="0">
                <a:solidFill>
                  <a:schemeClr val="bg1"/>
                </a:solidFill>
              </a:rPr>
              <a:t>, Qualitative </a:t>
            </a:r>
            <a:r>
              <a:rPr lang="en-US" sz="1400" dirty="0">
                <a:solidFill>
                  <a:schemeClr val="bg1"/>
                </a:solidFill>
              </a:rPr>
              <a:t>methods, </a:t>
            </a:r>
            <a:r>
              <a:rPr lang="en-US" sz="1400" dirty="0" smtClean="0">
                <a:solidFill>
                  <a:schemeClr val="bg1"/>
                </a:solidFill>
              </a:rPr>
              <a:t>&amp;Socially </a:t>
            </a:r>
            <a:r>
              <a:rPr lang="en-US" sz="1400" dirty="0">
                <a:solidFill>
                  <a:schemeClr val="bg1"/>
                </a:solidFill>
              </a:rPr>
              <a:t>responsible </a:t>
            </a:r>
            <a:r>
              <a:rPr lang="en-US" sz="1400" dirty="0" smtClean="0">
                <a:solidFill>
                  <a:schemeClr val="bg1"/>
                </a:solidFill>
              </a:rPr>
              <a:t>research [Power Point Slides]. Creative Methods in Social Science Workshop. ICOSS. Sheffield, UK. Available from: </a:t>
            </a:r>
            <a:r>
              <a:rPr lang="en-US" sz="1400" dirty="0" smtClean="0">
                <a:solidFill>
                  <a:schemeClr val="bg1"/>
                </a:solidFill>
                <a:hlinkClick r:id="rId5"/>
              </a:rPr>
              <a:t>http://markham.internetinquiry.org/writing/sheffield2012.pptx</a:t>
            </a:r>
            <a:endParaRPr lang="en-US" sz="1400" dirty="0" smtClean="0">
              <a:solidFill>
                <a:schemeClr val="bg1"/>
              </a:solidFill>
            </a:endParaRPr>
          </a:p>
          <a:p>
            <a:endParaRPr lang="en-US" sz="1400" dirty="0" smtClean="0">
              <a:solidFill>
                <a:schemeClr val="bg1"/>
              </a:solidFill>
            </a:endParaRPr>
          </a:p>
        </p:txBody>
      </p:sp>
    </p:spTree>
    <p:extLst>
      <p:ext uri="{BB962C8B-B14F-4D97-AF65-F5344CB8AC3E}">
        <p14:creationId xmlns:p14="http://schemas.microsoft.com/office/powerpoint/2010/main" val="3788958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screen">
            <a:biLevel thresh="25000"/>
            <a:extLst>
              <a:ext uri="{28A0092B-C50C-407E-A947-70E740481C1C}">
                <a14:useLocalDpi xmlns:a14="http://schemas.microsoft.com/office/drawing/2010/main"/>
              </a:ext>
            </a:extLst>
          </a:blip>
          <a:stretch>
            <a:fillRect/>
          </a:stretch>
        </p:blipFill>
        <p:spPr>
          <a:xfrm>
            <a:off x="2496058" y="769441"/>
            <a:ext cx="4230024" cy="5474151"/>
          </a:xfrm>
          <a:prstGeom prst="rect">
            <a:avLst/>
          </a:prstGeom>
        </p:spPr>
      </p:pic>
      <p:sp>
        <p:nvSpPr>
          <p:cNvPr id="4" name="TextBox 3"/>
          <p:cNvSpPr txBox="1"/>
          <p:nvPr/>
        </p:nvSpPr>
        <p:spPr>
          <a:xfrm>
            <a:off x="6477001" y="0"/>
            <a:ext cx="2667000" cy="769441"/>
          </a:xfrm>
          <a:prstGeom prst="rect">
            <a:avLst/>
          </a:prstGeom>
          <a:noFill/>
        </p:spPr>
        <p:txBody>
          <a:bodyPr wrap="square" rtlCol="0">
            <a:spAutoFit/>
          </a:bodyPr>
          <a:lstStyle/>
          <a:p>
            <a:pPr algn="r"/>
            <a:r>
              <a:rPr lang="en-US" sz="4400" dirty="0" smtClean="0">
                <a:solidFill>
                  <a:srgbClr val="FFFFFF"/>
                </a:solidFill>
                <a:latin typeface="+mj-lt"/>
                <a:cs typeface="Franklin Gothic Book"/>
              </a:rPr>
              <a:t>Frames</a:t>
            </a:r>
          </a:p>
        </p:txBody>
      </p:sp>
    </p:spTree>
    <p:extLst>
      <p:ext uri="{BB962C8B-B14F-4D97-AF65-F5344CB8AC3E}">
        <p14:creationId xmlns:p14="http://schemas.microsoft.com/office/powerpoint/2010/main" val="370650301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phere.png"/>
          <p:cNvPicPr>
            <a:picLocks noChangeAspect="1"/>
          </p:cNvPicPr>
          <p:nvPr/>
        </p:nvPicPr>
        <p:blipFill>
          <a:blip r:embed="rId3">
            <a:grayscl/>
            <a:extLst>
              <a:ext uri="{28A0092B-C50C-407E-A947-70E740481C1C}">
                <a14:useLocalDpi xmlns:a14="http://schemas.microsoft.com/office/drawing/2010/main"/>
              </a:ext>
            </a:extLst>
          </a:blip>
          <a:stretch>
            <a:fillRect/>
          </a:stretch>
        </p:blipFill>
        <p:spPr>
          <a:xfrm>
            <a:off x="2219450" y="1564567"/>
            <a:ext cx="4683756" cy="4636918"/>
          </a:xfrm>
          <a:prstGeom prst="rect">
            <a:avLst/>
          </a:prstGeom>
        </p:spPr>
      </p:pic>
    </p:spTree>
    <p:extLst>
      <p:ext uri="{BB962C8B-B14F-4D97-AF65-F5344CB8AC3E}">
        <p14:creationId xmlns:p14="http://schemas.microsoft.com/office/powerpoint/2010/main" val="268554847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grayscl/>
            <a:extLst>
              <a:ext uri="{28A0092B-C50C-407E-A947-70E740481C1C}">
                <a14:useLocalDpi xmlns:a14="http://schemas.microsoft.com/office/drawing/2010/main"/>
              </a:ext>
            </a:extLst>
          </a:blip>
          <a:stretch>
            <a:fillRect/>
          </a:stretch>
        </p:blipFill>
        <p:spPr>
          <a:xfrm>
            <a:off x="2028209" y="1055336"/>
            <a:ext cx="5080000" cy="5334000"/>
          </a:xfrm>
          <a:prstGeom prst="rect">
            <a:avLst/>
          </a:prstGeom>
        </p:spPr>
      </p:pic>
    </p:spTree>
    <p:extLst>
      <p:ext uri="{BB962C8B-B14F-4D97-AF65-F5344CB8AC3E}">
        <p14:creationId xmlns:p14="http://schemas.microsoft.com/office/powerpoint/2010/main" val="320760422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redring.png"/>
          <p:cNvPicPr>
            <a:picLocks noChangeAspect="1"/>
          </p:cNvPicPr>
          <p:nvPr/>
        </p:nvPicPr>
        <p:blipFill>
          <a:blip r:embed="rId3" cstate="screen">
            <a:biLevel thresh="25000"/>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tretch>
            <a:fillRect/>
          </a:stretch>
        </p:blipFill>
        <p:spPr>
          <a:xfrm>
            <a:off x="1706272" y="1376528"/>
            <a:ext cx="5363358" cy="3725759"/>
          </a:xfrm>
          <a:prstGeom prst="rect">
            <a:avLst/>
          </a:prstGeom>
        </p:spPr>
      </p:pic>
    </p:spTree>
    <p:extLst>
      <p:ext uri="{BB962C8B-B14F-4D97-AF65-F5344CB8AC3E}">
        <p14:creationId xmlns:p14="http://schemas.microsoft.com/office/powerpoint/2010/main" val="400146590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orrectivemap1.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24106" y="871406"/>
            <a:ext cx="8961967" cy="5986594"/>
          </a:xfrm>
          <a:prstGeom prst="rect">
            <a:avLst/>
          </a:prstGeom>
          <a:ln>
            <a:noFill/>
          </a:ln>
          <a:effectLst>
            <a:outerShdw blurRad="292100" dist="139700" dir="2700000" algn="tl" rotWithShape="0">
              <a:srgbClr val="333333">
                <a:alpha val="65000"/>
              </a:srgbClr>
            </a:outerShdw>
          </a:effectLst>
        </p:spPr>
      </p:pic>
      <p:pic>
        <p:nvPicPr>
          <p:cNvPr id="7" name="Picture 6" descr="africamap.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417619" y="850974"/>
            <a:ext cx="5467813" cy="6007026"/>
          </a:xfrm>
          <a:prstGeom prst="rect">
            <a:avLst/>
          </a:prstGeom>
          <a:ln>
            <a:noFill/>
          </a:ln>
          <a:effectLst>
            <a:outerShdw blurRad="292100" dist="139700" dir="2700000" algn="tl" rotWithShape="0">
              <a:srgbClr val="333333">
                <a:alpha val="65000"/>
              </a:srgbClr>
            </a:outerShdw>
          </a:effectLst>
        </p:spPr>
      </p:pic>
      <p:pic>
        <p:nvPicPr>
          <p:cNvPr id="8" name="Picture 7" descr="worldmap.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02211" y="871406"/>
            <a:ext cx="8801100" cy="4521200"/>
          </a:xfrm>
          <a:prstGeom prst="rect">
            <a:avLst/>
          </a:prstGeom>
        </p:spPr>
      </p:pic>
      <p:pic>
        <p:nvPicPr>
          <p:cNvPr id="3" name="Picture 2" descr="alicelookingglass.jp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527300" y="355600"/>
            <a:ext cx="4081806" cy="6136849"/>
          </a:xfrm>
          <a:prstGeom prst="rect">
            <a:avLst/>
          </a:prstGeom>
        </p:spPr>
      </p:pic>
    </p:spTree>
    <p:extLst>
      <p:ext uri="{BB962C8B-B14F-4D97-AF65-F5344CB8AC3E}">
        <p14:creationId xmlns:p14="http://schemas.microsoft.com/office/powerpoint/2010/main" val="304894170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6"/>
                                        </p:tgtEl>
                                      </p:cBhvr>
                                    </p:animEffect>
                                    <p:set>
                                      <p:cBhvr>
                                        <p:cTn id="15" dur="1" fill="hold">
                                          <p:stCondLst>
                                            <p:cond delay="499"/>
                                          </p:stCondLst>
                                        </p:cTn>
                                        <p:tgtEl>
                                          <p:spTgt spid="6"/>
                                        </p:tgtEl>
                                        <p:attrNameLst>
                                          <p:attrName>style.visibility</p:attrName>
                                        </p:attrNameLst>
                                      </p:cBhvr>
                                      <p:to>
                                        <p:strVal val="hidden"/>
                                      </p:to>
                                    </p:se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nodeType="clickEffect">
                                  <p:stCondLst>
                                    <p:cond delay="0"/>
                                  </p:stCondLst>
                                  <p:childTnLst>
                                    <p:animEffect transition="out" filter="fade">
                                      <p:cBhvr>
                                        <p:cTn id="22" dur="500"/>
                                        <p:tgtEl>
                                          <p:spTgt spid="7"/>
                                        </p:tgtEl>
                                      </p:cBhvr>
                                    </p:animEffect>
                                    <p:set>
                                      <p:cBhvr>
                                        <p:cTn id="23" dur="1" fill="hold">
                                          <p:stCondLst>
                                            <p:cond delay="499"/>
                                          </p:stCondLst>
                                        </p:cTn>
                                        <p:tgtEl>
                                          <p:spTgt spid="7"/>
                                        </p:tgtEl>
                                        <p:attrNameLst>
                                          <p:attrName>style.visibility</p:attrName>
                                        </p:attrNameLst>
                                      </p:cBhvr>
                                      <p:to>
                                        <p:strVal val="hidden"/>
                                      </p:to>
                                    </p:set>
                                  </p:childTnLst>
                                </p:cTn>
                              </p:par>
                              <p:par>
                                <p:cTn id="24" presetID="10" presetClass="entr" presetSubtype="0"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fenceskew.jpg"/>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6477000" y="111658"/>
            <a:ext cx="2667000" cy="6746342"/>
          </a:xfrm>
          <a:prstGeom prst="rect">
            <a:avLst/>
          </a:prstGeom>
        </p:spPr>
      </p:pic>
      <p:sp>
        <p:nvSpPr>
          <p:cNvPr id="2" name="Rectangle 1"/>
          <p:cNvSpPr/>
          <p:nvPr/>
        </p:nvSpPr>
        <p:spPr>
          <a:xfrm>
            <a:off x="786255" y="1877027"/>
            <a:ext cx="5799926" cy="5016758"/>
          </a:xfrm>
          <a:prstGeom prst="rect">
            <a:avLst/>
          </a:prstGeom>
        </p:spPr>
        <p:txBody>
          <a:bodyPr wrap="square">
            <a:spAutoFit/>
          </a:bodyPr>
          <a:lstStyle/>
          <a:p>
            <a:pPr algn="r" defTabSz="914400"/>
            <a:r>
              <a:rPr lang="en-US" sz="2000" dirty="0" smtClean="0">
                <a:solidFill>
                  <a:prstClr val="white"/>
                </a:solidFill>
                <a:latin typeface="Gill Sans"/>
                <a:cs typeface="Gill Sans"/>
              </a:rPr>
              <a:t>Are our methods of </a:t>
            </a:r>
            <a:r>
              <a:rPr lang="en-US" sz="2000" dirty="0" err="1" smtClean="0">
                <a:solidFill>
                  <a:prstClr val="white"/>
                </a:solidFill>
                <a:latin typeface="Gill Sans"/>
                <a:cs typeface="Gill Sans"/>
              </a:rPr>
              <a:t>sensemaking</a:t>
            </a:r>
            <a:r>
              <a:rPr lang="en-US" sz="2000" dirty="0" smtClean="0">
                <a:solidFill>
                  <a:prstClr val="white"/>
                </a:solidFill>
                <a:latin typeface="Gill Sans"/>
                <a:cs typeface="Gill Sans"/>
              </a:rPr>
              <a:t> adequate?</a:t>
            </a:r>
          </a:p>
          <a:p>
            <a:pPr algn="r" defTabSz="914400"/>
            <a:endParaRPr lang="en-US" sz="2000" dirty="0" smtClean="0">
              <a:solidFill>
                <a:prstClr val="white"/>
              </a:solidFill>
              <a:latin typeface="Gill Sans"/>
              <a:cs typeface="Gill Sans"/>
            </a:endParaRPr>
          </a:p>
          <a:p>
            <a:pPr algn="r" defTabSz="914400"/>
            <a:endParaRPr lang="en-US" sz="2000" dirty="0">
              <a:solidFill>
                <a:prstClr val="white"/>
              </a:solidFill>
              <a:latin typeface="Gill Sans"/>
              <a:cs typeface="Gill Sans"/>
            </a:endParaRPr>
          </a:p>
          <a:p>
            <a:pPr algn="r" defTabSz="914400"/>
            <a:r>
              <a:rPr lang="en-US" sz="2000" dirty="0" smtClean="0">
                <a:solidFill>
                  <a:prstClr val="white"/>
                </a:solidFill>
                <a:latin typeface="Gill Sans"/>
                <a:cs typeface="Gill Sans"/>
              </a:rPr>
              <a:t>Why do positivist criteria for quality persist?</a:t>
            </a:r>
          </a:p>
          <a:p>
            <a:pPr algn="r" defTabSz="914400"/>
            <a:endParaRPr lang="en-US" sz="2000" dirty="0" smtClean="0">
              <a:solidFill>
                <a:prstClr val="white"/>
              </a:solidFill>
              <a:latin typeface="Gill Sans"/>
              <a:cs typeface="Gill Sans"/>
            </a:endParaRPr>
          </a:p>
          <a:p>
            <a:pPr algn="r" defTabSz="914400"/>
            <a:endParaRPr lang="en-US" sz="2000" dirty="0" smtClean="0">
              <a:solidFill>
                <a:prstClr val="white"/>
              </a:solidFill>
              <a:latin typeface="Gill Sans"/>
              <a:cs typeface="Gill Sans"/>
            </a:endParaRPr>
          </a:p>
          <a:p>
            <a:pPr algn="r" defTabSz="914400"/>
            <a:r>
              <a:rPr lang="en-US" sz="2000" dirty="0">
                <a:solidFill>
                  <a:prstClr val="white"/>
                </a:solidFill>
                <a:latin typeface="Gill Sans"/>
                <a:cs typeface="Gill Sans"/>
              </a:rPr>
              <a:t>How can we translate traditional methods into frameworks that better fit into remix social media cultural contexts?</a:t>
            </a:r>
          </a:p>
          <a:p>
            <a:pPr algn="r" defTabSz="914400"/>
            <a:endParaRPr lang="en-US" sz="2000" dirty="0" smtClean="0">
              <a:solidFill>
                <a:prstClr val="white"/>
              </a:solidFill>
              <a:latin typeface="Gill Sans"/>
              <a:cs typeface="Gill Sans"/>
            </a:endParaRPr>
          </a:p>
          <a:p>
            <a:pPr algn="r" defTabSz="914400"/>
            <a:endParaRPr lang="en-US" sz="2000" dirty="0" smtClean="0">
              <a:solidFill>
                <a:prstClr val="white"/>
              </a:solidFill>
              <a:latin typeface="Gill Sans"/>
              <a:cs typeface="Gill Sans"/>
            </a:endParaRPr>
          </a:p>
          <a:p>
            <a:pPr algn="r" defTabSz="914400"/>
            <a:r>
              <a:rPr lang="en-US" sz="2000" dirty="0" smtClean="0">
                <a:solidFill>
                  <a:prstClr val="white"/>
                </a:solidFill>
                <a:latin typeface="Gill Sans"/>
                <a:cs typeface="Gill Sans"/>
              </a:rPr>
              <a:t>What might ethical and rigorous remix look like?</a:t>
            </a:r>
          </a:p>
          <a:p>
            <a:pPr algn="r" defTabSz="914400"/>
            <a:endParaRPr lang="en-US" sz="2000" dirty="0">
              <a:solidFill>
                <a:prstClr val="white"/>
              </a:solidFill>
              <a:latin typeface="Gill Sans"/>
              <a:cs typeface="Gill Sans"/>
            </a:endParaRPr>
          </a:p>
          <a:p>
            <a:pPr algn="r" defTabSz="914400"/>
            <a:endParaRPr lang="en-US" sz="2000" dirty="0" smtClean="0">
              <a:solidFill>
                <a:prstClr val="white"/>
              </a:solidFill>
              <a:latin typeface="Gill Sans"/>
              <a:cs typeface="Gill Sans"/>
            </a:endParaRPr>
          </a:p>
          <a:p>
            <a:pPr algn="r" defTabSz="914400"/>
            <a:endParaRPr lang="en-US" sz="2000" dirty="0">
              <a:solidFill>
                <a:prstClr val="white"/>
              </a:solidFill>
              <a:latin typeface="Gill Sans"/>
              <a:cs typeface="Gill Sans"/>
            </a:endParaRPr>
          </a:p>
          <a:p>
            <a:pPr algn="r" defTabSz="914400"/>
            <a:endParaRPr lang="en-US" sz="2000" dirty="0" smtClean="0">
              <a:solidFill>
                <a:prstClr val="white"/>
              </a:solidFill>
              <a:latin typeface="Gill Sans"/>
              <a:cs typeface="Gill Sans"/>
            </a:endParaRPr>
          </a:p>
        </p:txBody>
      </p:sp>
      <p:sp>
        <p:nvSpPr>
          <p:cNvPr id="5" name="TextBox 4"/>
          <p:cNvSpPr txBox="1"/>
          <p:nvPr/>
        </p:nvSpPr>
        <p:spPr>
          <a:xfrm>
            <a:off x="6477001" y="0"/>
            <a:ext cx="2667000" cy="769441"/>
          </a:xfrm>
          <a:prstGeom prst="rect">
            <a:avLst/>
          </a:prstGeom>
          <a:noFill/>
        </p:spPr>
        <p:txBody>
          <a:bodyPr wrap="square" rtlCol="0">
            <a:spAutoFit/>
          </a:bodyPr>
          <a:lstStyle/>
          <a:p>
            <a:pPr algn="r"/>
            <a:r>
              <a:rPr lang="en-US" sz="4400" dirty="0" smtClean="0">
                <a:solidFill>
                  <a:srgbClr val="FFFFFF"/>
                </a:solidFill>
                <a:latin typeface="+mj-lt"/>
                <a:cs typeface="Franklin Gothic Book"/>
              </a:rPr>
              <a:t>Questions</a:t>
            </a:r>
          </a:p>
        </p:txBody>
      </p:sp>
    </p:spTree>
    <p:extLst>
      <p:ext uri="{BB962C8B-B14F-4D97-AF65-F5344CB8AC3E}">
        <p14:creationId xmlns:p14="http://schemas.microsoft.com/office/powerpoint/2010/main" val="123878197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fenceskew.jpg"/>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6477000" y="111658"/>
            <a:ext cx="2667000" cy="6746342"/>
          </a:xfrm>
          <a:prstGeom prst="rect">
            <a:avLst/>
          </a:prstGeom>
        </p:spPr>
      </p:pic>
      <p:sp>
        <p:nvSpPr>
          <p:cNvPr id="13" name="TextBox 12"/>
          <p:cNvSpPr txBox="1"/>
          <p:nvPr/>
        </p:nvSpPr>
        <p:spPr>
          <a:xfrm>
            <a:off x="7001827" y="0"/>
            <a:ext cx="2142173" cy="1446550"/>
          </a:xfrm>
          <a:prstGeom prst="rect">
            <a:avLst/>
          </a:prstGeom>
          <a:noFill/>
        </p:spPr>
        <p:txBody>
          <a:bodyPr wrap="square" rtlCol="0">
            <a:spAutoFit/>
          </a:bodyPr>
          <a:lstStyle/>
          <a:p>
            <a:pPr algn="r"/>
            <a:r>
              <a:rPr lang="en-US" sz="4400" dirty="0" smtClean="0">
                <a:solidFill>
                  <a:srgbClr val="FFFFFF"/>
                </a:solidFill>
                <a:latin typeface="+mj-lt"/>
                <a:cs typeface="Franklin Gothic Book"/>
              </a:rPr>
              <a:t>Remix</a:t>
            </a:r>
          </a:p>
          <a:p>
            <a:pPr algn="r"/>
            <a:r>
              <a:rPr lang="en-US" sz="4400" dirty="0">
                <a:solidFill>
                  <a:srgbClr val="FFFFFF"/>
                </a:solidFill>
                <a:latin typeface="+mj-lt"/>
                <a:cs typeface="Franklin Gothic Book"/>
              </a:rPr>
              <a:t>i</a:t>
            </a:r>
            <a:r>
              <a:rPr lang="en-US" sz="4400" dirty="0" smtClean="0">
                <a:solidFill>
                  <a:srgbClr val="FFFFFF"/>
                </a:solidFill>
                <a:latin typeface="+mj-lt"/>
                <a:cs typeface="Franklin Gothic Book"/>
              </a:rPr>
              <a:t>s…</a:t>
            </a:r>
          </a:p>
        </p:txBody>
      </p:sp>
      <p:sp>
        <p:nvSpPr>
          <p:cNvPr id="14" name="TextBox 13"/>
          <p:cNvSpPr txBox="1"/>
          <p:nvPr/>
        </p:nvSpPr>
        <p:spPr>
          <a:xfrm>
            <a:off x="1446963" y="951542"/>
            <a:ext cx="5980852" cy="990015"/>
          </a:xfrm>
          <a:prstGeom prst="rect">
            <a:avLst/>
          </a:prstGeom>
          <a:noFill/>
        </p:spPr>
        <p:txBody>
          <a:bodyPr wrap="square" rtlCol="0">
            <a:spAutoFit/>
          </a:bodyPr>
          <a:lstStyle/>
          <a:p>
            <a:pPr>
              <a:lnSpc>
                <a:spcPct val="150000"/>
              </a:lnSpc>
            </a:pPr>
            <a:r>
              <a:rPr lang="en-US" sz="2000" dirty="0" smtClean="0">
                <a:latin typeface="Gill Sans"/>
                <a:cs typeface="Gill Sans"/>
              </a:rPr>
              <a:t>Creative Re-ensemble of units of cultural information</a:t>
            </a:r>
          </a:p>
          <a:p>
            <a:pPr>
              <a:lnSpc>
                <a:spcPct val="150000"/>
              </a:lnSpc>
            </a:pPr>
            <a:r>
              <a:rPr lang="en-US" sz="2000" dirty="0" smtClean="0">
                <a:latin typeface="Gill Sans"/>
                <a:cs typeface="Gill Sans"/>
              </a:rPr>
              <a:t>Temporary product that changes as others participate</a:t>
            </a:r>
          </a:p>
        </p:txBody>
      </p:sp>
      <p:cxnSp>
        <p:nvCxnSpPr>
          <p:cNvPr id="6" name="Straight Connector 5"/>
          <p:cNvCxnSpPr/>
          <p:nvPr/>
        </p:nvCxnSpPr>
        <p:spPr>
          <a:xfrm>
            <a:off x="1596375" y="2196352"/>
            <a:ext cx="1553882" cy="0"/>
          </a:xfrm>
          <a:prstGeom prst="line">
            <a:avLst/>
          </a:prstGeom>
          <a:ln>
            <a:solidFill>
              <a:srgbClr val="9C5925"/>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1596375" y="4338283"/>
            <a:ext cx="1553882" cy="0"/>
          </a:xfrm>
          <a:prstGeom prst="line">
            <a:avLst/>
          </a:prstGeom>
          <a:ln>
            <a:solidFill>
              <a:srgbClr val="9C5925"/>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1446963" y="4459945"/>
            <a:ext cx="5980852" cy="1913344"/>
          </a:xfrm>
          <a:prstGeom prst="rect">
            <a:avLst/>
          </a:prstGeom>
          <a:noFill/>
        </p:spPr>
        <p:txBody>
          <a:bodyPr wrap="square" rtlCol="0">
            <a:spAutoFit/>
          </a:bodyPr>
          <a:lstStyle/>
          <a:p>
            <a:pPr>
              <a:lnSpc>
                <a:spcPct val="150000"/>
              </a:lnSpc>
            </a:pPr>
            <a:r>
              <a:rPr lang="en-US" sz="2000" dirty="0" smtClean="0">
                <a:latin typeface="Gill Sans"/>
                <a:cs typeface="Gill Sans"/>
              </a:rPr>
              <a:t>Like </a:t>
            </a:r>
            <a:r>
              <a:rPr lang="en-US" sz="2000" dirty="0" err="1" smtClean="0">
                <a:latin typeface="Gill Sans"/>
                <a:cs typeface="Gill Sans"/>
              </a:rPr>
              <a:t>Bricolage</a:t>
            </a:r>
            <a:r>
              <a:rPr lang="en-US" sz="2000" dirty="0" smtClean="0">
                <a:latin typeface="Gill Sans"/>
                <a:cs typeface="Gill Sans"/>
              </a:rPr>
              <a:t>, but also like a </a:t>
            </a:r>
            <a:r>
              <a:rPr lang="en-US" sz="2000" dirty="0" err="1" smtClean="0">
                <a:latin typeface="Gill Sans"/>
                <a:cs typeface="Gill Sans"/>
              </a:rPr>
              <a:t>Terministic</a:t>
            </a:r>
            <a:r>
              <a:rPr lang="en-US" sz="2000" dirty="0" smtClean="0">
                <a:latin typeface="Gill Sans"/>
                <a:cs typeface="Gill Sans"/>
              </a:rPr>
              <a:t> Screen.</a:t>
            </a:r>
          </a:p>
          <a:p>
            <a:pPr>
              <a:lnSpc>
                <a:spcPct val="150000"/>
              </a:lnSpc>
            </a:pPr>
            <a:r>
              <a:rPr lang="en-US" sz="2000" dirty="0" smtClean="0">
                <a:latin typeface="Gill Sans"/>
                <a:cs typeface="Gill Sans"/>
              </a:rPr>
              <a:t>“Not something we do in addition to real life, it’s what we do to make sense of what’s going on around us, to create sensibility out of the chaos of stimuli around us.”</a:t>
            </a:r>
          </a:p>
        </p:txBody>
      </p:sp>
      <p:sp>
        <p:nvSpPr>
          <p:cNvPr id="15" name="TextBox 14"/>
          <p:cNvSpPr txBox="1"/>
          <p:nvPr/>
        </p:nvSpPr>
        <p:spPr>
          <a:xfrm>
            <a:off x="1446963" y="2196352"/>
            <a:ext cx="5980852" cy="1913344"/>
          </a:xfrm>
          <a:prstGeom prst="rect">
            <a:avLst/>
          </a:prstGeom>
          <a:noFill/>
        </p:spPr>
        <p:txBody>
          <a:bodyPr wrap="square" rtlCol="0">
            <a:spAutoFit/>
          </a:bodyPr>
          <a:lstStyle/>
          <a:p>
            <a:pPr>
              <a:lnSpc>
                <a:spcPct val="150000"/>
              </a:lnSpc>
            </a:pPr>
            <a:r>
              <a:rPr lang="en-US" sz="2000" dirty="0" smtClean="0">
                <a:latin typeface="Gill Sans"/>
                <a:cs typeface="Gill Sans"/>
              </a:rPr>
              <a:t>Art</a:t>
            </a:r>
          </a:p>
          <a:p>
            <a:pPr>
              <a:lnSpc>
                <a:spcPct val="150000"/>
              </a:lnSpc>
            </a:pPr>
            <a:r>
              <a:rPr lang="en-US" sz="2000" dirty="0" smtClean="0">
                <a:latin typeface="Gill Sans"/>
                <a:cs typeface="Gill Sans"/>
              </a:rPr>
              <a:t>Comedy</a:t>
            </a:r>
          </a:p>
          <a:p>
            <a:pPr>
              <a:lnSpc>
                <a:spcPct val="150000"/>
              </a:lnSpc>
            </a:pPr>
            <a:r>
              <a:rPr lang="en-US" sz="2000" dirty="0" smtClean="0">
                <a:latin typeface="Gill Sans"/>
                <a:cs typeface="Gill Sans"/>
              </a:rPr>
              <a:t>Parody</a:t>
            </a:r>
          </a:p>
          <a:p>
            <a:pPr>
              <a:lnSpc>
                <a:spcPct val="150000"/>
              </a:lnSpc>
            </a:pPr>
            <a:r>
              <a:rPr lang="en-US" sz="2000" dirty="0" smtClean="0">
                <a:latin typeface="Gill Sans"/>
                <a:cs typeface="Gill Sans"/>
              </a:rPr>
              <a:t>Criticism</a:t>
            </a:r>
          </a:p>
        </p:txBody>
      </p:sp>
    </p:spTree>
    <p:extLst>
      <p:ext uri="{BB962C8B-B14F-4D97-AF65-F5344CB8AC3E}">
        <p14:creationId xmlns:p14="http://schemas.microsoft.com/office/powerpoint/2010/main" val="9266412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animEffect transition="in" filter="fade">
                                      <p:cBhvr>
                                        <p:cTn id="11" dur="500"/>
                                        <p:tgtEl>
                                          <p:spTgt spid="14">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5">
                                            <p:txEl>
                                              <p:pRg st="0" end="0"/>
                                            </p:txEl>
                                          </p:spTgt>
                                        </p:tgtEl>
                                        <p:attrNameLst>
                                          <p:attrName>style.visibility</p:attrName>
                                        </p:attrNameLst>
                                      </p:cBhvr>
                                      <p:to>
                                        <p:strVal val="visible"/>
                                      </p:to>
                                    </p:set>
                                    <p:animEffect transition="in" filter="fade">
                                      <p:cBhvr>
                                        <p:cTn id="20" dur="500"/>
                                        <p:tgtEl>
                                          <p:spTgt spid="15">
                                            <p:txEl>
                                              <p:pRg st="0" end="0"/>
                                            </p:txEl>
                                          </p:spTgt>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5">
                                            <p:txEl>
                                              <p:pRg st="1" end="1"/>
                                            </p:txEl>
                                          </p:spTgt>
                                        </p:tgtEl>
                                        <p:attrNameLst>
                                          <p:attrName>style.visibility</p:attrName>
                                        </p:attrNameLst>
                                      </p:cBhvr>
                                      <p:to>
                                        <p:strVal val="visible"/>
                                      </p:to>
                                    </p:set>
                                    <p:animEffect transition="in" filter="fade">
                                      <p:cBhvr>
                                        <p:cTn id="24" dur="500"/>
                                        <p:tgtEl>
                                          <p:spTgt spid="15">
                                            <p:txEl>
                                              <p:pRg st="1" end="1"/>
                                            </p:txEl>
                                          </p:spTgt>
                                        </p:tgtEl>
                                      </p:cBhvr>
                                    </p:animEffect>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15">
                                            <p:txEl>
                                              <p:pRg st="2" end="2"/>
                                            </p:txEl>
                                          </p:spTgt>
                                        </p:tgtEl>
                                        <p:attrNameLst>
                                          <p:attrName>style.visibility</p:attrName>
                                        </p:attrNameLst>
                                      </p:cBhvr>
                                      <p:to>
                                        <p:strVal val="visible"/>
                                      </p:to>
                                    </p:set>
                                    <p:animEffect transition="in" filter="fade">
                                      <p:cBhvr>
                                        <p:cTn id="28" dur="500"/>
                                        <p:tgtEl>
                                          <p:spTgt spid="15">
                                            <p:txEl>
                                              <p:pRg st="2" end="2"/>
                                            </p:txEl>
                                          </p:spTgt>
                                        </p:tgtEl>
                                      </p:cBhvr>
                                    </p:animEffect>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15">
                                            <p:txEl>
                                              <p:pRg st="3" end="3"/>
                                            </p:txEl>
                                          </p:spTgt>
                                        </p:tgtEl>
                                        <p:attrNameLst>
                                          <p:attrName>style.visibility</p:attrName>
                                        </p:attrNameLst>
                                      </p:cBhvr>
                                      <p:to>
                                        <p:strVal val="visible"/>
                                      </p:to>
                                    </p:set>
                                    <p:animEffect transition="in" filter="fade">
                                      <p:cBhvr>
                                        <p:cTn id="32" dur="500"/>
                                        <p:tgtEl>
                                          <p:spTgt spid="15">
                                            <p:txEl>
                                              <p:pRg st="3" end="3"/>
                                            </p:txEl>
                                          </p:spTgt>
                                        </p:tgtEl>
                                      </p:cBhvr>
                                    </p:animEffect>
                                  </p:childTnLst>
                                </p:cTn>
                              </p:par>
                            </p:childTnLst>
                          </p:cTn>
                        </p:par>
                        <p:par>
                          <p:cTn id="33" fill="hold">
                            <p:stCondLst>
                              <p:cond delay="2000"/>
                            </p:stCondLst>
                            <p:childTnLst>
                              <p:par>
                                <p:cTn id="34" presetID="10" presetClass="entr" presetSubtype="0" fill="hold"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2">
                                            <p:txEl>
                                              <p:pRg st="0" end="0"/>
                                            </p:txEl>
                                          </p:spTgt>
                                        </p:tgtEl>
                                        <p:attrNameLst>
                                          <p:attrName>style.visibility</p:attrName>
                                        </p:attrNameLst>
                                      </p:cBhvr>
                                      <p:to>
                                        <p:strVal val="visible"/>
                                      </p:to>
                                    </p:set>
                                    <p:animEffect transition="in" filter="fade">
                                      <p:cBhvr>
                                        <p:cTn id="41" dur="500"/>
                                        <p:tgtEl>
                                          <p:spTgt spid="12">
                                            <p:txEl>
                                              <p:pRg st="0" end="0"/>
                                            </p:txEl>
                                          </p:spTgt>
                                        </p:tgtEl>
                                      </p:cBhvr>
                                    </p:animEffect>
                                  </p:childTnLst>
                                </p:cTn>
                              </p:par>
                            </p:childTnLst>
                          </p:cTn>
                        </p:par>
                        <p:par>
                          <p:cTn id="42" fill="hold">
                            <p:stCondLst>
                              <p:cond delay="500"/>
                            </p:stCondLst>
                            <p:childTnLst>
                              <p:par>
                                <p:cTn id="43" presetID="10" presetClass="entr" presetSubtype="0" fill="hold" grpId="0" nodeType="afterEffect">
                                  <p:stCondLst>
                                    <p:cond delay="0"/>
                                  </p:stCondLst>
                                  <p:childTnLst>
                                    <p:set>
                                      <p:cBhvr>
                                        <p:cTn id="44" dur="1" fill="hold">
                                          <p:stCondLst>
                                            <p:cond delay="0"/>
                                          </p:stCondLst>
                                        </p:cTn>
                                        <p:tgtEl>
                                          <p:spTgt spid="12">
                                            <p:txEl>
                                              <p:pRg st="1" end="1"/>
                                            </p:txEl>
                                          </p:spTgt>
                                        </p:tgtEl>
                                        <p:attrNameLst>
                                          <p:attrName>style.visibility</p:attrName>
                                        </p:attrNameLst>
                                      </p:cBhvr>
                                      <p:to>
                                        <p:strVal val="visible"/>
                                      </p:to>
                                    </p:set>
                                    <p:animEffect transition="in" filter="fade">
                                      <p:cBhvr>
                                        <p:cTn id="45"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P spid="12" grpId="0" build="p"/>
      <p:bldP spid="1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hlinkClick r:id="rId3"/>
          </p:cNvPr>
          <p:cNvSpPr/>
          <p:nvPr/>
        </p:nvSpPr>
        <p:spPr>
          <a:xfrm>
            <a:off x="2103080" y="6488668"/>
            <a:ext cx="5464368" cy="369332"/>
          </a:xfrm>
          <a:prstGeom prst="rect">
            <a:avLst/>
          </a:prstGeom>
        </p:spPr>
        <p:txBody>
          <a:bodyPr wrap="square">
            <a:spAutoFit/>
          </a:bodyPr>
          <a:lstStyle/>
          <a:p>
            <a:r>
              <a:rPr lang="en-US" dirty="0" smtClean="0"/>
              <a:t>http</a:t>
            </a:r>
            <a:r>
              <a:rPr lang="en-US" dirty="0"/>
              <a:t>://</a:t>
            </a:r>
            <a:r>
              <a:rPr lang="en-US" dirty="0" err="1"/>
              <a:t>www.youtube.com</a:t>
            </a:r>
            <a:r>
              <a:rPr lang="en-US" dirty="0"/>
              <a:t>/</a:t>
            </a:r>
            <a:r>
              <a:rPr lang="en-US" dirty="0" err="1"/>
              <a:t>watch?v</a:t>
            </a:r>
            <a:r>
              <a:rPr lang="en-US" dirty="0"/>
              <a:t>=rfh4Mhp-a6U</a:t>
            </a:r>
          </a:p>
        </p:txBody>
      </p:sp>
      <p:sp>
        <p:nvSpPr>
          <p:cNvPr id="6" name="TextBox 5"/>
          <p:cNvSpPr txBox="1"/>
          <p:nvPr/>
        </p:nvSpPr>
        <p:spPr>
          <a:xfrm>
            <a:off x="2103080" y="6119336"/>
            <a:ext cx="4064000" cy="369332"/>
          </a:xfrm>
          <a:prstGeom prst="rect">
            <a:avLst/>
          </a:prstGeom>
          <a:noFill/>
        </p:spPr>
        <p:txBody>
          <a:bodyPr wrap="square" rtlCol="0">
            <a:spAutoFit/>
          </a:bodyPr>
          <a:lstStyle/>
          <a:p>
            <a:pPr algn="ctr"/>
            <a:r>
              <a:rPr lang="en-US" dirty="0" smtClean="0">
                <a:latin typeface="Gill Sans"/>
                <a:cs typeface="Gill Sans"/>
              </a:rPr>
              <a:t>Ten Commandments Remix</a:t>
            </a:r>
            <a:endParaRPr lang="en-US" dirty="0">
              <a:latin typeface="Gill Sans"/>
              <a:cs typeface="Gill Sans"/>
            </a:endParaRPr>
          </a:p>
        </p:txBody>
      </p:sp>
      <p:sp>
        <p:nvSpPr>
          <p:cNvPr id="8" name="TextBox 7"/>
          <p:cNvSpPr txBox="1"/>
          <p:nvPr/>
        </p:nvSpPr>
        <p:spPr>
          <a:xfrm>
            <a:off x="7001827" y="0"/>
            <a:ext cx="2142173" cy="1446550"/>
          </a:xfrm>
          <a:prstGeom prst="rect">
            <a:avLst/>
          </a:prstGeom>
          <a:noFill/>
        </p:spPr>
        <p:txBody>
          <a:bodyPr wrap="square" rtlCol="0">
            <a:spAutoFit/>
          </a:bodyPr>
          <a:lstStyle/>
          <a:p>
            <a:pPr algn="r"/>
            <a:r>
              <a:rPr lang="en-US" sz="4400" dirty="0" smtClean="0">
                <a:solidFill>
                  <a:srgbClr val="FFFFFF"/>
                </a:solidFill>
                <a:latin typeface="+mj-lt"/>
                <a:cs typeface="Franklin Gothic Book"/>
              </a:rPr>
              <a:t>Remix</a:t>
            </a:r>
          </a:p>
          <a:p>
            <a:pPr algn="r"/>
            <a:r>
              <a:rPr lang="en-US" sz="4400" dirty="0" smtClean="0">
                <a:solidFill>
                  <a:srgbClr val="FFFFFF"/>
                </a:solidFill>
                <a:latin typeface="+mj-lt"/>
                <a:cs typeface="Franklin Gothic Book"/>
              </a:rPr>
              <a:t>Is…</a:t>
            </a:r>
          </a:p>
        </p:txBody>
      </p:sp>
      <p:pic>
        <p:nvPicPr>
          <p:cNvPr id="5" name="Picture 4" descr="tencommandments.png">
            <a:hlinkClick r:id="rId3"/>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460500" y="1816100"/>
            <a:ext cx="6210300" cy="3213100"/>
          </a:xfrm>
          <a:prstGeom prst="rect">
            <a:avLst/>
          </a:prstGeom>
        </p:spPr>
      </p:pic>
    </p:spTree>
    <p:extLst>
      <p:ext uri="{BB962C8B-B14F-4D97-AF65-F5344CB8AC3E}">
        <p14:creationId xmlns:p14="http://schemas.microsoft.com/office/powerpoint/2010/main" val="206071149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540000" y="1535668"/>
            <a:ext cx="4064000" cy="369332"/>
          </a:xfrm>
          <a:prstGeom prst="rect">
            <a:avLst/>
          </a:prstGeom>
          <a:noFill/>
        </p:spPr>
        <p:txBody>
          <a:bodyPr wrap="square" rtlCol="0">
            <a:spAutoFit/>
          </a:bodyPr>
          <a:lstStyle/>
          <a:p>
            <a:pPr algn="ctr"/>
            <a:r>
              <a:rPr lang="en-US" dirty="0" smtClean="0">
                <a:latin typeface="Gill Sans"/>
                <a:cs typeface="Gill Sans"/>
              </a:rPr>
              <a:t>Hard Working George</a:t>
            </a:r>
            <a:endParaRPr lang="en-US" dirty="0">
              <a:latin typeface="Gill Sans"/>
              <a:cs typeface="Gill Sans"/>
            </a:endParaRPr>
          </a:p>
        </p:txBody>
      </p:sp>
      <p:sp>
        <p:nvSpPr>
          <p:cNvPr id="3" name="Rectangle 2"/>
          <p:cNvSpPr/>
          <p:nvPr/>
        </p:nvSpPr>
        <p:spPr>
          <a:xfrm>
            <a:off x="1809809" y="6125556"/>
            <a:ext cx="6013327" cy="369332"/>
          </a:xfrm>
          <a:prstGeom prst="rect">
            <a:avLst/>
          </a:prstGeom>
        </p:spPr>
        <p:txBody>
          <a:bodyPr wrap="square">
            <a:spAutoFit/>
          </a:bodyPr>
          <a:lstStyle/>
          <a:p>
            <a:r>
              <a:rPr lang="en-US" dirty="0"/>
              <a:t>http://</a:t>
            </a:r>
            <a:r>
              <a:rPr lang="en-US" dirty="0" err="1"/>
              <a:t>www.youtube.com</a:t>
            </a:r>
            <a:r>
              <a:rPr lang="en-US" dirty="0"/>
              <a:t>/</a:t>
            </a:r>
            <a:r>
              <a:rPr lang="en-US" dirty="0" err="1"/>
              <a:t>watch?v</a:t>
            </a:r>
            <a:r>
              <a:rPr lang="en-US" dirty="0"/>
              <a:t>=bi8zyp1je9Y</a:t>
            </a:r>
          </a:p>
        </p:txBody>
      </p:sp>
      <p:pic>
        <p:nvPicPr>
          <p:cNvPr id="4" name="Picture 3" descr="hardworkinggeorge.png">
            <a:hlinkClick r:id="rId3"/>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879600" y="2287848"/>
            <a:ext cx="5372100" cy="3098800"/>
          </a:xfrm>
          <a:prstGeom prst="rect">
            <a:avLst/>
          </a:prstGeom>
        </p:spPr>
      </p:pic>
    </p:spTree>
    <p:extLst>
      <p:ext uri="{BB962C8B-B14F-4D97-AF65-F5344CB8AC3E}">
        <p14:creationId xmlns:p14="http://schemas.microsoft.com/office/powerpoint/2010/main" val="359024127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fenceskew.jpg"/>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6477000" y="111658"/>
            <a:ext cx="2667000" cy="6746342"/>
          </a:xfrm>
          <a:prstGeom prst="rect">
            <a:avLst/>
          </a:prstGeom>
        </p:spPr>
      </p:pic>
      <p:sp>
        <p:nvSpPr>
          <p:cNvPr id="5" name="TextBox 4"/>
          <p:cNvSpPr txBox="1"/>
          <p:nvPr/>
        </p:nvSpPr>
        <p:spPr>
          <a:xfrm>
            <a:off x="1446963" y="1533525"/>
            <a:ext cx="2983587" cy="369332"/>
          </a:xfrm>
          <a:prstGeom prst="rect">
            <a:avLst/>
          </a:prstGeom>
          <a:noFill/>
        </p:spPr>
        <p:txBody>
          <a:bodyPr wrap="square" rtlCol="0">
            <a:spAutoFit/>
          </a:bodyPr>
          <a:lstStyle/>
          <a:p>
            <a:r>
              <a:rPr lang="en-US" dirty="0" smtClean="0">
                <a:latin typeface="Gill Sans"/>
                <a:cs typeface="Gill Sans"/>
              </a:rPr>
              <a:t>Ubiquitous Internet</a:t>
            </a:r>
          </a:p>
        </p:txBody>
      </p:sp>
      <p:sp>
        <p:nvSpPr>
          <p:cNvPr id="7" name="TextBox 6"/>
          <p:cNvSpPr txBox="1"/>
          <p:nvPr/>
        </p:nvSpPr>
        <p:spPr>
          <a:xfrm>
            <a:off x="1446963" y="1133415"/>
            <a:ext cx="2906373" cy="369332"/>
          </a:xfrm>
          <a:prstGeom prst="rect">
            <a:avLst/>
          </a:prstGeom>
          <a:noFill/>
        </p:spPr>
        <p:txBody>
          <a:bodyPr wrap="square" rtlCol="0">
            <a:spAutoFit/>
          </a:bodyPr>
          <a:lstStyle/>
          <a:p>
            <a:r>
              <a:rPr lang="en-US" dirty="0" smtClean="0">
                <a:latin typeface="Gill Sans"/>
                <a:cs typeface="Gill Sans"/>
              </a:rPr>
              <a:t>Increased convergence</a:t>
            </a:r>
          </a:p>
        </p:txBody>
      </p:sp>
      <p:sp>
        <p:nvSpPr>
          <p:cNvPr id="8" name="TextBox 7"/>
          <p:cNvSpPr txBox="1"/>
          <p:nvPr/>
        </p:nvSpPr>
        <p:spPr>
          <a:xfrm>
            <a:off x="1446963" y="3170869"/>
            <a:ext cx="3369164" cy="369332"/>
          </a:xfrm>
          <a:prstGeom prst="rect">
            <a:avLst/>
          </a:prstGeom>
          <a:noFill/>
        </p:spPr>
        <p:txBody>
          <a:bodyPr wrap="square" rtlCol="0">
            <a:spAutoFit/>
          </a:bodyPr>
          <a:lstStyle/>
          <a:p>
            <a:r>
              <a:rPr lang="en-US" dirty="0" smtClean="0">
                <a:latin typeface="Gill Sans"/>
                <a:cs typeface="Gill Sans"/>
              </a:rPr>
              <a:t>Always on, always connected</a:t>
            </a:r>
          </a:p>
        </p:txBody>
      </p:sp>
      <p:sp>
        <p:nvSpPr>
          <p:cNvPr id="9" name="TextBox 8"/>
          <p:cNvSpPr txBox="1"/>
          <p:nvPr/>
        </p:nvSpPr>
        <p:spPr>
          <a:xfrm>
            <a:off x="1446963" y="2663038"/>
            <a:ext cx="3235472" cy="369332"/>
          </a:xfrm>
          <a:prstGeom prst="rect">
            <a:avLst/>
          </a:prstGeom>
          <a:noFill/>
        </p:spPr>
        <p:txBody>
          <a:bodyPr wrap="square" rtlCol="0">
            <a:spAutoFit/>
          </a:bodyPr>
          <a:lstStyle/>
          <a:p>
            <a:r>
              <a:rPr lang="en-US" dirty="0" smtClean="0">
                <a:latin typeface="Gill Sans"/>
                <a:cs typeface="Gill Sans"/>
              </a:rPr>
              <a:t>Extensive personal Networks</a:t>
            </a:r>
          </a:p>
        </p:txBody>
      </p:sp>
      <p:sp>
        <p:nvSpPr>
          <p:cNvPr id="10" name="TextBox 9"/>
          <p:cNvSpPr txBox="1"/>
          <p:nvPr/>
        </p:nvSpPr>
        <p:spPr>
          <a:xfrm>
            <a:off x="1446963" y="737955"/>
            <a:ext cx="3115698" cy="369332"/>
          </a:xfrm>
          <a:prstGeom prst="rect">
            <a:avLst/>
          </a:prstGeom>
          <a:noFill/>
        </p:spPr>
        <p:txBody>
          <a:bodyPr wrap="square" rtlCol="0">
            <a:spAutoFit/>
          </a:bodyPr>
          <a:lstStyle/>
          <a:p>
            <a:r>
              <a:rPr lang="en-US" dirty="0" smtClean="0">
                <a:latin typeface="Gill Sans"/>
                <a:cs typeface="Gill Sans"/>
              </a:rPr>
              <a:t>Multiple </a:t>
            </a:r>
            <a:r>
              <a:rPr lang="en-US" dirty="0">
                <a:latin typeface="Gill Sans"/>
                <a:cs typeface="Gill Sans"/>
              </a:rPr>
              <a:t>i</a:t>
            </a:r>
            <a:r>
              <a:rPr lang="en-US" dirty="0" smtClean="0">
                <a:latin typeface="Gill Sans"/>
                <a:cs typeface="Gill Sans"/>
              </a:rPr>
              <a:t>nterfaces</a:t>
            </a:r>
          </a:p>
        </p:txBody>
      </p:sp>
      <p:sp>
        <p:nvSpPr>
          <p:cNvPr id="13" name="TextBox 12"/>
          <p:cNvSpPr txBox="1"/>
          <p:nvPr/>
        </p:nvSpPr>
        <p:spPr>
          <a:xfrm>
            <a:off x="5947381" y="0"/>
            <a:ext cx="3196620" cy="1446550"/>
          </a:xfrm>
          <a:prstGeom prst="rect">
            <a:avLst/>
          </a:prstGeom>
          <a:noFill/>
        </p:spPr>
        <p:txBody>
          <a:bodyPr wrap="square" rtlCol="0">
            <a:spAutoFit/>
          </a:bodyPr>
          <a:lstStyle/>
          <a:p>
            <a:pPr algn="r"/>
            <a:r>
              <a:rPr lang="en-US" sz="4400" dirty="0" smtClean="0">
                <a:solidFill>
                  <a:srgbClr val="FFFFFF"/>
                </a:solidFill>
                <a:latin typeface="+mj-lt"/>
                <a:cs typeface="Franklin Gothic Book"/>
              </a:rPr>
              <a:t>21</a:t>
            </a:r>
            <a:r>
              <a:rPr lang="en-US" sz="4400" baseline="30000" dirty="0" smtClean="0">
                <a:solidFill>
                  <a:srgbClr val="FFFFFF"/>
                </a:solidFill>
                <a:latin typeface="+mj-lt"/>
                <a:cs typeface="Franklin Gothic Book"/>
              </a:rPr>
              <a:t>st</a:t>
            </a:r>
            <a:r>
              <a:rPr lang="en-US" sz="4400" dirty="0" smtClean="0">
                <a:solidFill>
                  <a:srgbClr val="FFFFFF"/>
                </a:solidFill>
                <a:latin typeface="+mj-lt"/>
                <a:cs typeface="Franklin Gothic Book"/>
              </a:rPr>
              <a:t> Century</a:t>
            </a:r>
          </a:p>
          <a:p>
            <a:pPr algn="r"/>
            <a:r>
              <a:rPr lang="en-US" sz="4400" dirty="0" smtClean="0">
                <a:solidFill>
                  <a:srgbClr val="FFFFFF"/>
                </a:solidFill>
                <a:latin typeface="+mj-lt"/>
                <a:cs typeface="Franklin Gothic Book"/>
              </a:rPr>
              <a:t>Culture</a:t>
            </a:r>
          </a:p>
        </p:txBody>
      </p:sp>
      <p:sp>
        <p:nvSpPr>
          <p:cNvPr id="14" name="TextBox 13"/>
          <p:cNvSpPr txBox="1"/>
          <p:nvPr/>
        </p:nvSpPr>
        <p:spPr>
          <a:xfrm>
            <a:off x="1446963" y="4230616"/>
            <a:ext cx="5309953" cy="1731243"/>
          </a:xfrm>
          <a:prstGeom prst="rect">
            <a:avLst/>
          </a:prstGeom>
          <a:noFill/>
        </p:spPr>
        <p:txBody>
          <a:bodyPr wrap="square" rtlCol="0">
            <a:spAutoFit/>
          </a:bodyPr>
          <a:lstStyle/>
          <a:p>
            <a:pPr>
              <a:lnSpc>
                <a:spcPct val="150000"/>
              </a:lnSpc>
            </a:pPr>
            <a:r>
              <a:rPr lang="en-US" dirty="0" smtClean="0">
                <a:latin typeface="Gill Sans"/>
                <a:cs typeface="Gill Sans"/>
              </a:rPr>
              <a:t>Decentralized creation and distribution of culture</a:t>
            </a:r>
            <a:endParaRPr lang="en-US" dirty="0">
              <a:latin typeface="Gill Sans"/>
              <a:cs typeface="Gill Sans"/>
            </a:endParaRPr>
          </a:p>
          <a:p>
            <a:pPr>
              <a:lnSpc>
                <a:spcPct val="150000"/>
              </a:lnSpc>
            </a:pPr>
            <a:r>
              <a:rPr lang="en-US" dirty="0" smtClean="0">
                <a:latin typeface="Gill Sans"/>
                <a:cs typeface="Gill Sans"/>
              </a:rPr>
              <a:t>Collapse between producer &amp; consumer</a:t>
            </a:r>
          </a:p>
          <a:p>
            <a:pPr>
              <a:lnSpc>
                <a:spcPct val="150000"/>
              </a:lnSpc>
            </a:pPr>
            <a:r>
              <a:rPr lang="en-US" dirty="0" err="1" smtClean="0">
                <a:latin typeface="Gill Sans"/>
                <a:cs typeface="Gill Sans"/>
              </a:rPr>
              <a:t>Transmedia</a:t>
            </a:r>
            <a:r>
              <a:rPr lang="en-US" dirty="0" smtClean="0">
                <a:latin typeface="Gill Sans"/>
                <a:cs typeface="Gill Sans"/>
              </a:rPr>
              <a:t> experience</a:t>
            </a:r>
          </a:p>
          <a:p>
            <a:pPr>
              <a:lnSpc>
                <a:spcPct val="150000"/>
              </a:lnSpc>
            </a:pPr>
            <a:r>
              <a:rPr lang="en-US" dirty="0" smtClean="0">
                <a:latin typeface="Gill Sans"/>
                <a:cs typeface="Gill Sans"/>
              </a:rPr>
              <a:t>Polarized, individualized versions of reality</a:t>
            </a:r>
          </a:p>
        </p:txBody>
      </p:sp>
      <p:cxnSp>
        <p:nvCxnSpPr>
          <p:cNvPr id="6" name="Straight Connector 5"/>
          <p:cNvCxnSpPr/>
          <p:nvPr/>
        </p:nvCxnSpPr>
        <p:spPr>
          <a:xfrm>
            <a:off x="1596375" y="2196352"/>
            <a:ext cx="1553882" cy="0"/>
          </a:xfrm>
          <a:prstGeom prst="line">
            <a:avLst/>
          </a:prstGeom>
          <a:ln>
            <a:solidFill>
              <a:srgbClr val="9C5925"/>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1596375" y="3965387"/>
            <a:ext cx="1553882" cy="0"/>
          </a:xfrm>
          <a:prstGeom prst="line">
            <a:avLst/>
          </a:prstGeom>
          <a:ln>
            <a:solidFill>
              <a:srgbClr val="9C5925"/>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7921267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539547" y="1207062"/>
            <a:ext cx="6172076" cy="1323439"/>
          </a:xfrm>
          <a:prstGeom prst="rect">
            <a:avLst/>
          </a:prstGeom>
        </p:spPr>
        <p:txBody>
          <a:bodyPr wrap="square">
            <a:spAutoFit/>
          </a:bodyPr>
          <a:lstStyle/>
          <a:p>
            <a:r>
              <a:rPr lang="en-US" sz="2000" dirty="0">
                <a:latin typeface="Gill Sans"/>
                <a:cs typeface="Gill Sans"/>
              </a:rPr>
              <a:t> “we have to decide fairly soon what it is we as humans ought to become, because we’re on the brink of having the power of creating any experience we desire” </a:t>
            </a:r>
            <a:r>
              <a:rPr lang="en-US" sz="2000" dirty="0" smtClean="0">
                <a:latin typeface="Gill Sans"/>
                <a:cs typeface="Gill Sans"/>
              </a:rPr>
              <a:t>(Rheingold, 1991)</a:t>
            </a:r>
            <a:endParaRPr lang="en-US" sz="2000" dirty="0">
              <a:latin typeface="Gill Sans"/>
              <a:cs typeface="Gill Sans"/>
            </a:endParaRPr>
          </a:p>
        </p:txBody>
      </p:sp>
      <p:sp>
        <p:nvSpPr>
          <p:cNvPr id="3" name="Rectangle 2"/>
          <p:cNvSpPr/>
          <p:nvPr/>
        </p:nvSpPr>
        <p:spPr>
          <a:xfrm>
            <a:off x="539547" y="3050746"/>
            <a:ext cx="6651992" cy="1015663"/>
          </a:xfrm>
          <a:prstGeom prst="rect">
            <a:avLst/>
          </a:prstGeom>
        </p:spPr>
        <p:txBody>
          <a:bodyPr wrap="square">
            <a:spAutoFit/>
          </a:bodyPr>
          <a:lstStyle/>
          <a:p>
            <a:r>
              <a:rPr lang="en-US" sz="2000" dirty="0" smtClean="0">
                <a:latin typeface="Gill Sans"/>
                <a:cs typeface="Gill Sans"/>
              </a:rPr>
              <a:t>“ It will deeply </a:t>
            </a:r>
            <a:r>
              <a:rPr lang="en-US" sz="2000" dirty="0">
                <a:latin typeface="Gill Sans"/>
                <a:cs typeface="Gill Sans"/>
              </a:rPr>
              <a:t>change politics, culture, and the fabric of society—if not, indeed, the very metaphysics of human existence</a:t>
            </a:r>
            <a:r>
              <a:rPr lang="en-US" sz="2000" dirty="0" smtClean="0">
                <a:latin typeface="Gill Sans"/>
                <a:cs typeface="Gill Sans"/>
              </a:rPr>
              <a:t>” (Wright, 1994)</a:t>
            </a:r>
            <a:endParaRPr lang="en-US" sz="2000" dirty="0">
              <a:latin typeface="Gill Sans"/>
              <a:cs typeface="Gill Sans"/>
            </a:endParaRPr>
          </a:p>
        </p:txBody>
      </p:sp>
      <p:sp>
        <p:nvSpPr>
          <p:cNvPr id="5" name="Rectangle 4"/>
          <p:cNvSpPr/>
          <p:nvPr/>
        </p:nvSpPr>
        <p:spPr>
          <a:xfrm>
            <a:off x="539547" y="4708641"/>
            <a:ext cx="6651992" cy="1015663"/>
          </a:xfrm>
          <a:prstGeom prst="rect">
            <a:avLst/>
          </a:prstGeom>
        </p:spPr>
        <p:txBody>
          <a:bodyPr wrap="square">
            <a:spAutoFit/>
          </a:bodyPr>
          <a:lstStyle/>
          <a:p>
            <a:r>
              <a:rPr lang="en-US" sz="2000" dirty="0" smtClean="0">
                <a:latin typeface="Gill Sans"/>
                <a:cs typeface="Gill Sans"/>
              </a:rPr>
              <a:t>“</a:t>
            </a:r>
            <a:r>
              <a:rPr lang="en-US" sz="2000" dirty="0" err="1" smtClean="0">
                <a:latin typeface="Gill Sans"/>
                <a:cs typeface="Gill Sans"/>
              </a:rPr>
              <a:t>Virtuality</a:t>
            </a:r>
            <a:r>
              <a:rPr lang="en-US" sz="2000" dirty="0" smtClean="0">
                <a:latin typeface="Gill Sans"/>
                <a:cs typeface="Gill Sans"/>
              </a:rPr>
              <a:t> through computer mediated communication announces </a:t>
            </a:r>
            <a:r>
              <a:rPr lang="en-US" sz="2000" dirty="0">
                <a:latin typeface="Gill Sans"/>
                <a:cs typeface="Gill Sans"/>
              </a:rPr>
              <a:t>the end of the body, the apocalypse of corporeal subjectivity</a:t>
            </a:r>
            <a:r>
              <a:rPr lang="en-US" sz="2000" dirty="0" smtClean="0">
                <a:latin typeface="Gill Sans"/>
                <a:cs typeface="Gill Sans"/>
              </a:rPr>
              <a:t>” (Keeps, 1995)</a:t>
            </a:r>
            <a:endParaRPr lang="en-US" sz="2000" dirty="0">
              <a:latin typeface="Gill Sans"/>
              <a:cs typeface="Gill Sans"/>
            </a:endParaRPr>
          </a:p>
        </p:txBody>
      </p:sp>
      <p:pic>
        <p:nvPicPr>
          <p:cNvPr id="7" name="Picture 6" descr="fenceskew.jpg"/>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6477000" y="111658"/>
            <a:ext cx="2667000" cy="6746342"/>
          </a:xfrm>
          <a:prstGeom prst="rect">
            <a:avLst/>
          </a:prstGeom>
        </p:spPr>
      </p:pic>
      <p:sp>
        <p:nvSpPr>
          <p:cNvPr id="10" name="TextBox 9"/>
          <p:cNvSpPr txBox="1"/>
          <p:nvPr/>
        </p:nvSpPr>
        <p:spPr>
          <a:xfrm>
            <a:off x="158768" y="277792"/>
            <a:ext cx="7092938" cy="707886"/>
          </a:xfrm>
          <a:prstGeom prst="rect">
            <a:avLst/>
          </a:prstGeom>
          <a:noFill/>
        </p:spPr>
        <p:txBody>
          <a:bodyPr wrap="square" rtlCol="0">
            <a:spAutoFit/>
          </a:bodyPr>
          <a:lstStyle/>
          <a:p>
            <a:r>
              <a:rPr lang="en-US" sz="4000" dirty="0" smtClean="0">
                <a:solidFill>
                  <a:srgbClr val="FFFFFF"/>
                </a:solidFill>
                <a:latin typeface="Gill Sans"/>
                <a:cs typeface="Gill Sans"/>
              </a:rPr>
              <a:t>Early 1990s:  “Cyberspace”</a:t>
            </a:r>
            <a:endParaRPr lang="en-US" sz="4000" dirty="0">
              <a:solidFill>
                <a:srgbClr val="FFFFFF"/>
              </a:solidFill>
              <a:latin typeface="Gill Sans"/>
              <a:cs typeface="Gill Sans"/>
            </a:endParaRPr>
          </a:p>
        </p:txBody>
      </p:sp>
    </p:spTree>
    <p:extLst>
      <p:ext uri="{BB962C8B-B14F-4D97-AF65-F5344CB8AC3E}">
        <p14:creationId xmlns:p14="http://schemas.microsoft.com/office/powerpoint/2010/main" val="36430684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descr="internet_cartographer_large.gif"/>
          <p:cNvPicPr>
            <a:picLocks noChangeAspect="1"/>
          </p:cNvPicPr>
          <p:nvPr/>
        </p:nvPicPr>
        <p:blipFill>
          <a:blip r:embed="rId3"/>
          <a:stretch>
            <a:fillRect/>
          </a:stretch>
        </p:blipFill>
        <p:spPr>
          <a:xfrm>
            <a:off x="0" y="169664"/>
            <a:ext cx="9144000" cy="6518672"/>
          </a:xfrm>
          <a:prstGeom prst="rect">
            <a:avLst/>
          </a:prstGeom>
        </p:spPr>
      </p:pic>
      <p:sp>
        <p:nvSpPr>
          <p:cNvPr id="3" name="TextBox 2"/>
          <p:cNvSpPr txBox="1"/>
          <p:nvPr/>
        </p:nvSpPr>
        <p:spPr>
          <a:xfrm>
            <a:off x="0" y="6596390"/>
            <a:ext cx="9144000" cy="261610"/>
          </a:xfrm>
          <a:prstGeom prst="rect">
            <a:avLst/>
          </a:prstGeom>
          <a:noFill/>
        </p:spPr>
        <p:txBody>
          <a:bodyPr wrap="square" rtlCol="0">
            <a:spAutoFit/>
          </a:bodyPr>
          <a:lstStyle/>
          <a:p>
            <a:pPr algn="r"/>
            <a:r>
              <a:rPr lang="en-US" sz="1100" dirty="0"/>
              <a:t>The Atlas of Cyberspace: http://</a:t>
            </a:r>
            <a:r>
              <a:rPr lang="en-US" sz="1100" dirty="0" err="1"/>
              <a:t>personalpages.manchester.ac.uk</a:t>
            </a:r>
            <a:r>
              <a:rPr lang="en-US" sz="1100" dirty="0"/>
              <a:t>/staff/</a:t>
            </a:r>
            <a:r>
              <a:rPr lang="en-US" sz="1100" dirty="0" err="1"/>
              <a:t>m.dodge</a:t>
            </a:r>
            <a:r>
              <a:rPr lang="en-US" sz="1100" dirty="0"/>
              <a:t>/</a:t>
            </a:r>
            <a:r>
              <a:rPr lang="en-US" sz="1100" dirty="0" err="1"/>
              <a:t>cybergeography</a:t>
            </a:r>
            <a:r>
              <a:rPr lang="en-US" sz="1100" dirty="0"/>
              <a:t>/atlas/</a:t>
            </a:r>
            <a:r>
              <a:rPr lang="en-US" sz="1100" dirty="0" err="1"/>
              <a:t>atlas.html</a:t>
            </a:r>
            <a:endParaRPr lang="en-US" sz="1100" dirty="0"/>
          </a:p>
        </p:txBody>
      </p:sp>
    </p:spTree>
    <p:extLst>
      <p:ext uri="{BB962C8B-B14F-4D97-AF65-F5344CB8AC3E}">
        <p14:creationId xmlns:p14="http://schemas.microsoft.com/office/powerpoint/2010/main" val="6615161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descr="geomap.jpg"/>
          <p:cNvPicPr>
            <a:picLocks noChangeAspect="1"/>
          </p:cNvPicPr>
          <p:nvPr/>
        </p:nvPicPr>
        <p:blipFill>
          <a:blip r:embed="rId3"/>
          <a:stretch>
            <a:fillRect/>
          </a:stretch>
        </p:blipFill>
        <p:spPr>
          <a:xfrm>
            <a:off x="0" y="870644"/>
            <a:ext cx="9144000" cy="5116711"/>
          </a:xfrm>
          <a:prstGeom prst="rect">
            <a:avLst/>
          </a:prstGeom>
        </p:spPr>
      </p:pic>
      <p:sp>
        <p:nvSpPr>
          <p:cNvPr id="3" name="TextBox 2"/>
          <p:cNvSpPr txBox="1"/>
          <p:nvPr/>
        </p:nvSpPr>
        <p:spPr>
          <a:xfrm>
            <a:off x="0" y="6596390"/>
            <a:ext cx="9144000" cy="261610"/>
          </a:xfrm>
          <a:prstGeom prst="rect">
            <a:avLst/>
          </a:prstGeom>
          <a:noFill/>
        </p:spPr>
        <p:txBody>
          <a:bodyPr wrap="square" rtlCol="0">
            <a:spAutoFit/>
          </a:bodyPr>
          <a:lstStyle/>
          <a:p>
            <a:pPr algn="r"/>
            <a:r>
              <a:rPr lang="en-US" sz="1100" dirty="0"/>
              <a:t>The Atlas of Cyberspace: http://</a:t>
            </a:r>
            <a:r>
              <a:rPr lang="en-US" sz="1100" dirty="0" err="1"/>
              <a:t>personalpages.manchester.ac.uk</a:t>
            </a:r>
            <a:r>
              <a:rPr lang="en-US" sz="1100" dirty="0"/>
              <a:t>/staff/</a:t>
            </a:r>
            <a:r>
              <a:rPr lang="en-US" sz="1100" dirty="0" err="1"/>
              <a:t>m.dodge</a:t>
            </a:r>
            <a:r>
              <a:rPr lang="en-US" sz="1100" dirty="0"/>
              <a:t>/</a:t>
            </a:r>
            <a:r>
              <a:rPr lang="en-US" sz="1100" dirty="0" err="1"/>
              <a:t>cybergeography</a:t>
            </a:r>
            <a:r>
              <a:rPr lang="en-US" sz="1100" dirty="0"/>
              <a:t>/atlas/</a:t>
            </a:r>
            <a:r>
              <a:rPr lang="en-US" sz="1100" dirty="0" err="1"/>
              <a:t>atlas.html</a:t>
            </a:r>
            <a:endParaRPr lang="en-US" sz="1100" dirty="0"/>
          </a:p>
        </p:txBody>
      </p:sp>
    </p:spTree>
    <p:extLst>
      <p:ext uri="{BB962C8B-B14F-4D97-AF65-F5344CB8AC3E}">
        <p14:creationId xmlns:p14="http://schemas.microsoft.com/office/powerpoint/2010/main" val="16292674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descr="surfing2.jpg"/>
          <p:cNvPicPr>
            <a:picLocks noChangeAspect="1"/>
          </p:cNvPicPr>
          <p:nvPr/>
        </p:nvPicPr>
        <p:blipFill>
          <a:blip r:embed="rId3"/>
          <a:stretch>
            <a:fillRect/>
          </a:stretch>
        </p:blipFill>
        <p:spPr>
          <a:xfrm>
            <a:off x="1895907" y="0"/>
            <a:ext cx="5352186" cy="6858000"/>
          </a:xfrm>
          <a:prstGeom prst="rect">
            <a:avLst/>
          </a:prstGeom>
        </p:spPr>
      </p:pic>
      <p:sp>
        <p:nvSpPr>
          <p:cNvPr id="3" name="TextBox 2"/>
          <p:cNvSpPr txBox="1"/>
          <p:nvPr/>
        </p:nvSpPr>
        <p:spPr>
          <a:xfrm>
            <a:off x="0" y="6596390"/>
            <a:ext cx="9144000" cy="261610"/>
          </a:xfrm>
          <a:prstGeom prst="rect">
            <a:avLst/>
          </a:prstGeom>
          <a:noFill/>
        </p:spPr>
        <p:txBody>
          <a:bodyPr wrap="square" rtlCol="0">
            <a:spAutoFit/>
          </a:bodyPr>
          <a:lstStyle/>
          <a:p>
            <a:pPr algn="r"/>
            <a:r>
              <a:rPr lang="en-US" sz="1100" dirty="0"/>
              <a:t>The Atlas of Cyberspace: http://</a:t>
            </a:r>
            <a:r>
              <a:rPr lang="en-US" sz="1100" dirty="0" err="1"/>
              <a:t>personalpages.manchester.ac.uk</a:t>
            </a:r>
            <a:r>
              <a:rPr lang="en-US" sz="1100" dirty="0"/>
              <a:t>/staff/</a:t>
            </a:r>
            <a:r>
              <a:rPr lang="en-US" sz="1100" dirty="0" err="1"/>
              <a:t>m.dodge</a:t>
            </a:r>
            <a:r>
              <a:rPr lang="en-US" sz="1100" dirty="0"/>
              <a:t>/</a:t>
            </a:r>
            <a:r>
              <a:rPr lang="en-US" sz="1100" dirty="0" err="1"/>
              <a:t>cybergeography</a:t>
            </a:r>
            <a:r>
              <a:rPr lang="en-US" sz="1100" dirty="0"/>
              <a:t>/atlas/</a:t>
            </a:r>
            <a:r>
              <a:rPr lang="en-US" sz="1100" dirty="0" err="1"/>
              <a:t>atlas.html</a:t>
            </a:r>
            <a:endParaRPr lang="en-US" sz="1100" dirty="0"/>
          </a:p>
        </p:txBody>
      </p:sp>
    </p:spTree>
    <p:extLst>
      <p:ext uri="{BB962C8B-B14F-4D97-AF65-F5344CB8AC3E}">
        <p14:creationId xmlns:p14="http://schemas.microsoft.com/office/powerpoint/2010/main" val="2442940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rowsingcospace.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520475" y="674236"/>
            <a:ext cx="6163083" cy="6183764"/>
          </a:xfrm>
          <a:prstGeom prst="rect">
            <a:avLst/>
          </a:prstGeom>
        </p:spPr>
      </p:pic>
      <p:sp>
        <p:nvSpPr>
          <p:cNvPr id="3" name="TextBox 2"/>
          <p:cNvSpPr txBox="1"/>
          <p:nvPr/>
        </p:nvSpPr>
        <p:spPr>
          <a:xfrm>
            <a:off x="0" y="6596390"/>
            <a:ext cx="9144000" cy="261610"/>
          </a:xfrm>
          <a:prstGeom prst="rect">
            <a:avLst/>
          </a:prstGeom>
          <a:noFill/>
        </p:spPr>
        <p:txBody>
          <a:bodyPr wrap="square" rtlCol="0">
            <a:spAutoFit/>
          </a:bodyPr>
          <a:lstStyle/>
          <a:p>
            <a:pPr algn="r"/>
            <a:r>
              <a:rPr lang="en-US" sz="1100" dirty="0"/>
              <a:t>The Atlas of Cyberspace: http://</a:t>
            </a:r>
            <a:r>
              <a:rPr lang="en-US" sz="1100" dirty="0" err="1"/>
              <a:t>personalpages.manchester.ac.uk</a:t>
            </a:r>
            <a:r>
              <a:rPr lang="en-US" sz="1100" dirty="0"/>
              <a:t>/staff/</a:t>
            </a:r>
            <a:r>
              <a:rPr lang="en-US" sz="1100" dirty="0" err="1"/>
              <a:t>m.dodge</a:t>
            </a:r>
            <a:r>
              <a:rPr lang="en-US" sz="1100" dirty="0"/>
              <a:t>/</a:t>
            </a:r>
            <a:r>
              <a:rPr lang="en-US" sz="1100" dirty="0" err="1"/>
              <a:t>cybergeography</a:t>
            </a:r>
            <a:r>
              <a:rPr lang="en-US" sz="1100" dirty="0"/>
              <a:t>/atlas/</a:t>
            </a:r>
            <a:r>
              <a:rPr lang="en-US" sz="1100" dirty="0" err="1"/>
              <a:t>atlas.html</a:t>
            </a:r>
            <a:endParaRPr lang="en-US" sz="1100" dirty="0"/>
          </a:p>
        </p:txBody>
      </p:sp>
      <p:sp>
        <p:nvSpPr>
          <p:cNvPr id="4" name="TextBox 3"/>
          <p:cNvSpPr txBox="1"/>
          <p:nvPr/>
        </p:nvSpPr>
        <p:spPr>
          <a:xfrm>
            <a:off x="158768" y="29204"/>
            <a:ext cx="7092938" cy="707886"/>
          </a:xfrm>
          <a:prstGeom prst="rect">
            <a:avLst/>
          </a:prstGeom>
          <a:noFill/>
        </p:spPr>
        <p:txBody>
          <a:bodyPr wrap="square" rtlCol="0">
            <a:spAutoFit/>
          </a:bodyPr>
          <a:lstStyle/>
          <a:p>
            <a:r>
              <a:rPr lang="en-US" sz="4000" dirty="0" smtClean="0">
                <a:solidFill>
                  <a:srgbClr val="FFFFFF"/>
                </a:solidFill>
                <a:latin typeface="Gill Sans"/>
                <a:cs typeface="Gill Sans"/>
              </a:rPr>
              <a:t>Early 1990s:  Cyberspace</a:t>
            </a:r>
            <a:endParaRPr lang="en-US" sz="4000" dirty="0">
              <a:solidFill>
                <a:srgbClr val="FFFFFF"/>
              </a:solidFill>
              <a:latin typeface="Gill Sans"/>
              <a:cs typeface="Gill Sans"/>
            </a:endParaRPr>
          </a:p>
        </p:txBody>
      </p:sp>
    </p:spTree>
    <p:extLst>
      <p:ext uri="{BB962C8B-B14F-4D97-AF65-F5344CB8AC3E}">
        <p14:creationId xmlns:p14="http://schemas.microsoft.com/office/powerpoint/2010/main" val="35576912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descr="bookmarking.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61066" y="420799"/>
            <a:ext cx="8582934" cy="6437201"/>
          </a:xfrm>
          <a:prstGeom prst="rect">
            <a:avLst/>
          </a:prstGeom>
        </p:spPr>
      </p:pic>
      <p:sp>
        <p:nvSpPr>
          <p:cNvPr id="3" name="TextBox 2"/>
          <p:cNvSpPr txBox="1"/>
          <p:nvPr/>
        </p:nvSpPr>
        <p:spPr>
          <a:xfrm>
            <a:off x="0" y="6596390"/>
            <a:ext cx="9144000" cy="261610"/>
          </a:xfrm>
          <a:prstGeom prst="rect">
            <a:avLst/>
          </a:prstGeom>
          <a:noFill/>
        </p:spPr>
        <p:txBody>
          <a:bodyPr wrap="square" rtlCol="0">
            <a:spAutoFit/>
          </a:bodyPr>
          <a:lstStyle/>
          <a:p>
            <a:pPr algn="r"/>
            <a:r>
              <a:rPr lang="en-US" sz="1100" dirty="0"/>
              <a:t>The Atlas of Cyberspace: http://</a:t>
            </a:r>
            <a:r>
              <a:rPr lang="en-US" sz="1100" dirty="0" err="1"/>
              <a:t>personalpages.manchester.ac.uk</a:t>
            </a:r>
            <a:r>
              <a:rPr lang="en-US" sz="1100" dirty="0"/>
              <a:t>/staff/</a:t>
            </a:r>
            <a:r>
              <a:rPr lang="en-US" sz="1100" dirty="0" err="1"/>
              <a:t>m.dodge</a:t>
            </a:r>
            <a:r>
              <a:rPr lang="en-US" sz="1100" dirty="0"/>
              <a:t>/</a:t>
            </a:r>
            <a:r>
              <a:rPr lang="en-US" sz="1100" dirty="0" err="1"/>
              <a:t>cybergeography</a:t>
            </a:r>
            <a:r>
              <a:rPr lang="en-US" sz="1100" dirty="0"/>
              <a:t>/atlas/</a:t>
            </a:r>
            <a:r>
              <a:rPr lang="en-US" sz="1100" dirty="0" err="1"/>
              <a:t>atlas.html</a:t>
            </a:r>
            <a:endParaRPr lang="en-US" sz="1100" dirty="0"/>
          </a:p>
        </p:txBody>
      </p:sp>
    </p:spTree>
    <p:extLst>
      <p:ext uri="{BB962C8B-B14F-4D97-AF65-F5344CB8AC3E}">
        <p14:creationId xmlns:p14="http://schemas.microsoft.com/office/powerpoint/2010/main" val="38688119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pnet_3d_large.jpg"/>
          <p:cNvPicPr>
            <a:picLocks noChangeAspect="1"/>
          </p:cNvPicPr>
          <p:nvPr/>
        </p:nvPicPr>
        <p:blipFill>
          <a:blip r:embed="rId3"/>
          <a:stretch>
            <a:fillRect/>
          </a:stretch>
        </p:blipFill>
        <p:spPr>
          <a:xfrm>
            <a:off x="966787" y="619125"/>
            <a:ext cx="7210425" cy="5619750"/>
          </a:xfrm>
          <a:prstGeom prst="rect">
            <a:avLst/>
          </a:prstGeom>
        </p:spPr>
      </p:pic>
      <p:sp>
        <p:nvSpPr>
          <p:cNvPr id="3" name="TextBox 2"/>
          <p:cNvSpPr txBox="1"/>
          <p:nvPr/>
        </p:nvSpPr>
        <p:spPr>
          <a:xfrm>
            <a:off x="0" y="6596390"/>
            <a:ext cx="9144000" cy="261610"/>
          </a:xfrm>
          <a:prstGeom prst="rect">
            <a:avLst/>
          </a:prstGeom>
          <a:noFill/>
        </p:spPr>
        <p:txBody>
          <a:bodyPr wrap="square" rtlCol="0">
            <a:spAutoFit/>
          </a:bodyPr>
          <a:lstStyle/>
          <a:p>
            <a:pPr algn="r"/>
            <a:r>
              <a:rPr lang="en-US" sz="1100" dirty="0"/>
              <a:t>The Atlas of Cyberspace: http://</a:t>
            </a:r>
            <a:r>
              <a:rPr lang="en-US" sz="1100" dirty="0" err="1"/>
              <a:t>personalpages.manchester.ac.uk</a:t>
            </a:r>
            <a:r>
              <a:rPr lang="en-US" sz="1100" dirty="0"/>
              <a:t>/staff/</a:t>
            </a:r>
            <a:r>
              <a:rPr lang="en-US" sz="1100" dirty="0" err="1"/>
              <a:t>m.dodge</a:t>
            </a:r>
            <a:r>
              <a:rPr lang="en-US" sz="1100" dirty="0"/>
              <a:t>/</a:t>
            </a:r>
            <a:r>
              <a:rPr lang="en-US" sz="1100" dirty="0" err="1"/>
              <a:t>cybergeography</a:t>
            </a:r>
            <a:r>
              <a:rPr lang="en-US" sz="1100" dirty="0"/>
              <a:t>/atlas/</a:t>
            </a:r>
            <a:r>
              <a:rPr lang="en-US" sz="1100" dirty="0" err="1"/>
              <a:t>atlas.html</a:t>
            </a:r>
            <a:endParaRPr lang="en-US" sz="1100" dirty="0"/>
          </a:p>
        </p:txBody>
      </p:sp>
    </p:spTree>
    <p:extLst>
      <p:ext uri="{BB962C8B-B14F-4D97-AF65-F5344CB8AC3E}">
        <p14:creationId xmlns:p14="http://schemas.microsoft.com/office/powerpoint/2010/main" val="25848746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descr="cityofnews_large.jpg"/>
          <p:cNvPicPr>
            <a:picLocks noChangeAspect="1"/>
          </p:cNvPicPr>
          <p:nvPr/>
        </p:nvPicPr>
        <p:blipFill>
          <a:blip r:embed="rId3"/>
          <a:stretch>
            <a:fillRect/>
          </a:stretch>
        </p:blipFill>
        <p:spPr>
          <a:xfrm>
            <a:off x="0" y="363070"/>
            <a:ext cx="9144000" cy="6131859"/>
          </a:xfrm>
          <a:prstGeom prst="rect">
            <a:avLst/>
          </a:prstGeom>
        </p:spPr>
      </p:pic>
      <p:sp>
        <p:nvSpPr>
          <p:cNvPr id="3" name="TextBox 2"/>
          <p:cNvSpPr txBox="1"/>
          <p:nvPr/>
        </p:nvSpPr>
        <p:spPr>
          <a:xfrm>
            <a:off x="0" y="6596390"/>
            <a:ext cx="9144000" cy="261610"/>
          </a:xfrm>
          <a:prstGeom prst="rect">
            <a:avLst/>
          </a:prstGeom>
          <a:noFill/>
        </p:spPr>
        <p:txBody>
          <a:bodyPr wrap="square" rtlCol="0">
            <a:spAutoFit/>
          </a:bodyPr>
          <a:lstStyle/>
          <a:p>
            <a:pPr algn="r"/>
            <a:r>
              <a:rPr lang="en-US" sz="1100" dirty="0"/>
              <a:t>The Atlas of Cyberspace: http://</a:t>
            </a:r>
            <a:r>
              <a:rPr lang="en-US" sz="1100" dirty="0" err="1"/>
              <a:t>personalpages.manchester.ac.uk</a:t>
            </a:r>
            <a:r>
              <a:rPr lang="en-US" sz="1100" dirty="0"/>
              <a:t>/staff/</a:t>
            </a:r>
            <a:r>
              <a:rPr lang="en-US" sz="1100" dirty="0" err="1"/>
              <a:t>m.dodge</a:t>
            </a:r>
            <a:r>
              <a:rPr lang="en-US" sz="1100" dirty="0"/>
              <a:t>/</a:t>
            </a:r>
            <a:r>
              <a:rPr lang="en-US" sz="1100" dirty="0" err="1"/>
              <a:t>cybergeography</a:t>
            </a:r>
            <a:r>
              <a:rPr lang="en-US" sz="1100" dirty="0"/>
              <a:t>/atlas/</a:t>
            </a:r>
            <a:r>
              <a:rPr lang="en-US" sz="1100" dirty="0" err="1"/>
              <a:t>atlas.html</a:t>
            </a:r>
            <a:endParaRPr lang="en-US" sz="1100" dirty="0"/>
          </a:p>
        </p:txBody>
      </p:sp>
    </p:spTree>
    <p:extLst>
      <p:ext uri="{BB962C8B-B14F-4D97-AF65-F5344CB8AC3E}">
        <p14:creationId xmlns:p14="http://schemas.microsoft.com/office/powerpoint/2010/main" val="31302560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descr="johnny.jpg"/>
          <p:cNvPicPr>
            <a:picLocks noChangeAspect="1"/>
          </p:cNvPicPr>
          <p:nvPr/>
        </p:nvPicPr>
        <p:blipFill>
          <a:blip r:embed="rId3"/>
          <a:stretch>
            <a:fillRect/>
          </a:stretch>
        </p:blipFill>
        <p:spPr>
          <a:xfrm>
            <a:off x="508000" y="342900"/>
            <a:ext cx="8128000" cy="6172200"/>
          </a:xfrm>
          <a:prstGeom prst="rect">
            <a:avLst/>
          </a:prstGeom>
        </p:spPr>
      </p:pic>
      <p:sp>
        <p:nvSpPr>
          <p:cNvPr id="3" name="TextBox 2"/>
          <p:cNvSpPr txBox="1"/>
          <p:nvPr/>
        </p:nvSpPr>
        <p:spPr>
          <a:xfrm>
            <a:off x="0" y="6596390"/>
            <a:ext cx="9144000" cy="261610"/>
          </a:xfrm>
          <a:prstGeom prst="rect">
            <a:avLst/>
          </a:prstGeom>
          <a:noFill/>
        </p:spPr>
        <p:txBody>
          <a:bodyPr wrap="square" rtlCol="0">
            <a:spAutoFit/>
          </a:bodyPr>
          <a:lstStyle/>
          <a:p>
            <a:pPr algn="r"/>
            <a:r>
              <a:rPr lang="en-US" sz="1100" dirty="0" smtClean="0"/>
              <a:t>Image from Johnny Mnemonic, 1995</a:t>
            </a:r>
            <a:endParaRPr lang="en-US" sz="1100" dirty="0"/>
          </a:p>
        </p:txBody>
      </p:sp>
    </p:spTree>
    <p:extLst>
      <p:ext uri="{BB962C8B-B14F-4D97-AF65-F5344CB8AC3E}">
        <p14:creationId xmlns:p14="http://schemas.microsoft.com/office/powerpoint/2010/main" val="28114108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ematrix1_large.jpg"/>
          <p:cNvPicPr>
            <a:picLocks noChangeAspect="1"/>
          </p:cNvPicPr>
          <p:nvPr/>
        </p:nvPicPr>
        <p:blipFill>
          <a:blip r:embed="rId3"/>
          <a:stretch>
            <a:fillRect/>
          </a:stretch>
        </p:blipFill>
        <p:spPr>
          <a:xfrm>
            <a:off x="1397000" y="1016000"/>
            <a:ext cx="6350000" cy="4826000"/>
          </a:xfrm>
          <a:prstGeom prst="rect">
            <a:avLst/>
          </a:prstGeom>
        </p:spPr>
      </p:pic>
      <p:sp>
        <p:nvSpPr>
          <p:cNvPr id="3" name="TextBox 2"/>
          <p:cNvSpPr txBox="1"/>
          <p:nvPr/>
        </p:nvSpPr>
        <p:spPr>
          <a:xfrm>
            <a:off x="0" y="6596390"/>
            <a:ext cx="9144000" cy="261610"/>
          </a:xfrm>
          <a:prstGeom prst="rect">
            <a:avLst/>
          </a:prstGeom>
          <a:noFill/>
        </p:spPr>
        <p:txBody>
          <a:bodyPr wrap="square" rtlCol="0">
            <a:spAutoFit/>
          </a:bodyPr>
          <a:lstStyle/>
          <a:p>
            <a:pPr algn="r"/>
            <a:r>
              <a:rPr lang="en-US" sz="1100" dirty="0" smtClean="0"/>
              <a:t>Image from The Matrix</a:t>
            </a:r>
            <a:endParaRPr lang="en-US" sz="1100" dirty="0"/>
          </a:p>
        </p:txBody>
      </p:sp>
      <p:sp>
        <p:nvSpPr>
          <p:cNvPr id="4" name="TextBox 3"/>
          <p:cNvSpPr txBox="1"/>
          <p:nvPr/>
        </p:nvSpPr>
        <p:spPr>
          <a:xfrm>
            <a:off x="152400" y="6748790"/>
            <a:ext cx="9144000" cy="261610"/>
          </a:xfrm>
          <a:prstGeom prst="rect">
            <a:avLst/>
          </a:prstGeom>
          <a:noFill/>
        </p:spPr>
        <p:txBody>
          <a:bodyPr wrap="square" rtlCol="0">
            <a:spAutoFit/>
          </a:bodyPr>
          <a:lstStyle/>
          <a:p>
            <a:pPr algn="r"/>
            <a:r>
              <a:rPr lang="en-US" sz="1100" dirty="0" smtClean="0"/>
              <a:t>Image from The Matrix</a:t>
            </a:r>
            <a:endParaRPr lang="en-US" sz="1100" dirty="0"/>
          </a:p>
        </p:txBody>
      </p:sp>
    </p:spTree>
    <p:extLst>
      <p:ext uri="{BB962C8B-B14F-4D97-AF65-F5344CB8AC3E}">
        <p14:creationId xmlns:p14="http://schemas.microsoft.com/office/powerpoint/2010/main" val="383548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84822" y="1384300"/>
            <a:ext cx="2774355" cy="4089400"/>
          </a:xfrm>
          <a:prstGeom prst="rect">
            <a:avLst/>
          </a:prstGeom>
        </p:spPr>
      </p:pic>
    </p:spTree>
    <p:extLst>
      <p:ext uri="{BB962C8B-B14F-4D97-AF65-F5344CB8AC3E}">
        <p14:creationId xmlns:p14="http://schemas.microsoft.com/office/powerpoint/2010/main" val="40189203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descr="pulp-fiction.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11730" y="1268730"/>
            <a:ext cx="4320540" cy="4320540"/>
          </a:xfrm>
          <a:prstGeom prst="rect">
            <a:avLst/>
          </a:prstGeom>
        </p:spPr>
      </p:pic>
    </p:spTree>
    <p:extLst>
      <p:ext uri="{BB962C8B-B14F-4D97-AF65-F5344CB8AC3E}">
        <p14:creationId xmlns:p14="http://schemas.microsoft.com/office/powerpoint/2010/main" val="7323164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descr="1999-poster-run_lola_run-3.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44268" y="0"/>
            <a:ext cx="4855464" cy="6858000"/>
          </a:xfrm>
          <a:prstGeom prst="rect">
            <a:avLst/>
          </a:prstGeom>
        </p:spPr>
      </p:pic>
    </p:spTree>
    <p:extLst>
      <p:ext uri="{BB962C8B-B14F-4D97-AF65-F5344CB8AC3E}">
        <p14:creationId xmlns:p14="http://schemas.microsoft.com/office/powerpoint/2010/main" val="6534091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descr="1999-poster-run_lola_run-3.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44268" y="0"/>
            <a:ext cx="4855464" cy="6858000"/>
          </a:xfrm>
          <a:prstGeom prst="rect">
            <a:avLst/>
          </a:prstGeom>
        </p:spPr>
      </p:pic>
      <p:pic>
        <p:nvPicPr>
          <p:cNvPr id="4" name="Picture 3" descr="blairwitchproject.jp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146300" y="0"/>
            <a:ext cx="4850559" cy="6858000"/>
          </a:xfrm>
          <a:prstGeom prst="rect">
            <a:avLst/>
          </a:prstGeom>
        </p:spPr>
      </p:pic>
    </p:spTree>
    <p:extLst>
      <p:ext uri="{BB962C8B-B14F-4D97-AF65-F5344CB8AC3E}">
        <p14:creationId xmlns:p14="http://schemas.microsoft.com/office/powerpoint/2010/main" val="38963379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rcII.jpg"/>
          <p:cNvPicPr>
            <a:picLocks noChangeAspect="1"/>
          </p:cNvPicPr>
          <p:nvPr/>
        </p:nvPicPr>
        <p:blipFill>
          <a:blip r:embed="rId3"/>
          <a:stretch>
            <a:fillRect/>
          </a:stretch>
        </p:blipFill>
        <p:spPr>
          <a:xfrm>
            <a:off x="1492250" y="1422400"/>
            <a:ext cx="6159500" cy="4013200"/>
          </a:xfrm>
          <a:prstGeom prst="rect">
            <a:avLst/>
          </a:prstGeom>
        </p:spPr>
      </p:pic>
    </p:spTree>
    <p:extLst>
      <p:ext uri="{BB962C8B-B14F-4D97-AF65-F5344CB8AC3E}">
        <p14:creationId xmlns:p14="http://schemas.microsoft.com/office/powerpoint/2010/main" val="23877733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descr="10778mushclientexample.gif"/>
          <p:cNvPicPr>
            <a:picLocks noChangeAspect="1"/>
          </p:cNvPicPr>
          <p:nvPr/>
        </p:nvPicPr>
        <p:blipFill>
          <a:blip r:embed="rId3"/>
          <a:stretch>
            <a:fillRect/>
          </a:stretch>
        </p:blipFill>
        <p:spPr>
          <a:xfrm>
            <a:off x="475360" y="0"/>
            <a:ext cx="8193280" cy="6858000"/>
          </a:xfrm>
          <a:prstGeom prst="rect">
            <a:avLst/>
          </a:prstGeom>
        </p:spPr>
      </p:pic>
    </p:spTree>
    <p:extLst>
      <p:ext uri="{BB962C8B-B14F-4D97-AF65-F5344CB8AC3E}">
        <p14:creationId xmlns:p14="http://schemas.microsoft.com/office/powerpoint/2010/main" val="35838160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96212" y="1758520"/>
            <a:ext cx="3741466" cy="3502140"/>
          </a:xfrm>
          <a:prstGeom prst="rect">
            <a:avLst/>
          </a:prstGeom>
          <a:ln>
            <a:noFill/>
          </a:ln>
          <a:effectLst>
            <a:outerShdw blurRad="292100" dist="139700" dir="2700000" algn="tl" rotWithShape="0">
              <a:srgbClr val="333333">
                <a:alpha val="65000"/>
              </a:srgbClr>
            </a:outerShdw>
          </a:effectLst>
        </p:spPr>
      </p:pic>
      <p:pic>
        <p:nvPicPr>
          <p:cNvPr id="3" name="Picture 2" descr="cnn2000.jp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827639" y="3263900"/>
            <a:ext cx="5316361" cy="3479800"/>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158768" y="277792"/>
            <a:ext cx="7092938" cy="707886"/>
          </a:xfrm>
          <a:prstGeom prst="rect">
            <a:avLst/>
          </a:prstGeom>
          <a:noFill/>
        </p:spPr>
        <p:txBody>
          <a:bodyPr wrap="square" rtlCol="0">
            <a:spAutoFit/>
          </a:bodyPr>
          <a:lstStyle/>
          <a:p>
            <a:r>
              <a:rPr lang="en-US" sz="4000" dirty="0" smtClean="0">
                <a:solidFill>
                  <a:srgbClr val="FFFFFF"/>
                </a:solidFill>
                <a:latin typeface="Gill Sans"/>
                <a:cs typeface="Gill Sans"/>
              </a:rPr>
              <a:t>Mid-1990s:  “World Wide Web”</a:t>
            </a:r>
            <a:endParaRPr lang="en-US" sz="4000" dirty="0">
              <a:solidFill>
                <a:srgbClr val="FFFFFF"/>
              </a:solidFill>
              <a:latin typeface="Gill Sans"/>
              <a:cs typeface="Gill Sans"/>
            </a:endParaRPr>
          </a:p>
        </p:txBody>
      </p:sp>
    </p:spTree>
    <p:extLst>
      <p:ext uri="{BB962C8B-B14F-4D97-AF65-F5344CB8AC3E}">
        <p14:creationId xmlns:p14="http://schemas.microsoft.com/office/powerpoint/2010/main" val="32838526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descr="facebook1.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781060"/>
            <a:ext cx="9144000" cy="5076940"/>
          </a:xfrm>
          <a:prstGeom prst="rect">
            <a:avLst/>
          </a:prstGeom>
        </p:spPr>
      </p:pic>
      <p:sp>
        <p:nvSpPr>
          <p:cNvPr id="3" name="TextBox 2"/>
          <p:cNvSpPr txBox="1"/>
          <p:nvPr/>
        </p:nvSpPr>
        <p:spPr>
          <a:xfrm>
            <a:off x="158767" y="277792"/>
            <a:ext cx="7577499" cy="707886"/>
          </a:xfrm>
          <a:prstGeom prst="rect">
            <a:avLst/>
          </a:prstGeom>
          <a:noFill/>
        </p:spPr>
        <p:txBody>
          <a:bodyPr wrap="square" rtlCol="0">
            <a:spAutoFit/>
          </a:bodyPr>
          <a:lstStyle/>
          <a:p>
            <a:r>
              <a:rPr lang="en-US" sz="4000" dirty="0" smtClean="0">
                <a:solidFill>
                  <a:srgbClr val="FFFFFF"/>
                </a:solidFill>
                <a:latin typeface="Gill Sans"/>
                <a:cs typeface="Gill Sans"/>
              </a:rPr>
              <a:t>Early 2000s:  Web 2.0</a:t>
            </a:r>
            <a:endParaRPr lang="en-US" sz="4000" dirty="0">
              <a:solidFill>
                <a:srgbClr val="FFFFFF"/>
              </a:solidFill>
              <a:latin typeface="Gill Sans"/>
              <a:cs typeface="Gill Sans"/>
            </a:endParaRPr>
          </a:p>
        </p:txBody>
      </p:sp>
    </p:spTree>
    <p:extLst>
      <p:ext uri="{BB962C8B-B14F-4D97-AF65-F5344CB8AC3E}">
        <p14:creationId xmlns:p14="http://schemas.microsoft.com/office/powerpoint/2010/main" val="39594090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descr="digg.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520700"/>
            <a:ext cx="9144000" cy="5802075"/>
          </a:xfrm>
          <a:prstGeom prst="rect">
            <a:avLst/>
          </a:prstGeom>
        </p:spPr>
      </p:pic>
    </p:spTree>
    <p:extLst>
      <p:ext uri="{BB962C8B-B14F-4D97-AF65-F5344CB8AC3E}">
        <p14:creationId xmlns:p14="http://schemas.microsoft.com/office/powerpoint/2010/main" val="31733571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descr="flickr.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431800"/>
            <a:ext cx="9144000" cy="5981888"/>
          </a:xfrm>
          <a:prstGeom prst="rect">
            <a:avLst/>
          </a:prstGeom>
        </p:spPr>
      </p:pic>
    </p:spTree>
    <p:extLst>
      <p:ext uri="{BB962C8B-B14F-4D97-AF65-F5344CB8AC3E}">
        <p14:creationId xmlns:p14="http://schemas.microsoft.com/office/powerpoint/2010/main" val="41365715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descr="google.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711200"/>
            <a:ext cx="9144000" cy="5416455"/>
          </a:xfrm>
          <a:prstGeom prst="rect">
            <a:avLst/>
          </a:prstGeom>
        </p:spPr>
      </p:pic>
    </p:spTree>
    <p:extLst>
      <p:ext uri="{BB962C8B-B14F-4D97-AF65-F5344CB8AC3E}">
        <p14:creationId xmlns:p14="http://schemas.microsoft.com/office/powerpoint/2010/main" val="3624748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descr="brand1.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712821" y="130240"/>
            <a:ext cx="4431179" cy="6605549"/>
          </a:xfrm>
          <a:prstGeom prst="rect">
            <a:avLst/>
          </a:prstGeom>
          <a:ln>
            <a:noFill/>
          </a:ln>
          <a:effectLst>
            <a:outerShdw blurRad="292100" dist="139700" dir="2700000" algn="tl" rotWithShape="0">
              <a:srgbClr val="333333">
                <a:alpha val="65000"/>
              </a:srgbClr>
            </a:outerShdw>
          </a:effectLst>
        </p:spPr>
      </p:pic>
      <p:pic>
        <p:nvPicPr>
          <p:cNvPr id="3" name="Picture 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7468" y="150898"/>
            <a:ext cx="4379469" cy="660554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78049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Samsung Galaxy S II] The Way Were Wired TV Commercial.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08000" y="1143000"/>
            <a:ext cx="8128000" cy="4572000"/>
          </a:xfrm>
          <a:prstGeom prst="rect">
            <a:avLst/>
          </a:prstGeom>
        </p:spPr>
      </p:pic>
      <p:sp>
        <p:nvSpPr>
          <p:cNvPr id="3" name="TextBox 2"/>
          <p:cNvSpPr txBox="1"/>
          <p:nvPr/>
        </p:nvSpPr>
        <p:spPr>
          <a:xfrm>
            <a:off x="158768" y="277792"/>
            <a:ext cx="7092938" cy="707886"/>
          </a:xfrm>
          <a:prstGeom prst="rect">
            <a:avLst/>
          </a:prstGeom>
          <a:noFill/>
        </p:spPr>
        <p:txBody>
          <a:bodyPr wrap="square" rtlCol="0">
            <a:spAutoFit/>
          </a:bodyPr>
          <a:lstStyle/>
          <a:p>
            <a:r>
              <a:rPr lang="en-US" sz="4000" dirty="0" smtClean="0">
                <a:solidFill>
                  <a:srgbClr val="FFFFFF"/>
                </a:solidFill>
                <a:latin typeface="Gill Sans"/>
                <a:cs typeface="Gill Sans"/>
              </a:rPr>
              <a:t>2012:  Networked Life</a:t>
            </a:r>
            <a:endParaRPr lang="en-US" sz="4000" dirty="0">
              <a:solidFill>
                <a:srgbClr val="FFFFFF"/>
              </a:solidFill>
              <a:latin typeface="Gill Sans"/>
              <a:cs typeface="Gill Sans"/>
            </a:endParaRPr>
          </a:p>
        </p:txBody>
      </p:sp>
    </p:spTree>
    <p:extLst>
      <p:ext uri="{BB962C8B-B14F-4D97-AF65-F5344CB8AC3E}">
        <p14:creationId xmlns:p14="http://schemas.microsoft.com/office/powerpoint/2010/main" val="3149611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mute="1">
                <p:cTn id="7" fill="hold" display="0">
                  <p:stCondLst>
                    <p:cond delay="indefinite"/>
                  </p:stCondLst>
                </p:cTn>
                <p:tgtEl>
                  <p:spTgt spid="2"/>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amsung Galaxy 2 commercial AD.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524000" y="1143000"/>
            <a:ext cx="6096000" cy="4572000"/>
          </a:xfrm>
          <a:prstGeom prst="rect">
            <a:avLst/>
          </a:prstGeom>
        </p:spPr>
      </p:pic>
      <p:sp>
        <p:nvSpPr>
          <p:cNvPr id="3" name="TextBox 2"/>
          <p:cNvSpPr txBox="1"/>
          <p:nvPr/>
        </p:nvSpPr>
        <p:spPr>
          <a:xfrm>
            <a:off x="158768" y="277792"/>
            <a:ext cx="7092938" cy="707886"/>
          </a:xfrm>
          <a:prstGeom prst="rect">
            <a:avLst/>
          </a:prstGeom>
          <a:noFill/>
        </p:spPr>
        <p:txBody>
          <a:bodyPr wrap="square" rtlCol="0">
            <a:spAutoFit/>
          </a:bodyPr>
          <a:lstStyle/>
          <a:p>
            <a:r>
              <a:rPr lang="en-US" sz="4000" dirty="0" smtClean="0">
                <a:solidFill>
                  <a:srgbClr val="FFFFFF"/>
                </a:solidFill>
                <a:latin typeface="Gill Sans"/>
                <a:cs typeface="Gill Sans"/>
              </a:rPr>
              <a:t>2012:  Networked Life</a:t>
            </a:r>
            <a:endParaRPr lang="en-US" sz="4000" dirty="0">
              <a:solidFill>
                <a:srgbClr val="FFFFFF"/>
              </a:solidFill>
              <a:latin typeface="Gill Sans"/>
              <a:cs typeface="Gill Sans"/>
            </a:endParaRPr>
          </a:p>
        </p:txBody>
      </p:sp>
    </p:spTree>
    <p:extLst>
      <p:ext uri="{BB962C8B-B14F-4D97-AF65-F5344CB8AC3E}">
        <p14:creationId xmlns:p14="http://schemas.microsoft.com/office/powerpoint/2010/main" val="404208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485682" y="1448479"/>
            <a:ext cx="6330457" cy="707886"/>
          </a:xfrm>
          <a:prstGeom prst="rect">
            <a:avLst/>
          </a:prstGeom>
        </p:spPr>
        <p:txBody>
          <a:bodyPr wrap="square">
            <a:spAutoFit/>
          </a:bodyPr>
          <a:lstStyle/>
          <a:p>
            <a:r>
              <a:rPr lang="en-US" sz="2000" dirty="0" smtClean="0">
                <a:latin typeface="Gill Sans"/>
                <a:cs typeface="Gill Sans"/>
              </a:rPr>
              <a:t>“Who should I accept as a friend? Everyone I know or just people I like?” (U.S. teen talking about Facebook)</a:t>
            </a:r>
            <a:endParaRPr lang="en-US" sz="2000" dirty="0">
              <a:latin typeface="Gill Sans"/>
              <a:cs typeface="Gill Sans"/>
            </a:endParaRPr>
          </a:p>
        </p:txBody>
      </p:sp>
      <p:sp>
        <p:nvSpPr>
          <p:cNvPr id="3" name="Rectangle 2"/>
          <p:cNvSpPr/>
          <p:nvPr/>
        </p:nvSpPr>
        <p:spPr>
          <a:xfrm>
            <a:off x="485683" y="2480529"/>
            <a:ext cx="6172076" cy="707886"/>
          </a:xfrm>
          <a:prstGeom prst="rect">
            <a:avLst/>
          </a:prstGeom>
        </p:spPr>
        <p:txBody>
          <a:bodyPr wrap="square">
            <a:spAutoFit/>
          </a:bodyPr>
          <a:lstStyle/>
          <a:p>
            <a:r>
              <a:rPr lang="en-US" sz="2000" dirty="0" smtClean="0">
                <a:latin typeface="Gill Sans"/>
                <a:cs typeface="Gill Sans"/>
              </a:rPr>
              <a:t>“What role does social media play in protest movements?”</a:t>
            </a:r>
            <a:endParaRPr lang="en-US" sz="2000" dirty="0">
              <a:latin typeface="Gill Sans"/>
              <a:cs typeface="Gill Sans"/>
            </a:endParaRPr>
          </a:p>
        </p:txBody>
      </p:sp>
      <p:sp>
        <p:nvSpPr>
          <p:cNvPr id="4" name="Rectangle 3"/>
          <p:cNvSpPr/>
          <p:nvPr/>
        </p:nvSpPr>
        <p:spPr>
          <a:xfrm>
            <a:off x="485683" y="3464174"/>
            <a:ext cx="6172076" cy="1015663"/>
          </a:xfrm>
          <a:prstGeom prst="rect">
            <a:avLst/>
          </a:prstGeom>
        </p:spPr>
        <p:txBody>
          <a:bodyPr wrap="square">
            <a:spAutoFit/>
          </a:bodyPr>
          <a:lstStyle/>
          <a:p>
            <a:r>
              <a:rPr lang="en-US" sz="2000" dirty="0" smtClean="0">
                <a:latin typeface="Gill Sans"/>
                <a:cs typeface="Gill Sans"/>
              </a:rPr>
              <a:t>Should I be angry or try to sue</a:t>
            </a:r>
            <a:r>
              <a:rPr lang="en-US" sz="2000" dirty="0">
                <a:latin typeface="Gill Sans"/>
                <a:cs typeface="Gill Sans"/>
              </a:rPr>
              <a:t> </a:t>
            </a:r>
            <a:r>
              <a:rPr lang="en-US" sz="2000" dirty="0" smtClean="0">
                <a:latin typeface="Gill Sans"/>
                <a:cs typeface="Gill Sans"/>
              </a:rPr>
              <a:t>people for spreading my photography all over the internet or just be glad I was noticed? (Noam </a:t>
            </a:r>
            <a:r>
              <a:rPr lang="en-US" sz="2000" dirty="0" err="1" smtClean="0">
                <a:latin typeface="Gill Sans"/>
                <a:cs typeface="Gill Sans"/>
              </a:rPr>
              <a:t>Galai</a:t>
            </a:r>
            <a:r>
              <a:rPr lang="en-US" sz="2000" dirty="0" smtClean="0">
                <a:latin typeface="Gill Sans"/>
                <a:cs typeface="Gill Sans"/>
              </a:rPr>
              <a:t>)</a:t>
            </a:r>
            <a:endParaRPr lang="en-US" sz="2000" dirty="0">
              <a:latin typeface="Gill Sans"/>
              <a:cs typeface="Gill Sans"/>
            </a:endParaRPr>
          </a:p>
        </p:txBody>
      </p:sp>
      <p:sp>
        <p:nvSpPr>
          <p:cNvPr id="5" name="Rectangle 4"/>
          <p:cNvSpPr/>
          <p:nvPr/>
        </p:nvSpPr>
        <p:spPr>
          <a:xfrm>
            <a:off x="485683" y="4796539"/>
            <a:ext cx="6172076" cy="707886"/>
          </a:xfrm>
          <a:prstGeom prst="rect">
            <a:avLst/>
          </a:prstGeom>
        </p:spPr>
        <p:txBody>
          <a:bodyPr wrap="square">
            <a:spAutoFit/>
          </a:bodyPr>
          <a:lstStyle/>
          <a:p>
            <a:r>
              <a:rPr lang="en-US" sz="2000" dirty="0" smtClean="0">
                <a:latin typeface="Gill Sans"/>
                <a:cs typeface="Gill Sans"/>
              </a:rPr>
              <a:t>“How can musicians engage their fans through social media?” (Nancy </a:t>
            </a:r>
            <a:r>
              <a:rPr lang="en-US" sz="2000" dirty="0" err="1" smtClean="0">
                <a:latin typeface="Gill Sans"/>
                <a:cs typeface="Gill Sans"/>
              </a:rPr>
              <a:t>Baym</a:t>
            </a:r>
            <a:r>
              <a:rPr lang="en-US" sz="2000" dirty="0" smtClean="0">
                <a:latin typeface="Gill Sans"/>
                <a:cs typeface="Gill Sans"/>
              </a:rPr>
              <a:t>)</a:t>
            </a:r>
            <a:endParaRPr lang="en-US" sz="2000" dirty="0">
              <a:latin typeface="Gill Sans"/>
              <a:cs typeface="Gill Sans"/>
            </a:endParaRPr>
          </a:p>
        </p:txBody>
      </p:sp>
      <p:sp>
        <p:nvSpPr>
          <p:cNvPr id="6" name="TextBox 5"/>
          <p:cNvSpPr txBox="1"/>
          <p:nvPr/>
        </p:nvSpPr>
        <p:spPr>
          <a:xfrm>
            <a:off x="158768" y="277792"/>
            <a:ext cx="2976886" cy="707886"/>
          </a:xfrm>
          <a:prstGeom prst="rect">
            <a:avLst/>
          </a:prstGeom>
          <a:noFill/>
        </p:spPr>
        <p:txBody>
          <a:bodyPr wrap="square" rtlCol="0">
            <a:spAutoFit/>
          </a:bodyPr>
          <a:lstStyle/>
          <a:p>
            <a:r>
              <a:rPr lang="en-US" sz="4000" dirty="0" smtClean="0">
                <a:solidFill>
                  <a:srgbClr val="FFFFFF"/>
                </a:solidFill>
                <a:latin typeface="Gill Sans"/>
                <a:cs typeface="Gill Sans"/>
              </a:rPr>
              <a:t>2012</a:t>
            </a:r>
            <a:endParaRPr lang="en-US" sz="4000" dirty="0">
              <a:solidFill>
                <a:srgbClr val="FFFFFF"/>
              </a:solidFill>
              <a:latin typeface="Gill Sans"/>
              <a:cs typeface="Gill Sans"/>
            </a:endParaRPr>
          </a:p>
        </p:txBody>
      </p:sp>
      <p:pic>
        <p:nvPicPr>
          <p:cNvPr id="9" name="Picture 8" descr="fenceskew.jpg"/>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6477000" y="111658"/>
            <a:ext cx="2667000" cy="6746342"/>
          </a:xfrm>
          <a:prstGeom prst="rect">
            <a:avLst/>
          </a:prstGeom>
        </p:spPr>
      </p:pic>
    </p:spTree>
    <p:extLst>
      <p:ext uri="{BB962C8B-B14F-4D97-AF65-F5344CB8AC3E}">
        <p14:creationId xmlns:p14="http://schemas.microsoft.com/office/powerpoint/2010/main" val="22299187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ransmedia ecosystem.jpg"/>
          <p:cNvPicPr>
            <a:picLocks noChangeAspect="1"/>
          </p:cNvPicPr>
          <p:nvPr/>
        </p:nvPicPr>
        <p:blipFill>
          <a:blip r:embed="rId3"/>
          <a:stretch>
            <a:fillRect/>
          </a:stretch>
        </p:blipFill>
        <p:spPr>
          <a:xfrm>
            <a:off x="159" y="0"/>
            <a:ext cx="9143842" cy="6858000"/>
          </a:xfrm>
          <a:prstGeom prst="rect">
            <a:avLst/>
          </a:prstGeom>
          <a:noFill/>
          <a:ln>
            <a:noFill/>
          </a:ln>
        </p:spPr>
      </p:pic>
      <p:sp>
        <p:nvSpPr>
          <p:cNvPr id="3" name="Cloud Callout 2"/>
          <p:cNvSpPr/>
          <p:nvPr/>
        </p:nvSpPr>
        <p:spPr>
          <a:xfrm>
            <a:off x="702792" y="887687"/>
            <a:ext cx="3218047" cy="1602769"/>
          </a:xfrm>
          <a:prstGeom prst="cloudCallout">
            <a:avLst>
              <a:gd name="adj1" fmla="val -26963"/>
              <a:gd name="adj2" fmla="val 70961"/>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bg1"/>
                </a:solidFill>
              </a:rPr>
              <a:t>Where to begin?</a:t>
            </a:r>
            <a:endParaRPr lang="en-US" dirty="0">
              <a:solidFill>
                <a:schemeClr val="bg1"/>
              </a:solidFill>
            </a:endParaRPr>
          </a:p>
        </p:txBody>
      </p:sp>
      <p:sp>
        <p:nvSpPr>
          <p:cNvPr id="4" name="Cloud Callout 3"/>
          <p:cNvSpPr/>
          <p:nvPr/>
        </p:nvSpPr>
        <p:spPr>
          <a:xfrm>
            <a:off x="4702053" y="1689071"/>
            <a:ext cx="3218047" cy="1602769"/>
          </a:xfrm>
          <a:prstGeom prst="cloudCallout">
            <a:avLst>
              <a:gd name="adj1" fmla="val -26963"/>
              <a:gd name="adj2" fmla="val 70961"/>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bg1"/>
                </a:solidFill>
              </a:rPr>
              <a:t>Where to go?</a:t>
            </a:r>
            <a:endParaRPr lang="en-US" dirty="0">
              <a:solidFill>
                <a:schemeClr val="bg1"/>
              </a:solidFill>
            </a:endParaRPr>
          </a:p>
        </p:txBody>
      </p:sp>
      <p:sp>
        <p:nvSpPr>
          <p:cNvPr id="5" name="Cloud Callout 4"/>
          <p:cNvSpPr/>
          <p:nvPr/>
        </p:nvSpPr>
        <p:spPr>
          <a:xfrm>
            <a:off x="1484006" y="4171650"/>
            <a:ext cx="3218047" cy="1602769"/>
          </a:xfrm>
          <a:prstGeom prst="cloudCallout">
            <a:avLst>
              <a:gd name="adj1" fmla="val -26963"/>
              <a:gd name="adj2" fmla="val 70961"/>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bg1"/>
                </a:solidFill>
              </a:rPr>
              <a:t>Where to end up?</a:t>
            </a:r>
            <a:endParaRPr lang="en-US" dirty="0">
              <a:solidFill>
                <a:schemeClr val="bg1"/>
              </a:solidFill>
            </a:endParaRPr>
          </a:p>
        </p:txBody>
      </p:sp>
    </p:spTree>
    <p:extLst>
      <p:ext uri="{BB962C8B-B14F-4D97-AF65-F5344CB8AC3E}">
        <p14:creationId xmlns:p14="http://schemas.microsoft.com/office/powerpoint/2010/main" val="103540543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44952" y="947275"/>
            <a:ext cx="8247575" cy="5080784"/>
          </a:xfrm>
          <a:prstGeom prst="rect">
            <a:avLst/>
          </a:prstGeom>
        </p:spPr>
      </p:pic>
    </p:spTree>
    <p:extLst>
      <p:ext uri="{BB962C8B-B14F-4D97-AF65-F5344CB8AC3E}">
        <p14:creationId xmlns:p14="http://schemas.microsoft.com/office/powerpoint/2010/main" val="42773711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092323" y="2125526"/>
            <a:ext cx="2172765" cy="400110"/>
          </a:xfrm>
          <a:prstGeom prst="rect">
            <a:avLst/>
          </a:prstGeom>
        </p:spPr>
        <p:txBody>
          <a:bodyPr wrap="none">
            <a:spAutoFit/>
          </a:bodyPr>
          <a:lstStyle/>
          <a:p>
            <a:r>
              <a:rPr lang="en-US" sz="2000" dirty="0" smtClean="0">
                <a:latin typeface="Gill Sans"/>
                <a:cs typeface="Gill Sans"/>
              </a:rPr>
              <a:t>Research Question</a:t>
            </a:r>
            <a:endParaRPr lang="en-US" sz="2000" dirty="0">
              <a:latin typeface="Gill Sans"/>
              <a:cs typeface="Gill Sans"/>
            </a:endParaRPr>
          </a:p>
        </p:txBody>
      </p:sp>
      <p:sp>
        <p:nvSpPr>
          <p:cNvPr id="13" name="Rectangle 12"/>
          <p:cNvSpPr/>
          <p:nvPr/>
        </p:nvSpPr>
        <p:spPr>
          <a:xfrm>
            <a:off x="2244723" y="2876279"/>
            <a:ext cx="1518364" cy="400110"/>
          </a:xfrm>
          <a:prstGeom prst="rect">
            <a:avLst/>
          </a:prstGeom>
        </p:spPr>
        <p:txBody>
          <a:bodyPr wrap="none">
            <a:spAutoFit/>
          </a:bodyPr>
          <a:lstStyle/>
          <a:p>
            <a:r>
              <a:rPr lang="en-US" sz="2000" dirty="0" smtClean="0">
                <a:latin typeface="Gill Sans"/>
                <a:cs typeface="Gill Sans"/>
              </a:rPr>
              <a:t>Collect Data</a:t>
            </a:r>
            <a:endParaRPr lang="en-US" sz="2000" dirty="0">
              <a:latin typeface="Gill Sans"/>
              <a:cs typeface="Gill Sans"/>
            </a:endParaRPr>
          </a:p>
        </p:txBody>
      </p:sp>
      <p:sp>
        <p:nvSpPr>
          <p:cNvPr id="14" name="Rectangle 13"/>
          <p:cNvSpPr/>
          <p:nvPr/>
        </p:nvSpPr>
        <p:spPr>
          <a:xfrm>
            <a:off x="2397123" y="3671142"/>
            <a:ext cx="1723424" cy="400110"/>
          </a:xfrm>
          <a:prstGeom prst="rect">
            <a:avLst/>
          </a:prstGeom>
        </p:spPr>
        <p:txBody>
          <a:bodyPr wrap="none">
            <a:spAutoFit/>
          </a:bodyPr>
          <a:lstStyle/>
          <a:p>
            <a:r>
              <a:rPr lang="en-US" sz="2000" dirty="0" smtClean="0">
                <a:latin typeface="Gill Sans"/>
                <a:cs typeface="Gill Sans"/>
              </a:rPr>
              <a:t>Sort and Code</a:t>
            </a:r>
            <a:endParaRPr lang="en-US" sz="2000" dirty="0">
              <a:latin typeface="Gill Sans"/>
              <a:cs typeface="Gill Sans"/>
            </a:endParaRPr>
          </a:p>
        </p:txBody>
      </p:sp>
      <p:sp>
        <p:nvSpPr>
          <p:cNvPr id="15" name="Rectangle 14"/>
          <p:cNvSpPr/>
          <p:nvPr/>
        </p:nvSpPr>
        <p:spPr>
          <a:xfrm>
            <a:off x="2549523" y="4421182"/>
            <a:ext cx="2441694" cy="400110"/>
          </a:xfrm>
          <a:prstGeom prst="rect">
            <a:avLst/>
          </a:prstGeom>
        </p:spPr>
        <p:txBody>
          <a:bodyPr wrap="none">
            <a:spAutoFit/>
          </a:bodyPr>
          <a:lstStyle/>
          <a:p>
            <a:r>
              <a:rPr lang="en-US" sz="2000" dirty="0" smtClean="0">
                <a:latin typeface="Gill Sans"/>
                <a:cs typeface="Gill Sans"/>
              </a:rPr>
              <a:t>Analyze and Interpret</a:t>
            </a:r>
            <a:endParaRPr lang="en-US" sz="2000" dirty="0">
              <a:latin typeface="Gill Sans"/>
              <a:cs typeface="Gill Sans"/>
            </a:endParaRPr>
          </a:p>
        </p:txBody>
      </p:sp>
      <p:sp>
        <p:nvSpPr>
          <p:cNvPr id="16" name="Rectangle 15"/>
          <p:cNvSpPr/>
          <p:nvPr/>
        </p:nvSpPr>
        <p:spPr>
          <a:xfrm>
            <a:off x="2701923" y="5245214"/>
            <a:ext cx="2045151" cy="400110"/>
          </a:xfrm>
          <a:prstGeom prst="rect">
            <a:avLst/>
          </a:prstGeom>
        </p:spPr>
        <p:txBody>
          <a:bodyPr wrap="none">
            <a:spAutoFit/>
          </a:bodyPr>
          <a:lstStyle/>
          <a:p>
            <a:r>
              <a:rPr lang="en-US" sz="2000" dirty="0" smtClean="0">
                <a:latin typeface="Gill Sans"/>
                <a:cs typeface="Gill Sans"/>
              </a:rPr>
              <a:t>Write up Findings</a:t>
            </a:r>
            <a:endParaRPr lang="en-US" sz="2000" dirty="0">
              <a:latin typeface="Gill Sans"/>
              <a:cs typeface="Gill Sans"/>
            </a:endParaRPr>
          </a:p>
        </p:txBody>
      </p:sp>
      <p:sp>
        <p:nvSpPr>
          <p:cNvPr id="2" name="Down Arrow 1"/>
          <p:cNvSpPr/>
          <p:nvPr/>
        </p:nvSpPr>
        <p:spPr>
          <a:xfrm>
            <a:off x="2569814" y="2570459"/>
            <a:ext cx="254000" cy="350643"/>
          </a:xfrm>
          <a:prstGeom prst="downArrow">
            <a:avLst/>
          </a:prstGeom>
          <a:solidFill>
            <a:srgbClr val="FAC090"/>
          </a:solidFill>
          <a:ln>
            <a:solidFill>
              <a:srgbClr val="9C592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Down Arrow 16"/>
          <p:cNvSpPr/>
          <p:nvPr/>
        </p:nvSpPr>
        <p:spPr>
          <a:xfrm>
            <a:off x="2836284" y="3276389"/>
            <a:ext cx="254000" cy="350643"/>
          </a:xfrm>
          <a:prstGeom prst="downArrow">
            <a:avLst/>
          </a:prstGeom>
          <a:solidFill>
            <a:srgbClr val="FAC090"/>
          </a:solidFill>
          <a:ln>
            <a:solidFill>
              <a:srgbClr val="9C592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Down Arrow 17"/>
          <p:cNvSpPr/>
          <p:nvPr/>
        </p:nvSpPr>
        <p:spPr>
          <a:xfrm>
            <a:off x="3115684" y="4071252"/>
            <a:ext cx="254000" cy="350643"/>
          </a:xfrm>
          <a:prstGeom prst="downArrow">
            <a:avLst/>
          </a:prstGeom>
          <a:solidFill>
            <a:srgbClr val="FAC090"/>
          </a:solidFill>
          <a:ln>
            <a:solidFill>
              <a:srgbClr val="9C592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Down Arrow 18"/>
          <p:cNvSpPr/>
          <p:nvPr/>
        </p:nvSpPr>
        <p:spPr>
          <a:xfrm>
            <a:off x="3417038" y="4894571"/>
            <a:ext cx="254000" cy="350643"/>
          </a:xfrm>
          <a:prstGeom prst="downArrow">
            <a:avLst/>
          </a:prstGeom>
          <a:solidFill>
            <a:srgbClr val="FAC090"/>
          </a:solidFill>
          <a:ln>
            <a:solidFill>
              <a:srgbClr val="9C592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Circular Arrow 5"/>
          <p:cNvSpPr/>
          <p:nvPr/>
        </p:nvSpPr>
        <p:spPr>
          <a:xfrm rot="5083979" flipH="1">
            <a:off x="3769702" y="2838973"/>
            <a:ext cx="2405530" cy="2207257"/>
          </a:xfrm>
          <a:prstGeom prst="circularArrow">
            <a:avLst>
              <a:gd name="adj1" fmla="val 7109"/>
              <a:gd name="adj2" fmla="val 1142319"/>
              <a:gd name="adj3" fmla="val 20351193"/>
              <a:gd name="adj4" fmla="val 10800000"/>
              <a:gd name="adj5" fmla="val 10718"/>
            </a:avLst>
          </a:prstGeom>
          <a:solidFill>
            <a:srgbClr val="FAC090"/>
          </a:solidFill>
          <a:ln>
            <a:solidFill>
              <a:srgbClr val="9C592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0" name="Circular Arrow 19"/>
          <p:cNvSpPr/>
          <p:nvPr/>
        </p:nvSpPr>
        <p:spPr>
          <a:xfrm rot="15142650" flipH="1">
            <a:off x="1144355" y="3246737"/>
            <a:ext cx="2405530" cy="2207257"/>
          </a:xfrm>
          <a:prstGeom prst="circularArrow">
            <a:avLst>
              <a:gd name="adj1" fmla="val 7109"/>
              <a:gd name="adj2" fmla="val 1142319"/>
              <a:gd name="adj3" fmla="val 20351193"/>
              <a:gd name="adj4" fmla="val 10800000"/>
              <a:gd name="adj5" fmla="val 10718"/>
            </a:avLst>
          </a:prstGeom>
          <a:solidFill>
            <a:srgbClr val="FAC090"/>
          </a:solidFill>
          <a:ln>
            <a:solidFill>
              <a:srgbClr val="9C592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1" name="TextBox 20"/>
          <p:cNvSpPr txBox="1"/>
          <p:nvPr/>
        </p:nvSpPr>
        <p:spPr>
          <a:xfrm>
            <a:off x="6197282" y="-7097"/>
            <a:ext cx="2946718" cy="2123658"/>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lang="en-US" sz="4400" kern="0" dirty="0" smtClean="0">
                <a:solidFill>
                  <a:srgbClr val="FFFFFF"/>
                </a:solidFill>
                <a:latin typeface="+mj-lt"/>
                <a:cs typeface="Impact"/>
              </a:rPr>
              <a:t>Typical Method Texts</a:t>
            </a:r>
          </a:p>
        </p:txBody>
      </p:sp>
    </p:spTree>
    <p:extLst>
      <p:ext uri="{BB962C8B-B14F-4D97-AF65-F5344CB8AC3E}">
        <p14:creationId xmlns:p14="http://schemas.microsoft.com/office/powerpoint/2010/main" val="3879499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0"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rot="12497410">
            <a:off x="1086576" y="1648219"/>
            <a:ext cx="19050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5" name="Rectangle 14"/>
          <p:cNvSpPr/>
          <p:nvPr/>
        </p:nvSpPr>
        <p:spPr>
          <a:xfrm rot="20252916">
            <a:off x="3047444" y="1804042"/>
            <a:ext cx="19050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6" name="Rectangle 15"/>
          <p:cNvSpPr/>
          <p:nvPr/>
        </p:nvSpPr>
        <p:spPr>
          <a:xfrm rot="3351774">
            <a:off x="2642632" y="3051817"/>
            <a:ext cx="19050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7" name="Rectangle 16"/>
          <p:cNvSpPr/>
          <p:nvPr/>
        </p:nvSpPr>
        <p:spPr>
          <a:xfrm rot="986206">
            <a:off x="4201557" y="4224979"/>
            <a:ext cx="19050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8" name="Rectangle 17"/>
          <p:cNvSpPr/>
          <p:nvPr/>
        </p:nvSpPr>
        <p:spPr>
          <a:xfrm rot="20320595">
            <a:off x="2215594" y="4377379"/>
            <a:ext cx="19050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19" name="Rectangle 18"/>
          <p:cNvSpPr/>
          <p:nvPr/>
        </p:nvSpPr>
        <p:spPr>
          <a:xfrm rot="19440917">
            <a:off x="5993844" y="3975742"/>
            <a:ext cx="19050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0" name="Rectangle 19"/>
          <p:cNvSpPr/>
          <p:nvPr/>
        </p:nvSpPr>
        <p:spPr>
          <a:xfrm rot="4097116">
            <a:off x="5589032" y="5580704"/>
            <a:ext cx="19050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1" name="Diamond 20"/>
          <p:cNvSpPr/>
          <p:nvPr/>
        </p:nvSpPr>
        <p:spPr>
          <a:xfrm rot="255971">
            <a:off x="2801045" y="1899919"/>
            <a:ext cx="533400" cy="609600"/>
          </a:xfrm>
          <a:prstGeom prst="diamond">
            <a:avLst/>
          </a:prstGeom>
          <a:solidFill>
            <a:srgbClr val="CCCC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4000" b="1" dirty="0" smtClean="0">
                <a:solidFill>
                  <a:schemeClr val="bg1"/>
                </a:solidFill>
              </a:rPr>
              <a:t>?</a:t>
            </a:r>
            <a:endParaRPr lang="en-US" sz="4000" b="1" dirty="0">
              <a:solidFill>
                <a:schemeClr val="bg1"/>
              </a:solidFill>
            </a:endParaRPr>
          </a:p>
        </p:txBody>
      </p:sp>
      <p:sp>
        <p:nvSpPr>
          <p:cNvPr id="22" name="Diamond 21"/>
          <p:cNvSpPr/>
          <p:nvPr/>
        </p:nvSpPr>
        <p:spPr>
          <a:xfrm rot="255971">
            <a:off x="3813581" y="3671514"/>
            <a:ext cx="533400" cy="609600"/>
          </a:xfrm>
          <a:prstGeom prst="diamond">
            <a:avLst/>
          </a:prstGeom>
          <a:solidFill>
            <a:srgbClr val="CCCC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4000" b="1" dirty="0">
                <a:solidFill>
                  <a:srgbClr val="000000"/>
                </a:solidFill>
              </a:rPr>
              <a:t>?</a:t>
            </a:r>
          </a:p>
        </p:txBody>
      </p:sp>
      <p:sp>
        <p:nvSpPr>
          <p:cNvPr id="23" name="Diamond 22"/>
          <p:cNvSpPr/>
          <p:nvPr/>
        </p:nvSpPr>
        <p:spPr>
          <a:xfrm rot="255971">
            <a:off x="5870979" y="4281113"/>
            <a:ext cx="533400" cy="609600"/>
          </a:xfrm>
          <a:prstGeom prst="diamond">
            <a:avLst/>
          </a:prstGeom>
          <a:solidFill>
            <a:srgbClr val="CCCC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4000" b="1" dirty="0">
                <a:solidFill>
                  <a:srgbClr val="000000"/>
                </a:solidFill>
              </a:rPr>
              <a:t>?</a:t>
            </a:r>
          </a:p>
        </p:txBody>
      </p:sp>
      <p:sp>
        <p:nvSpPr>
          <p:cNvPr id="30" name="TextBox 29"/>
          <p:cNvSpPr txBox="1"/>
          <p:nvPr/>
        </p:nvSpPr>
        <p:spPr>
          <a:xfrm>
            <a:off x="5930216" y="16945"/>
            <a:ext cx="3213784" cy="1446550"/>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lang="en-US" sz="4400" kern="0" dirty="0" smtClean="0">
                <a:latin typeface="Franklin Gothic Medium"/>
                <a:cs typeface="Franklin Gothic Medium"/>
              </a:rPr>
              <a:t>Critical </a:t>
            </a:r>
          </a:p>
          <a:p>
            <a:pPr marL="0" marR="0" lvl="0" indent="0" algn="r" defTabSz="914400" eaLnBrk="1" fontAlgn="auto" latinLnBrk="0" hangingPunct="1">
              <a:lnSpc>
                <a:spcPct val="100000"/>
              </a:lnSpc>
              <a:spcBef>
                <a:spcPts val="0"/>
              </a:spcBef>
              <a:spcAft>
                <a:spcPts val="0"/>
              </a:spcAft>
              <a:buClrTx/>
              <a:buSzTx/>
              <a:buFontTx/>
              <a:buNone/>
              <a:tabLst/>
              <a:defRPr/>
            </a:pPr>
            <a:r>
              <a:rPr lang="en-US" sz="4400" kern="0" dirty="0" smtClean="0">
                <a:latin typeface="Franklin Gothic Medium"/>
                <a:cs typeface="Franklin Gothic Medium"/>
              </a:rPr>
              <a:t>Junctures</a:t>
            </a:r>
          </a:p>
        </p:txBody>
      </p:sp>
    </p:spTree>
    <p:extLst>
      <p:ext uri="{BB962C8B-B14F-4D97-AF65-F5344CB8AC3E}">
        <p14:creationId xmlns:p14="http://schemas.microsoft.com/office/powerpoint/2010/main" val="259687235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1" presetClass="emph" presetSubtype="2" fill="hold" nodeType="withEffect">
                                  <p:stCondLst>
                                    <p:cond delay="0"/>
                                  </p:stCondLst>
                                  <p:childTnLst>
                                    <p:animClr clrSpc="rgb" dir="cw">
                                      <p:cBhvr>
                                        <p:cTn id="9" dur="2000" fill="hold"/>
                                        <p:tgtEl>
                                          <p:spTgt spid="10"/>
                                        </p:tgtEl>
                                        <p:attrNameLst>
                                          <p:attrName>fillcolor</p:attrName>
                                        </p:attrNameLst>
                                      </p:cBhvr>
                                      <p:to>
                                        <a:srgbClr val="A75400"/>
                                      </p:to>
                                    </p:animClr>
                                    <p:set>
                                      <p:cBhvr>
                                        <p:cTn id="10" dur="2000" fill="hold"/>
                                        <p:tgtEl>
                                          <p:spTgt spid="10"/>
                                        </p:tgtEl>
                                        <p:attrNameLst>
                                          <p:attrName>fill.type</p:attrName>
                                        </p:attrNameLst>
                                      </p:cBhvr>
                                      <p:to>
                                        <p:strVal val="solid"/>
                                      </p:to>
                                    </p:set>
                                    <p:set>
                                      <p:cBhvr>
                                        <p:cTn id="11" dur="2000" fill="hold"/>
                                        <p:tgtEl>
                                          <p:spTgt spid="10"/>
                                        </p:tgtEl>
                                        <p:attrNameLst>
                                          <p:attrName>fill.on</p:attrName>
                                        </p:attrNameLst>
                                      </p:cBhvr>
                                      <p:to>
                                        <p:strVal val="true"/>
                                      </p:to>
                                    </p:set>
                                  </p:childTnLst>
                                </p:cTn>
                              </p:par>
                              <p:par>
                                <p:cTn id="12" presetID="1" presetClass="entr" presetSubtype="0" fill="hold" nodeType="withEffect">
                                  <p:stCondLst>
                                    <p:cond delay="1500"/>
                                  </p:stCondLst>
                                  <p:childTnLst>
                                    <p:set>
                                      <p:cBhvr>
                                        <p:cTn id="13" dur="1" fill="hold">
                                          <p:stCondLst>
                                            <p:cond delay="0"/>
                                          </p:stCondLst>
                                        </p:cTn>
                                        <p:tgtEl>
                                          <p:spTgt spid="21"/>
                                        </p:tgtEl>
                                        <p:attrNameLst>
                                          <p:attrName>style.visibility</p:attrName>
                                        </p:attrNameLst>
                                      </p:cBhvr>
                                      <p:to>
                                        <p:strVal val="visible"/>
                                      </p:to>
                                    </p:set>
                                  </p:childTnLst>
                                </p:cTn>
                              </p:par>
                              <p:par>
                                <p:cTn id="14" presetID="22" presetClass="entr" presetSubtype="8" fill="hold" grpId="0" nodeType="withEffect">
                                  <p:stCondLst>
                                    <p:cond delay="180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1000"/>
                                        <p:tgtEl>
                                          <p:spTgt spid="15"/>
                                        </p:tgtEl>
                                      </p:cBhvr>
                                    </p:animEffect>
                                  </p:childTnLst>
                                </p:cTn>
                              </p:par>
                              <p:par>
                                <p:cTn id="17" presetID="22" presetClass="entr" presetSubtype="1" fill="hold" grpId="0" nodeType="withEffect">
                                  <p:stCondLst>
                                    <p:cond delay="1900"/>
                                  </p:stCondLst>
                                  <p:childTnLst>
                                    <p:set>
                                      <p:cBhvr>
                                        <p:cTn id="18" dur="1" fill="hold">
                                          <p:stCondLst>
                                            <p:cond delay="0"/>
                                          </p:stCondLst>
                                        </p:cTn>
                                        <p:tgtEl>
                                          <p:spTgt spid="16"/>
                                        </p:tgtEl>
                                        <p:attrNameLst>
                                          <p:attrName>style.visibility</p:attrName>
                                        </p:attrNameLst>
                                      </p:cBhvr>
                                      <p:to>
                                        <p:strVal val="visible"/>
                                      </p:to>
                                    </p:set>
                                    <p:animEffect transition="in" filter="wipe(up)">
                                      <p:cBhvr>
                                        <p:cTn id="19" dur="1000"/>
                                        <p:tgtEl>
                                          <p:spTgt spid="16"/>
                                        </p:tgtEl>
                                      </p:cBhvr>
                                    </p:animEffect>
                                  </p:childTnLst>
                                </p:cTn>
                              </p:par>
                            </p:childTnLst>
                          </p:cTn>
                        </p:par>
                        <p:par>
                          <p:cTn id="20" fill="hold">
                            <p:stCondLst>
                              <p:cond delay="2900"/>
                            </p:stCondLst>
                            <p:childTnLst>
                              <p:par>
                                <p:cTn id="21" presetID="1" presetClass="emph" presetSubtype="2" fill="hold" grpId="1" nodeType="afterEffect">
                                  <p:stCondLst>
                                    <p:cond delay="0"/>
                                  </p:stCondLst>
                                  <p:childTnLst>
                                    <p:animClr clrSpc="rgb" dir="cw">
                                      <p:cBhvr>
                                        <p:cTn id="22" dur="2000" fill="hold"/>
                                        <p:tgtEl>
                                          <p:spTgt spid="16"/>
                                        </p:tgtEl>
                                        <p:attrNameLst>
                                          <p:attrName>fillcolor</p:attrName>
                                        </p:attrNameLst>
                                      </p:cBhvr>
                                      <p:to>
                                        <a:srgbClr val="A75400"/>
                                      </p:to>
                                    </p:animClr>
                                    <p:set>
                                      <p:cBhvr>
                                        <p:cTn id="23" dur="2000" fill="hold"/>
                                        <p:tgtEl>
                                          <p:spTgt spid="16"/>
                                        </p:tgtEl>
                                        <p:attrNameLst>
                                          <p:attrName>fill.type</p:attrName>
                                        </p:attrNameLst>
                                      </p:cBhvr>
                                      <p:to>
                                        <p:strVal val="solid"/>
                                      </p:to>
                                    </p:set>
                                    <p:set>
                                      <p:cBhvr>
                                        <p:cTn id="24" dur="2000" fill="hold"/>
                                        <p:tgtEl>
                                          <p:spTgt spid="16"/>
                                        </p:tgtEl>
                                        <p:attrNameLst>
                                          <p:attrName>fill.on</p:attrName>
                                        </p:attrNameLst>
                                      </p:cBhvr>
                                      <p:to>
                                        <p:strVal val="true"/>
                                      </p:to>
                                    </p:set>
                                  </p:childTnLst>
                                </p:cTn>
                              </p:par>
                              <p:par>
                                <p:cTn id="25" presetID="9" presetClass="emph" presetSubtype="0" grpId="1" nodeType="withEffect">
                                  <p:stCondLst>
                                    <p:cond delay="1400"/>
                                  </p:stCondLst>
                                  <p:childTnLst>
                                    <p:set>
                                      <p:cBhvr rctx="PPT">
                                        <p:cTn id="26" dur="indefinite"/>
                                        <p:tgtEl>
                                          <p:spTgt spid="15"/>
                                        </p:tgtEl>
                                        <p:attrNameLst>
                                          <p:attrName>style.opacity</p:attrName>
                                        </p:attrNameLst>
                                      </p:cBhvr>
                                      <p:to>
                                        <p:strVal val="0.25"/>
                                      </p:to>
                                    </p:set>
                                    <p:animEffect filter="image" prLst="opacity: 0.25">
                                      <p:cBhvr rctx="IE">
                                        <p:cTn id="27" dur="indefinite"/>
                                        <p:tgtEl>
                                          <p:spTgt spid="15"/>
                                        </p:tgtEl>
                                      </p:cBhvr>
                                    </p:animEffect>
                                  </p:childTnLst>
                                </p:cTn>
                              </p:par>
                            </p:childTnLst>
                          </p:cTn>
                        </p:par>
                        <p:par>
                          <p:cTn id="28" fill="hold">
                            <p:stCondLst>
                              <p:cond delay="4900"/>
                            </p:stCondLst>
                            <p:childTnLst>
                              <p:par>
                                <p:cTn id="29" presetID="1" presetClass="entr" presetSubtype="0" fill="hold" nodeType="afterEffect">
                                  <p:stCondLst>
                                    <p:cond delay="300"/>
                                  </p:stCondLst>
                                  <p:childTnLst>
                                    <p:set>
                                      <p:cBhvr>
                                        <p:cTn id="30" dur="1" fill="hold">
                                          <p:stCondLst>
                                            <p:cond delay="0"/>
                                          </p:stCondLst>
                                        </p:cTn>
                                        <p:tgtEl>
                                          <p:spTgt spid="22"/>
                                        </p:tgtEl>
                                        <p:attrNameLst>
                                          <p:attrName>style.visibility</p:attrName>
                                        </p:attrNameLst>
                                      </p:cBhvr>
                                      <p:to>
                                        <p:strVal val="visible"/>
                                      </p:to>
                                    </p:set>
                                  </p:childTnLst>
                                </p:cTn>
                              </p:par>
                            </p:childTnLst>
                          </p:cTn>
                        </p:par>
                        <p:par>
                          <p:cTn id="31" fill="hold">
                            <p:stCondLst>
                              <p:cond delay="5200"/>
                            </p:stCondLst>
                            <p:childTnLst>
                              <p:par>
                                <p:cTn id="32" presetID="22" presetClass="entr" presetSubtype="2" fill="hold" grpId="0" nodeType="afterEffect">
                                  <p:stCondLst>
                                    <p:cond delay="700"/>
                                  </p:stCondLst>
                                  <p:childTnLst>
                                    <p:set>
                                      <p:cBhvr>
                                        <p:cTn id="33" dur="1" fill="hold">
                                          <p:stCondLst>
                                            <p:cond delay="0"/>
                                          </p:stCondLst>
                                        </p:cTn>
                                        <p:tgtEl>
                                          <p:spTgt spid="18"/>
                                        </p:tgtEl>
                                        <p:attrNameLst>
                                          <p:attrName>style.visibility</p:attrName>
                                        </p:attrNameLst>
                                      </p:cBhvr>
                                      <p:to>
                                        <p:strVal val="visible"/>
                                      </p:to>
                                    </p:set>
                                    <p:animEffect transition="in" filter="wipe(right)">
                                      <p:cBhvr>
                                        <p:cTn id="34" dur="1000"/>
                                        <p:tgtEl>
                                          <p:spTgt spid="18"/>
                                        </p:tgtEl>
                                      </p:cBhvr>
                                    </p:animEffect>
                                  </p:childTnLst>
                                </p:cTn>
                              </p:par>
                              <p:par>
                                <p:cTn id="35" presetID="22" presetClass="entr" presetSubtype="8" fill="hold" grpId="0" nodeType="withEffect">
                                  <p:stCondLst>
                                    <p:cond delay="800"/>
                                  </p:stCondLst>
                                  <p:childTnLst>
                                    <p:set>
                                      <p:cBhvr>
                                        <p:cTn id="36" dur="1" fill="hold">
                                          <p:stCondLst>
                                            <p:cond delay="0"/>
                                          </p:stCondLst>
                                        </p:cTn>
                                        <p:tgtEl>
                                          <p:spTgt spid="17"/>
                                        </p:tgtEl>
                                        <p:attrNameLst>
                                          <p:attrName>style.visibility</p:attrName>
                                        </p:attrNameLst>
                                      </p:cBhvr>
                                      <p:to>
                                        <p:strVal val="visible"/>
                                      </p:to>
                                    </p:set>
                                    <p:animEffect transition="in" filter="wipe(left)">
                                      <p:cBhvr>
                                        <p:cTn id="37" dur="1000"/>
                                        <p:tgtEl>
                                          <p:spTgt spid="17"/>
                                        </p:tgtEl>
                                      </p:cBhvr>
                                    </p:animEffect>
                                  </p:childTnLst>
                                </p:cTn>
                              </p:par>
                            </p:childTnLst>
                          </p:cTn>
                        </p:par>
                        <p:par>
                          <p:cTn id="38" fill="hold">
                            <p:stCondLst>
                              <p:cond delay="7000"/>
                            </p:stCondLst>
                            <p:childTnLst>
                              <p:par>
                                <p:cTn id="39" presetID="1" presetClass="emph" presetSubtype="2" fill="hold" nodeType="afterEffect">
                                  <p:stCondLst>
                                    <p:cond delay="200"/>
                                  </p:stCondLst>
                                  <p:childTnLst>
                                    <p:animClr clrSpc="rgb" dir="cw">
                                      <p:cBhvr>
                                        <p:cTn id="40" dur="1800" fill="hold"/>
                                        <p:tgtEl>
                                          <p:spTgt spid="17"/>
                                        </p:tgtEl>
                                        <p:attrNameLst>
                                          <p:attrName>fillcolor</p:attrName>
                                        </p:attrNameLst>
                                      </p:cBhvr>
                                      <p:to>
                                        <a:srgbClr val="A75400"/>
                                      </p:to>
                                    </p:animClr>
                                    <p:set>
                                      <p:cBhvr>
                                        <p:cTn id="41" dur="1800" fill="hold"/>
                                        <p:tgtEl>
                                          <p:spTgt spid="17"/>
                                        </p:tgtEl>
                                        <p:attrNameLst>
                                          <p:attrName>fill.type</p:attrName>
                                        </p:attrNameLst>
                                      </p:cBhvr>
                                      <p:to>
                                        <p:strVal val="solid"/>
                                      </p:to>
                                    </p:set>
                                    <p:set>
                                      <p:cBhvr>
                                        <p:cTn id="42" dur="1800" fill="hold"/>
                                        <p:tgtEl>
                                          <p:spTgt spid="17"/>
                                        </p:tgtEl>
                                        <p:attrNameLst>
                                          <p:attrName>fill.on</p:attrName>
                                        </p:attrNameLst>
                                      </p:cBhvr>
                                      <p:to>
                                        <p:strVal val="true"/>
                                      </p:to>
                                    </p:set>
                                  </p:childTnLst>
                                </p:cTn>
                              </p:par>
                              <p:par>
                                <p:cTn id="43" presetID="9" presetClass="emph" presetSubtype="0" grpId="1" nodeType="withEffect">
                                  <p:stCondLst>
                                    <p:cond delay="1600"/>
                                  </p:stCondLst>
                                  <p:childTnLst>
                                    <p:set>
                                      <p:cBhvr rctx="PPT">
                                        <p:cTn id="44" dur="indefinite"/>
                                        <p:tgtEl>
                                          <p:spTgt spid="18"/>
                                        </p:tgtEl>
                                        <p:attrNameLst>
                                          <p:attrName>style.opacity</p:attrName>
                                        </p:attrNameLst>
                                      </p:cBhvr>
                                      <p:to>
                                        <p:strVal val="0.25"/>
                                      </p:to>
                                    </p:set>
                                    <p:animEffect filter="image" prLst="opacity: 0.25">
                                      <p:cBhvr rctx="IE">
                                        <p:cTn id="45" dur="indefinite"/>
                                        <p:tgtEl>
                                          <p:spTgt spid="18"/>
                                        </p:tgtEl>
                                      </p:cBhvr>
                                    </p:animEffect>
                                  </p:childTnLst>
                                </p:cTn>
                              </p:par>
                            </p:childTnLst>
                          </p:cTn>
                        </p:par>
                        <p:par>
                          <p:cTn id="46" fill="hold">
                            <p:stCondLst>
                              <p:cond delay="9000"/>
                            </p:stCondLst>
                            <p:childTnLst>
                              <p:par>
                                <p:cTn id="47" presetID="1" presetClass="entr" presetSubtype="0" fill="hold" nodeType="afterEffect">
                                  <p:stCondLst>
                                    <p:cond delay="500"/>
                                  </p:stCondLst>
                                  <p:childTnLst>
                                    <p:set>
                                      <p:cBhvr>
                                        <p:cTn id="48" dur="1" fill="hold">
                                          <p:stCondLst>
                                            <p:cond delay="0"/>
                                          </p:stCondLst>
                                        </p:cTn>
                                        <p:tgtEl>
                                          <p:spTgt spid="23"/>
                                        </p:tgtEl>
                                        <p:attrNameLst>
                                          <p:attrName>style.visibility</p:attrName>
                                        </p:attrNameLst>
                                      </p:cBhvr>
                                      <p:to>
                                        <p:strVal val="visible"/>
                                      </p:to>
                                    </p:set>
                                  </p:childTnLst>
                                </p:cTn>
                              </p:par>
                            </p:childTnLst>
                          </p:cTn>
                        </p:par>
                        <p:par>
                          <p:cTn id="49" fill="hold">
                            <p:stCondLst>
                              <p:cond delay="9500"/>
                            </p:stCondLst>
                            <p:childTnLst>
                              <p:par>
                                <p:cTn id="50" presetID="22" presetClass="entr" presetSubtype="8" fill="hold" grpId="0" nodeType="afterEffect">
                                  <p:stCondLst>
                                    <p:cond delay="800"/>
                                  </p:stCondLst>
                                  <p:childTnLst>
                                    <p:set>
                                      <p:cBhvr>
                                        <p:cTn id="51" dur="1" fill="hold">
                                          <p:stCondLst>
                                            <p:cond delay="0"/>
                                          </p:stCondLst>
                                        </p:cTn>
                                        <p:tgtEl>
                                          <p:spTgt spid="19"/>
                                        </p:tgtEl>
                                        <p:attrNameLst>
                                          <p:attrName>style.visibility</p:attrName>
                                        </p:attrNameLst>
                                      </p:cBhvr>
                                      <p:to>
                                        <p:strVal val="visible"/>
                                      </p:to>
                                    </p:set>
                                    <p:animEffect transition="in" filter="wipe(left)">
                                      <p:cBhvr>
                                        <p:cTn id="52" dur="1000"/>
                                        <p:tgtEl>
                                          <p:spTgt spid="19"/>
                                        </p:tgtEl>
                                      </p:cBhvr>
                                    </p:animEffect>
                                  </p:childTnLst>
                                </p:cTn>
                              </p:par>
                              <p:par>
                                <p:cTn id="53" presetID="22" presetClass="entr" presetSubtype="1" fill="hold" grpId="0" nodeType="withEffect">
                                  <p:stCondLst>
                                    <p:cond delay="800"/>
                                  </p:stCondLst>
                                  <p:childTnLst>
                                    <p:set>
                                      <p:cBhvr>
                                        <p:cTn id="54" dur="1" fill="hold">
                                          <p:stCondLst>
                                            <p:cond delay="0"/>
                                          </p:stCondLst>
                                        </p:cTn>
                                        <p:tgtEl>
                                          <p:spTgt spid="20"/>
                                        </p:tgtEl>
                                        <p:attrNameLst>
                                          <p:attrName>style.visibility</p:attrName>
                                        </p:attrNameLst>
                                      </p:cBhvr>
                                      <p:to>
                                        <p:strVal val="visible"/>
                                      </p:to>
                                    </p:set>
                                    <p:animEffect transition="in" filter="wipe(up)">
                                      <p:cBhvr>
                                        <p:cTn id="55" dur="1000"/>
                                        <p:tgtEl>
                                          <p:spTgt spid="20"/>
                                        </p:tgtEl>
                                      </p:cBhvr>
                                    </p:animEffect>
                                  </p:childTnLst>
                                </p:cTn>
                              </p:par>
                            </p:childTnLst>
                          </p:cTn>
                        </p:par>
                        <p:par>
                          <p:cTn id="56" fill="hold">
                            <p:stCondLst>
                              <p:cond delay="11300"/>
                            </p:stCondLst>
                            <p:childTnLst>
                              <p:par>
                                <p:cTn id="57" presetID="1" presetClass="emph" presetSubtype="2" fill="hold" nodeType="afterEffect">
                                  <p:stCondLst>
                                    <p:cond delay="200"/>
                                  </p:stCondLst>
                                  <p:childTnLst>
                                    <p:animClr clrSpc="rgb" dir="cw">
                                      <p:cBhvr>
                                        <p:cTn id="58" dur="2000" fill="hold"/>
                                        <p:tgtEl>
                                          <p:spTgt spid="19"/>
                                        </p:tgtEl>
                                        <p:attrNameLst>
                                          <p:attrName>fillcolor</p:attrName>
                                        </p:attrNameLst>
                                      </p:cBhvr>
                                      <p:to>
                                        <a:srgbClr val="A75400"/>
                                      </p:to>
                                    </p:animClr>
                                    <p:set>
                                      <p:cBhvr>
                                        <p:cTn id="59" dur="2000" fill="hold"/>
                                        <p:tgtEl>
                                          <p:spTgt spid="19"/>
                                        </p:tgtEl>
                                        <p:attrNameLst>
                                          <p:attrName>fill.type</p:attrName>
                                        </p:attrNameLst>
                                      </p:cBhvr>
                                      <p:to>
                                        <p:strVal val="solid"/>
                                      </p:to>
                                    </p:set>
                                    <p:set>
                                      <p:cBhvr>
                                        <p:cTn id="60" dur="2000" fill="hold"/>
                                        <p:tgtEl>
                                          <p:spTgt spid="19"/>
                                        </p:tgtEl>
                                        <p:attrNameLst>
                                          <p:attrName>fill.on</p:attrName>
                                        </p:attrNameLst>
                                      </p:cBhvr>
                                      <p:to>
                                        <p:strVal val="true"/>
                                      </p:to>
                                    </p:set>
                                  </p:childTnLst>
                                </p:cTn>
                              </p:par>
                              <p:par>
                                <p:cTn id="61" presetID="9" presetClass="emph" presetSubtype="0" grpId="1" nodeType="withEffect">
                                  <p:stCondLst>
                                    <p:cond delay="1800"/>
                                  </p:stCondLst>
                                  <p:childTnLst>
                                    <p:set>
                                      <p:cBhvr rctx="PPT">
                                        <p:cTn id="62" dur="indefinite"/>
                                        <p:tgtEl>
                                          <p:spTgt spid="20"/>
                                        </p:tgtEl>
                                        <p:attrNameLst>
                                          <p:attrName>style.opacity</p:attrName>
                                        </p:attrNameLst>
                                      </p:cBhvr>
                                      <p:to>
                                        <p:strVal val="0.25"/>
                                      </p:to>
                                    </p:set>
                                    <p:animEffect filter="image" prLst="opacity: 0.25">
                                      <p:cBhvr rctx="IE">
                                        <p:cTn id="63" dur="indefinite"/>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5" grpId="0" animBg="1"/>
      <p:bldP spid="15" grpId="1" animBg="1"/>
      <p:bldP spid="16" grpId="0" animBg="1"/>
      <p:bldP spid="16" grpId="1" animBg="1"/>
      <p:bldP spid="17" grpId="0" animBg="1"/>
      <p:bldP spid="18" grpId="0" animBg="1"/>
      <p:bldP spid="18" grpId="1" animBg="1"/>
      <p:bldP spid="19" grpId="0" animBg="1"/>
      <p:bldP spid="20" grpId="0" animBg="1"/>
      <p:bldP spid="20" grpId="1"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752600" y="1600200"/>
            <a:ext cx="7391400" cy="4708525"/>
          </a:xfrm>
        </p:spPr>
        <p:txBody>
          <a:bodyPr>
            <a:normAutofit fontScale="92500" lnSpcReduction="20000"/>
          </a:bodyPr>
          <a:lstStyle/>
          <a:p>
            <a:pPr marL="548640" indent="-411480" eaLnBrk="1" fontAlgn="auto" hangingPunct="1">
              <a:lnSpc>
                <a:spcPct val="150000"/>
              </a:lnSpc>
              <a:spcAft>
                <a:spcPts val="0"/>
              </a:spcAft>
              <a:buClr>
                <a:schemeClr val="tx1">
                  <a:shade val="95000"/>
                </a:schemeClr>
              </a:buClr>
              <a:buFont typeface="Wingdings 2"/>
              <a:buChar char=""/>
              <a:defRPr/>
            </a:pPr>
            <a:r>
              <a:rPr lang="en-US" sz="2400" dirty="0" smtClean="0">
                <a:ea typeface="+mn-ea"/>
                <a:cs typeface="+mn-cs"/>
              </a:rPr>
              <a:t>Constructing the question</a:t>
            </a:r>
          </a:p>
          <a:p>
            <a:pPr marL="548640" indent="-411480" eaLnBrk="1" fontAlgn="auto" hangingPunct="1">
              <a:lnSpc>
                <a:spcPct val="150000"/>
              </a:lnSpc>
              <a:spcAft>
                <a:spcPts val="0"/>
              </a:spcAft>
              <a:buClr>
                <a:schemeClr val="tx1">
                  <a:shade val="95000"/>
                </a:schemeClr>
              </a:buClr>
              <a:buFont typeface="Wingdings 2"/>
              <a:buChar char=""/>
              <a:defRPr/>
            </a:pPr>
            <a:r>
              <a:rPr lang="en-US" sz="2400" dirty="0" smtClean="0">
                <a:ea typeface="+mn-ea"/>
                <a:cs typeface="+mn-cs"/>
              </a:rPr>
              <a:t>Defining field boundaries</a:t>
            </a:r>
          </a:p>
          <a:p>
            <a:pPr marL="548640" indent="-411480" eaLnBrk="1" fontAlgn="auto" hangingPunct="1">
              <a:lnSpc>
                <a:spcPct val="150000"/>
              </a:lnSpc>
              <a:spcAft>
                <a:spcPts val="0"/>
              </a:spcAft>
              <a:buClr>
                <a:schemeClr val="tx1">
                  <a:shade val="95000"/>
                </a:schemeClr>
              </a:buClr>
              <a:buFont typeface="Wingdings 2"/>
              <a:buChar char=""/>
              <a:defRPr/>
            </a:pPr>
            <a:r>
              <a:rPr lang="en-US" sz="2400" dirty="0" smtClean="0">
                <a:ea typeface="+mn-ea"/>
                <a:cs typeface="+mn-cs"/>
              </a:rPr>
              <a:t>Accessing participants</a:t>
            </a:r>
          </a:p>
          <a:p>
            <a:pPr marL="548640" indent="-411480" eaLnBrk="1" fontAlgn="auto" hangingPunct="1">
              <a:lnSpc>
                <a:spcPct val="150000"/>
              </a:lnSpc>
              <a:spcAft>
                <a:spcPts val="0"/>
              </a:spcAft>
              <a:buClr>
                <a:schemeClr val="tx1">
                  <a:shade val="95000"/>
                </a:schemeClr>
              </a:buClr>
              <a:buFont typeface="Wingdings 2"/>
              <a:buChar char=""/>
              <a:defRPr/>
            </a:pPr>
            <a:r>
              <a:rPr lang="en-US" sz="2400" dirty="0" smtClean="0">
                <a:ea typeface="+mn-ea"/>
                <a:cs typeface="+mn-cs"/>
              </a:rPr>
              <a:t>Collecting information</a:t>
            </a:r>
          </a:p>
          <a:p>
            <a:pPr marL="548640" indent="-411480" eaLnBrk="1" fontAlgn="auto" hangingPunct="1">
              <a:lnSpc>
                <a:spcPct val="150000"/>
              </a:lnSpc>
              <a:spcAft>
                <a:spcPts val="0"/>
              </a:spcAft>
              <a:buClr>
                <a:schemeClr val="tx1">
                  <a:shade val="95000"/>
                </a:schemeClr>
              </a:buClr>
              <a:buFont typeface="Wingdings 2"/>
              <a:buChar char=""/>
              <a:defRPr/>
            </a:pPr>
            <a:r>
              <a:rPr lang="en-US" sz="2400" dirty="0" smtClean="0">
                <a:ea typeface="+mn-ea"/>
                <a:cs typeface="+mn-cs"/>
              </a:rPr>
              <a:t>Filtering and organizing information</a:t>
            </a:r>
          </a:p>
          <a:p>
            <a:pPr marL="548640" indent="-411480" eaLnBrk="1" fontAlgn="auto" hangingPunct="1">
              <a:lnSpc>
                <a:spcPct val="150000"/>
              </a:lnSpc>
              <a:spcAft>
                <a:spcPts val="0"/>
              </a:spcAft>
              <a:buClr>
                <a:schemeClr val="tx1">
                  <a:shade val="95000"/>
                </a:schemeClr>
              </a:buClr>
              <a:buFont typeface="Wingdings 2"/>
              <a:buChar char=""/>
              <a:defRPr/>
            </a:pPr>
            <a:r>
              <a:rPr lang="en-US" sz="2400" dirty="0" smtClean="0">
                <a:ea typeface="+mn-ea"/>
                <a:cs typeface="+mn-cs"/>
              </a:rPr>
              <a:t>Analyzing data into general themes</a:t>
            </a:r>
          </a:p>
          <a:p>
            <a:pPr marL="548640" indent="-411480" eaLnBrk="1" fontAlgn="auto" hangingPunct="1">
              <a:lnSpc>
                <a:spcPct val="150000"/>
              </a:lnSpc>
              <a:spcAft>
                <a:spcPts val="0"/>
              </a:spcAft>
              <a:buClr>
                <a:schemeClr val="tx1">
                  <a:shade val="95000"/>
                </a:schemeClr>
              </a:buClr>
              <a:buFont typeface="Wingdings 2"/>
              <a:buChar char=""/>
              <a:defRPr/>
            </a:pPr>
            <a:r>
              <a:rPr lang="en-US" sz="2400" dirty="0" smtClean="0">
                <a:ea typeface="+mn-ea"/>
                <a:cs typeface="+mn-cs"/>
              </a:rPr>
              <a:t>Interpreting general themes</a:t>
            </a:r>
          </a:p>
          <a:p>
            <a:pPr marL="548640" indent="-411480" eaLnBrk="1" fontAlgn="auto" hangingPunct="1">
              <a:lnSpc>
                <a:spcPct val="150000"/>
              </a:lnSpc>
              <a:spcAft>
                <a:spcPts val="0"/>
              </a:spcAft>
              <a:buClr>
                <a:schemeClr val="tx1">
                  <a:shade val="95000"/>
                </a:schemeClr>
              </a:buClr>
              <a:buFont typeface="Wingdings 2"/>
              <a:buChar char=""/>
              <a:defRPr/>
            </a:pPr>
            <a:r>
              <a:rPr lang="en-US" sz="2400" dirty="0" smtClean="0">
                <a:ea typeface="+mn-ea"/>
                <a:cs typeface="+mn-cs"/>
              </a:rPr>
              <a:t>Representing self and other in writing</a:t>
            </a:r>
          </a:p>
          <a:p>
            <a:pPr marL="548640" indent="-411480" eaLnBrk="1" fontAlgn="auto" hangingPunct="1">
              <a:lnSpc>
                <a:spcPct val="150000"/>
              </a:lnSpc>
              <a:spcAft>
                <a:spcPts val="0"/>
              </a:spcAft>
              <a:buClr>
                <a:schemeClr val="tx1">
                  <a:shade val="95000"/>
                </a:schemeClr>
              </a:buClr>
              <a:buFont typeface="Wingdings 2"/>
              <a:buChar char=""/>
              <a:defRPr/>
            </a:pPr>
            <a:r>
              <a:rPr lang="en-US" sz="2400" dirty="0" smtClean="0">
                <a:ea typeface="+mn-ea"/>
                <a:cs typeface="+mn-cs"/>
              </a:rPr>
              <a:t>Framing knowledge for audiences</a:t>
            </a:r>
            <a:endParaRPr lang="en-US" sz="2400" dirty="0">
              <a:ea typeface="+mn-ea"/>
              <a:cs typeface="+mn-cs"/>
            </a:endParaRPr>
          </a:p>
        </p:txBody>
      </p:sp>
      <p:sp>
        <p:nvSpPr>
          <p:cNvPr id="4" name="TextBox 3"/>
          <p:cNvSpPr txBox="1"/>
          <p:nvPr/>
        </p:nvSpPr>
        <p:spPr>
          <a:xfrm>
            <a:off x="6197282" y="-7097"/>
            <a:ext cx="2946718" cy="1446550"/>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lang="en-US" sz="4400" kern="0" dirty="0" smtClean="0">
                <a:solidFill>
                  <a:srgbClr val="FFFFFF"/>
                </a:solidFill>
                <a:latin typeface="+mj-lt"/>
                <a:cs typeface="Impact"/>
              </a:rPr>
              <a:t>Critical Junctures</a:t>
            </a:r>
          </a:p>
        </p:txBody>
      </p:sp>
    </p:spTree>
    <p:extLst>
      <p:ext uri="{BB962C8B-B14F-4D97-AF65-F5344CB8AC3E}">
        <p14:creationId xmlns:p14="http://schemas.microsoft.com/office/powerpoint/2010/main" val="2499930660"/>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reeform 34"/>
          <p:cNvSpPr/>
          <p:nvPr/>
        </p:nvSpPr>
        <p:spPr>
          <a:xfrm rot="20509673">
            <a:off x="2874615" y="3865020"/>
            <a:ext cx="841502" cy="0"/>
          </a:xfrm>
          <a:custGeom>
            <a:avLst/>
            <a:gdLst/>
            <a:ahLst/>
            <a:cxnLst/>
            <a:rect l="0" t="0" r="0" b="0"/>
            <a:pathLst>
              <a:path>
                <a:moveTo>
                  <a:pt x="0" y="0"/>
                </a:moveTo>
                <a:lnTo>
                  <a:pt x="841502" y="0"/>
                </a:lnTo>
              </a:path>
            </a:pathLst>
          </a:custGeom>
          <a:noFill/>
        </p:spPr>
        <p:style>
          <a:lnRef idx="1">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3" name="Freeform 32"/>
          <p:cNvSpPr/>
          <p:nvPr/>
        </p:nvSpPr>
        <p:spPr>
          <a:xfrm rot="21241623">
            <a:off x="5585414" y="3077724"/>
            <a:ext cx="841502" cy="0"/>
          </a:xfrm>
          <a:custGeom>
            <a:avLst/>
            <a:gdLst/>
            <a:ahLst/>
            <a:cxnLst/>
            <a:rect l="0" t="0" r="0" b="0"/>
            <a:pathLst>
              <a:path>
                <a:moveTo>
                  <a:pt x="0" y="0"/>
                </a:moveTo>
                <a:lnTo>
                  <a:pt x="841502" y="0"/>
                </a:lnTo>
              </a:path>
            </a:pathLst>
          </a:custGeom>
          <a:noFill/>
        </p:spPr>
        <p:style>
          <a:lnRef idx="1">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6" name="Freeform 35"/>
          <p:cNvSpPr/>
          <p:nvPr/>
        </p:nvSpPr>
        <p:spPr>
          <a:xfrm rot="3370561">
            <a:off x="4471607" y="5084161"/>
            <a:ext cx="1622171" cy="0"/>
          </a:xfrm>
          <a:custGeom>
            <a:avLst/>
            <a:gdLst/>
            <a:ahLst/>
            <a:cxnLst/>
            <a:rect l="0" t="0" r="0" b="0"/>
            <a:pathLst>
              <a:path>
                <a:moveTo>
                  <a:pt x="0" y="0"/>
                </a:moveTo>
                <a:lnTo>
                  <a:pt x="1622171" y="0"/>
                </a:lnTo>
              </a:path>
            </a:pathLst>
          </a:custGeom>
          <a:noFill/>
        </p:spPr>
        <p:style>
          <a:lnRef idx="1">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0" name="Freeform 29"/>
          <p:cNvSpPr/>
          <p:nvPr/>
        </p:nvSpPr>
        <p:spPr>
          <a:xfrm rot="7094321">
            <a:off x="3077876" y="5210354"/>
            <a:ext cx="1622171" cy="0"/>
          </a:xfrm>
          <a:custGeom>
            <a:avLst/>
            <a:gdLst/>
            <a:ahLst/>
            <a:cxnLst/>
            <a:rect l="0" t="0" r="0" b="0"/>
            <a:pathLst>
              <a:path>
                <a:moveTo>
                  <a:pt x="0" y="0"/>
                </a:moveTo>
                <a:lnTo>
                  <a:pt x="1622171" y="0"/>
                </a:lnTo>
              </a:path>
            </a:pathLst>
          </a:custGeom>
          <a:noFill/>
        </p:spPr>
        <p:style>
          <a:lnRef idx="1">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9" name="Freeform 28"/>
          <p:cNvSpPr/>
          <p:nvPr/>
        </p:nvSpPr>
        <p:spPr>
          <a:xfrm rot="3470003">
            <a:off x="3202123" y="1905787"/>
            <a:ext cx="1622171" cy="0"/>
          </a:xfrm>
          <a:custGeom>
            <a:avLst/>
            <a:gdLst/>
            <a:ahLst/>
            <a:cxnLst/>
            <a:rect l="0" t="0" r="0" b="0"/>
            <a:pathLst>
              <a:path>
                <a:moveTo>
                  <a:pt x="0" y="0"/>
                </a:moveTo>
                <a:lnTo>
                  <a:pt x="1622171" y="0"/>
                </a:lnTo>
              </a:path>
            </a:pathLst>
          </a:custGeom>
          <a:noFill/>
        </p:spPr>
        <p:style>
          <a:lnRef idx="1">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7" name="Freeform 26"/>
          <p:cNvSpPr/>
          <p:nvPr/>
        </p:nvSpPr>
        <p:spPr>
          <a:xfrm rot="182016">
            <a:off x="2806964" y="2925325"/>
            <a:ext cx="841502" cy="0"/>
          </a:xfrm>
          <a:custGeom>
            <a:avLst/>
            <a:gdLst/>
            <a:ahLst/>
            <a:cxnLst/>
            <a:rect l="0" t="0" r="0" b="0"/>
            <a:pathLst>
              <a:path>
                <a:moveTo>
                  <a:pt x="0" y="0"/>
                </a:moveTo>
                <a:lnTo>
                  <a:pt x="841502" y="0"/>
                </a:lnTo>
              </a:path>
            </a:pathLst>
          </a:custGeom>
          <a:noFill/>
        </p:spPr>
        <p:style>
          <a:lnRef idx="1">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3" name="Freeform 12"/>
          <p:cNvSpPr/>
          <p:nvPr/>
        </p:nvSpPr>
        <p:spPr>
          <a:xfrm rot="1853280">
            <a:off x="5523764" y="4504000"/>
            <a:ext cx="1622171" cy="0"/>
          </a:xfrm>
          <a:custGeom>
            <a:avLst/>
            <a:gdLst/>
            <a:ahLst/>
            <a:cxnLst/>
            <a:rect l="0" t="0" r="0" b="0"/>
            <a:pathLst>
              <a:path>
                <a:moveTo>
                  <a:pt x="0" y="0"/>
                </a:moveTo>
                <a:lnTo>
                  <a:pt x="1622171" y="0"/>
                </a:lnTo>
              </a:path>
            </a:pathLst>
          </a:custGeom>
          <a:noFill/>
        </p:spPr>
        <p:style>
          <a:lnRef idx="1">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4" name="Freeform 3"/>
          <p:cNvSpPr/>
          <p:nvPr/>
        </p:nvSpPr>
        <p:spPr>
          <a:xfrm>
            <a:off x="3614728" y="2498350"/>
            <a:ext cx="1988820" cy="1988820"/>
          </a:xfrm>
          <a:custGeom>
            <a:avLst/>
            <a:gdLst>
              <a:gd name="connsiteX0" fmla="*/ 0 w 1988820"/>
              <a:gd name="connsiteY0" fmla="*/ 331477 h 1988820"/>
              <a:gd name="connsiteX1" fmla="*/ 331477 w 1988820"/>
              <a:gd name="connsiteY1" fmla="*/ 0 h 1988820"/>
              <a:gd name="connsiteX2" fmla="*/ 1657343 w 1988820"/>
              <a:gd name="connsiteY2" fmla="*/ 0 h 1988820"/>
              <a:gd name="connsiteX3" fmla="*/ 1988820 w 1988820"/>
              <a:gd name="connsiteY3" fmla="*/ 331477 h 1988820"/>
              <a:gd name="connsiteX4" fmla="*/ 1988820 w 1988820"/>
              <a:gd name="connsiteY4" fmla="*/ 1657343 h 1988820"/>
              <a:gd name="connsiteX5" fmla="*/ 1657343 w 1988820"/>
              <a:gd name="connsiteY5" fmla="*/ 1988820 h 1988820"/>
              <a:gd name="connsiteX6" fmla="*/ 331477 w 1988820"/>
              <a:gd name="connsiteY6" fmla="*/ 1988820 h 1988820"/>
              <a:gd name="connsiteX7" fmla="*/ 0 w 1988820"/>
              <a:gd name="connsiteY7" fmla="*/ 1657343 h 1988820"/>
              <a:gd name="connsiteX8" fmla="*/ 0 w 1988820"/>
              <a:gd name="connsiteY8" fmla="*/ 331477 h 1988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88820" h="1988820">
                <a:moveTo>
                  <a:pt x="0" y="331477"/>
                </a:moveTo>
                <a:cubicBezTo>
                  <a:pt x="0" y="148407"/>
                  <a:pt x="148407" y="0"/>
                  <a:pt x="331477" y="0"/>
                </a:cubicBezTo>
                <a:lnTo>
                  <a:pt x="1657343" y="0"/>
                </a:lnTo>
                <a:cubicBezTo>
                  <a:pt x="1840413" y="0"/>
                  <a:pt x="1988820" y="148407"/>
                  <a:pt x="1988820" y="331477"/>
                </a:cubicBezTo>
                <a:lnTo>
                  <a:pt x="1988820" y="1657343"/>
                </a:lnTo>
                <a:cubicBezTo>
                  <a:pt x="1988820" y="1840413"/>
                  <a:pt x="1840413" y="1988820"/>
                  <a:pt x="1657343" y="1988820"/>
                </a:cubicBezTo>
                <a:lnTo>
                  <a:pt x="331477" y="1988820"/>
                </a:lnTo>
                <a:cubicBezTo>
                  <a:pt x="148407" y="1988820"/>
                  <a:pt x="0" y="1840413"/>
                  <a:pt x="0" y="1657343"/>
                </a:cubicBezTo>
                <a:lnTo>
                  <a:pt x="0" y="331477"/>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188526" tIns="188526" rIns="188526" bIns="188526" numCol="1" spcCol="1270" anchor="ctr" anchorCtr="0">
            <a:noAutofit/>
          </a:bodyPr>
          <a:lstStyle/>
          <a:p>
            <a:pPr algn="ctr" defTabSz="1600200" fontAlgn="base">
              <a:lnSpc>
                <a:spcPct val="90000"/>
              </a:lnSpc>
              <a:spcBef>
                <a:spcPct val="0"/>
              </a:spcBef>
              <a:spcAft>
                <a:spcPct val="35000"/>
              </a:spcAft>
            </a:pPr>
            <a:r>
              <a:rPr lang="en-US" sz="2800" dirty="0">
                <a:solidFill>
                  <a:prstClr val="black"/>
                </a:solidFill>
                <a:latin typeface="Book Antiqua"/>
              </a:rPr>
              <a:t>Decision Points </a:t>
            </a:r>
          </a:p>
          <a:p>
            <a:pPr algn="ctr" defTabSz="1600200" fontAlgn="base">
              <a:lnSpc>
                <a:spcPct val="90000"/>
              </a:lnSpc>
              <a:spcBef>
                <a:spcPct val="0"/>
              </a:spcBef>
              <a:spcAft>
                <a:spcPct val="35000"/>
              </a:spcAft>
            </a:pPr>
            <a:r>
              <a:rPr lang="en-US" sz="2800" dirty="0">
                <a:solidFill>
                  <a:prstClr val="black"/>
                </a:solidFill>
                <a:latin typeface="Book Antiqua"/>
              </a:rPr>
              <a:t>Critical Junctures</a:t>
            </a:r>
          </a:p>
        </p:txBody>
      </p:sp>
      <p:sp>
        <p:nvSpPr>
          <p:cNvPr id="5" name="Freeform 4"/>
          <p:cNvSpPr/>
          <p:nvPr/>
        </p:nvSpPr>
        <p:spPr>
          <a:xfrm rot="17084069">
            <a:off x="4268167" y="1856651"/>
            <a:ext cx="1318250" cy="0"/>
          </a:xfrm>
          <a:custGeom>
            <a:avLst/>
            <a:gdLst/>
            <a:ahLst/>
            <a:cxnLst/>
            <a:rect l="0" t="0" r="0" b="0"/>
            <a:pathLst>
              <a:path>
                <a:moveTo>
                  <a:pt x="0" y="0"/>
                </a:moveTo>
                <a:lnTo>
                  <a:pt x="1318250" y="0"/>
                </a:lnTo>
              </a:path>
            </a:pathLst>
          </a:custGeom>
          <a:noFill/>
        </p:spPr>
        <p:style>
          <a:lnRef idx="1">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6" name="Freeform 5"/>
          <p:cNvSpPr/>
          <p:nvPr/>
        </p:nvSpPr>
        <p:spPr>
          <a:xfrm>
            <a:off x="4378650" y="533400"/>
            <a:ext cx="2551155" cy="722899"/>
          </a:xfrm>
          <a:custGeom>
            <a:avLst/>
            <a:gdLst>
              <a:gd name="connsiteX0" fmla="*/ 0 w 2551155"/>
              <a:gd name="connsiteY0" fmla="*/ 120486 h 722899"/>
              <a:gd name="connsiteX1" fmla="*/ 120486 w 2551155"/>
              <a:gd name="connsiteY1" fmla="*/ 0 h 722899"/>
              <a:gd name="connsiteX2" fmla="*/ 2430669 w 2551155"/>
              <a:gd name="connsiteY2" fmla="*/ 0 h 722899"/>
              <a:gd name="connsiteX3" fmla="*/ 2551155 w 2551155"/>
              <a:gd name="connsiteY3" fmla="*/ 120486 h 722899"/>
              <a:gd name="connsiteX4" fmla="*/ 2551155 w 2551155"/>
              <a:gd name="connsiteY4" fmla="*/ 602413 h 722899"/>
              <a:gd name="connsiteX5" fmla="*/ 2430669 w 2551155"/>
              <a:gd name="connsiteY5" fmla="*/ 722899 h 722899"/>
              <a:gd name="connsiteX6" fmla="*/ 120486 w 2551155"/>
              <a:gd name="connsiteY6" fmla="*/ 722899 h 722899"/>
              <a:gd name="connsiteX7" fmla="*/ 0 w 2551155"/>
              <a:gd name="connsiteY7" fmla="*/ 602413 h 722899"/>
              <a:gd name="connsiteX8" fmla="*/ 0 w 2551155"/>
              <a:gd name="connsiteY8" fmla="*/ 120486 h 722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1155" h="722899">
                <a:moveTo>
                  <a:pt x="0" y="120486"/>
                </a:moveTo>
                <a:cubicBezTo>
                  <a:pt x="0" y="53943"/>
                  <a:pt x="53943" y="0"/>
                  <a:pt x="120486" y="0"/>
                </a:cubicBezTo>
                <a:lnTo>
                  <a:pt x="2430669" y="0"/>
                </a:lnTo>
                <a:cubicBezTo>
                  <a:pt x="2497212" y="0"/>
                  <a:pt x="2551155" y="53943"/>
                  <a:pt x="2551155" y="120486"/>
                </a:cubicBezTo>
                <a:lnTo>
                  <a:pt x="2551155" y="602413"/>
                </a:lnTo>
                <a:cubicBezTo>
                  <a:pt x="2551155" y="668956"/>
                  <a:pt x="2497212" y="722899"/>
                  <a:pt x="2430669" y="722899"/>
                </a:cubicBezTo>
                <a:lnTo>
                  <a:pt x="120486" y="722899"/>
                </a:lnTo>
                <a:cubicBezTo>
                  <a:pt x="53943" y="722899"/>
                  <a:pt x="0" y="668956"/>
                  <a:pt x="0" y="602413"/>
                </a:cubicBezTo>
                <a:lnTo>
                  <a:pt x="0" y="120486"/>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3549" tIns="83549" rIns="83549" bIns="83549" numCol="1" spcCol="1270" anchor="ctr" anchorCtr="0">
            <a:noAutofit/>
          </a:bodyPr>
          <a:lstStyle/>
          <a:p>
            <a:pPr algn="ctr" defTabSz="844550" fontAlgn="base">
              <a:lnSpc>
                <a:spcPct val="90000"/>
              </a:lnSpc>
              <a:spcBef>
                <a:spcPct val="0"/>
              </a:spcBef>
              <a:spcAft>
                <a:spcPct val="35000"/>
              </a:spcAft>
            </a:pPr>
            <a:r>
              <a:rPr lang="en-US" sz="1900" dirty="0">
                <a:solidFill>
                  <a:prstClr val="black"/>
                </a:solidFill>
                <a:latin typeface="Book Antiqua"/>
              </a:rPr>
              <a:t>Generating Questions</a:t>
            </a:r>
          </a:p>
        </p:txBody>
      </p:sp>
      <p:sp>
        <p:nvSpPr>
          <p:cNvPr id="7" name="Freeform 6"/>
          <p:cNvSpPr/>
          <p:nvPr/>
        </p:nvSpPr>
        <p:spPr>
          <a:xfrm rot="19327418">
            <a:off x="5550162" y="2460968"/>
            <a:ext cx="841502" cy="0"/>
          </a:xfrm>
          <a:custGeom>
            <a:avLst/>
            <a:gdLst/>
            <a:ahLst/>
            <a:cxnLst/>
            <a:rect l="0" t="0" r="0" b="0"/>
            <a:pathLst>
              <a:path>
                <a:moveTo>
                  <a:pt x="0" y="0"/>
                </a:moveTo>
                <a:lnTo>
                  <a:pt x="841502" y="0"/>
                </a:lnTo>
              </a:path>
            </a:pathLst>
          </a:custGeom>
          <a:noFill/>
        </p:spPr>
        <p:style>
          <a:lnRef idx="1">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8" name="Freeform 7"/>
          <p:cNvSpPr/>
          <p:nvPr/>
        </p:nvSpPr>
        <p:spPr>
          <a:xfrm>
            <a:off x="6094695" y="1479744"/>
            <a:ext cx="2551155" cy="722899"/>
          </a:xfrm>
          <a:custGeom>
            <a:avLst/>
            <a:gdLst>
              <a:gd name="connsiteX0" fmla="*/ 0 w 2551155"/>
              <a:gd name="connsiteY0" fmla="*/ 120486 h 722899"/>
              <a:gd name="connsiteX1" fmla="*/ 120486 w 2551155"/>
              <a:gd name="connsiteY1" fmla="*/ 0 h 722899"/>
              <a:gd name="connsiteX2" fmla="*/ 2430669 w 2551155"/>
              <a:gd name="connsiteY2" fmla="*/ 0 h 722899"/>
              <a:gd name="connsiteX3" fmla="*/ 2551155 w 2551155"/>
              <a:gd name="connsiteY3" fmla="*/ 120486 h 722899"/>
              <a:gd name="connsiteX4" fmla="*/ 2551155 w 2551155"/>
              <a:gd name="connsiteY4" fmla="*/ 602413 h 722899"/>
              <a:gd name="connsiteX5" fmla="*/ 2430669 w 2551155"/>
              <a:gd name="connsiteY5" fmla="*/ 722899 h 722899"/>
              <a:gd name="connsiteX6" fmla="*/ 120486 w 2551155"/>
              <a:gd name="connsiteY6" fmla="*/ 722899 h 722899"/>
              <a:gd name="connsiteX7" fmla="*/ 0 w 2551155"/>
              <a:gd name="connsiteY7" fmla="*/ 602413 h 722899"/>
              <a:gd name="connsiteX8" fmla="*/ 0 w 2551155"/>
              <a:gd name="connsiteY8" fmla="*/ 120486 h 722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1155" h="722899">
                <a:moveTo>
                  <a:pt x="0" y="120486"/>
                </a:moveTo>
                <a:cubicBezTo>
                  <a:pt x="0" y="53943"/>
                  <a:pt x="53943" y="0"/>
                  <a:pt x="120486" y="0"/>
                </a:cubicBezTo>
                <a:lnTo>
                  <a:pt x="2430669" y="0"/>
                </a:lnTo>
                <a:cubicBezTo>
                  <a:pt x="2497212" y="0"/>
                  <a:pt x="2551155" y="53943"/>
                  <a:pt x="2551155" y="120486"/>
                </a:cubicBezTo>
                <a:lnTo>
                  <a:pt x="2551155" y="602413"/>
                </a:lnTo>
                <a:cubicBezTo>
                  <a:pt x="2551155" y="668956"/>
                  <a:pt x="2497212" y="722899"/>
                  <a:pt x="2430669" y="722899"/>
                </a:cubicBezTo>
                <a:lnTo>
                  <a:pt x="120486" y="722899"/>
                </a:lnTo>
                <a:cubicBezTo>
                  <a:pt x="53943" y="722899"/>
                  <a:pt x="0" y="668956"/>
                  <a:pt x="0" y="602413"/>
                </a:cubicBezTo>
                <a:lnTo>
                  <a:pt x="0" y="120486"/>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3549" tIns="83549" rIns="83549" bIns="83549" numCol="1" spcCol="1270" anchor="ctr" anchorCtr="0">
            <a:noAutofit/>
          </a:bodyPr>
          <a:lstStyle/>
          <a:p>
            <a:pPr algn="ctr" defTabSz="844550" fontAlgn="base">
              <a:lnSpc>
                <a:spcPct val="90000"/>
              </a:lnSpc>
              <a:spcBef>
                <a:spcPct val="0"/>
              </a:spcBef>
              <a:spcAft>
                <a:spcPct val="35000"/>
              </a:spcAft>
            </a:pPr>
            <a:r>
              <a:rPr lang="en-US" sz="1900" dirty="0">
                <a:solidFill>
                  <a:prstClr val="black"/>
                </a:solidFill>
                <a:latin typeface="Book Antiqua"/>
              </a:rPr>
              <a:t>Determining field boundaries</a:t>
            </a:r>
          </a:p>
        </p:txBody>
      </p:sp>
      <p:sp>
        <p:nvSpPr>
          <p:cNvPr id="10" name="Freeform 9"/>
          <p:cNvSpPr/>
          <p:nvPr/>
        </p:nvSpPr>
        <p:spPr>
          <a:xfrm>
            <a:off x="6473070" y="3733800"/>
            <a:ext cx="2553780" cy="722899"/>
          </a:xfrm>
          <a:custGeom>
            <a:avLst/>
            <a:gdLst>
              <a:gd name="connsiteX0" fmla="*/ 0 w 2553780"/>
              <a:gd name="connsiteY0" fmla="*/ 120486 h 722899"/>
              <a:gd name="connsiteX1" fmla="*/ 120486 w 2553780"/>
              <a:gd name="connsiteY1" fmla="*/ 0 h 722899"/>
              <a:gd name="connsiteX2" fmla="*/ 2433294 w 2553780"/>
              <a:gd name="connsiteY2" fmla="*/ 0 h 722899"/>
              <a:gd name="connsiteX3" fmla="*/ 2553780 w 2553780"/>
              <a:gd name="connsiteY3" fmla="*/ 120486 h 722899"/>
              <a:gd name="connsiteX4" fmla="*/ 2553780 w 2553780"/>
              <a:gd name="connsiteY4" fmla="*/ 602413 h 722899"/>
              <a:gd name="connsiteX5" fmla="*/ 2433294 w 2553780"/>
              <a:gd name="connsiteY5" fmla="*/ 722899 h 722899"/>
              <a:gd name="connsiteX6" fmla="*/ 120486 w 2553780"/>
              <a:gd name="connsiteY6" fmla="*/ 722899 h 722899"/>
              <a:gd name="connsiteX7" fmla="*/ 0 w 2553780"/>
              <a:gd name="connsiteY7" fmla="*/ 602413 h 722899"/>
              <a:gd name="connsiteX8" fmla="*/ 0 w 2553780"/>
              <a:gd name="connsiteY8" fmla="*/ 120486 h 722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3780" h="722899">
                <a:moveTo>
                  <a:pt x="0" y="120486"/>
                </a:moveTo>
                <a:cubicBezTo>
                  <a:pt x="0" y="53943"/>
                  <a:pt x="53943" y="0"/>
                  <a:pt x="120486" y="0"/>
                </a:cubicBezTo>
                <a:lnTo>
                  <a:pt x="2433294" y="0"/>
                </a:lnTo>
                <a:cubicBezTo>
                  <a:pt x="2499837" y="0"/>
                  <a:pt x="2553780" y="53943"/>
                  <a:pt x="2553780" y="120486"/>
                </a:cubicBezTo>
                <a:lnTo>
                  <a:pt x="2553780" y="602413"/>
                </a:lnTo>
                <a:cubicBezTo>
                  <a:pt x="2553780" y="668956"/>
                  <a:pt x="2499837" y="722899"/>
                  <a:pt x="2433294" y="722899"/>
                </a:cubicBezTo>
                <a:lnTo>
                  <a:pt x="120486" y="722899"/>
                </a:lnTo>
                <a:cubicBezTo>
                  <a:pt x="53943" y="722899"/>
                  <a:pt x="0" y="668956"/>
                  <a:pt x="0" y="602413"/>
                </a:cubicBezTo>
                <a:lnTo>
                  <a:pt x="0" y="120486"/>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3549" tIns="83549" rIns="83549" bIns="83549" numCol="1" spcCol="1270" anchor="ctr" anchorCtr="0">
            <a:noAutofit/>
          </a:bodyPr>
          <a:lstStyle/>
          <a:p>
            <a:pPr algn="ctr" defTabSz="844550" fontAlgn="base">
              <a:lnSpc>
                <a:spcPct val="90000"/>
              </a:lnSpc>
              <a:spcBef>
                <a:spcPct val="0"/>
              </a:spcBef>
              <a:spcAft>
                <a:spcPct val="35000"/>
              </a:spcAft>
            </a:pPr>
            <a:r>
              <a:rPr lang="en-US" sz="1900" dirty="0">
                <a:solidFill>
                  <a:prstClr val="black"/>
                </a:solidFill>
                <a:latin typeface="Book Antiqua"/>
              </a:rPr>
              <a:t>Accessing Participants</a:t>
            </a:r>
          </a:p>
        </p:txBody>
      </p:sp>
      <p:sp>
        <p:nvSpPr>
          <p:cNvPr id="12" name="Freeform 11"/>
          <p:cNvSpPr/>
          <p:nvPr/>
        </p:nvSpPr>
        <p:spPr>
          <a:xfrm>
            <a:off x="4916445" y="5715000"/>
            <a:ext cx="2551155" cy="722899"/>
          </a:xfrm>
          <a:custGeom>
            <a:avLst/>
            <a:gdLst>
              <a:gd name="connsiteX0" fmla="*/ 0 w 2551155"/>
              <a:gd name="connsiteY0" fmla="*/ 120486 h 722899"/>
              <a:gd name="connsiteX1" fmla="*/ 120486 w 2551155"/>
              <a:gd name="connsiteY1" fmla="*/ 0 h 722899"/>
              <a:gd name="connsiteX2" fmla="*/ 2430669 w 2551155"/>
              <a:gd name="connsiteY2" fmla="*/ 0 h 722899"/>
              <a:gd name="connsiteX3" fmla="*/ 2551155 w 2551155"/>
              <a:gd name="connsiteY3" fmla="*/ 120486 h 722899"/>
              <a:gd name="connsiteX4" fmla="*/ 2551155 w 2551155"/>
              <a:gd name="connsiteY4" fmla="*/ 602413 h 722899"/>
              <a:gd name="connsiteX5" fmla="*/ 2430669 w 2551155"/>
              <a:gd name="connsiteY5" fmla="*/ 722899 h 722899"/>
              <a:gd name="connsiteX6" fmla="*/ 120486 w 2551155"/>
              <a:gd name="connsiteY6" fmla="*/ 722899 h 722899"/>
              <a:gd name="connsiteX7" fmla="*/ 0 w 2551155"/>
              <a:gd name="connsiteY7" fmla="*/ 602413 h 722899"/>
              <a:gd name="connsiteX8" fmla="*/ 0 w 2551155"/>
              <a:gd name="connsiteY8" fmla="*/ 120486 h 722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1155" h="722899">
                <a:moveTo>
                  <a:pt x="0" y="120486"/>
                </a:moveTo>
                <a:cubicBezTo>
                  <a:pt x="0" y="53943"/>
                  <a:pt x="53943" y="0"/>
                  <a:pt x="120486" y="0"/>
                </a:cubicBezTo>
                <a:lnTo>
                  <a:pt x="2430669" y="0"/>
                </a:lnTo>
                <a:cubicBezTo>
                  <a:pt x="2497212" y="0"/>
                  <a:pt x="2551155" y="53943"/>
                  <a:pt x="2551155" y="120486"/>
                </a:cubicBezTo>
                <a:lnTo>
                  <a:pt x="2551155" y="602413"/>
                </a:lnTo>
                <a:cubicBezTo>
                  <a:pt x="2551155" y="668956"/>
                  <a:pt x="2497212" y="722899"/>
                  <a:pt x="2430669" y="722899"/>
                </a:cubicBezTo>
                <a:lnTo>
                  <a:pt x="120486" y="722899"/>
                </a:lnTo>
                <a:cubicBezTo>
                  <a:pt x="53943" y="722899"/>
                  <a:pt x="0" y="668956"/>
                  <a:pt x="0" y="602413"/>
                </a:cubicBezTo>
                <a:lnTo>
                  <a:pt x="0" y="120486"/>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3549" tIns="83549" rIns="83549" bIns="83549" numCol="1" spcCol="1270" anchor="ctr" anchorCtr="0">
            <a:noAutofit/>
          </a:bodyPr>
          <a:lstStyle/>
          <a:p>
            <a:pPr algn="ctr" defTabSz="844550" fontAlgn="base">
              <a:lnSpc>
                <a:spcPct val="90000"/>
              </a:lnSpc>
              <a:spcBef>
                <a:spcPct val="0"/>
              </a:spcBef>
              <a:spcAft>
                <a:spcPct val="35000"/>
              </a:spcAft>
            </a:pPr>
            <a:r>
              <a:rPr lang="en-US" sz="1900" dirty="0">
                <a:solidFill>
                  <a:prstClr val="black"/>
                </a:solidFill>
                <a:latin typeface="Book Antiqua"/>
              </a:rPr>
              <a:t>Sorting and filtering ‘data’</a:t>
            </a:r>
          </a:p>
        </p:txBody>
      </p:sp>
      <p:sp>
        <p:nvSpPr>
          <p:cNvPr id="14" name="Freeform 13"/>
          <p:cNvSpPr/>
          <p:nvPr/>
        </p:nvSpPr>
        <p:spPr>
          <a:xfrm>
            <a:off x="6096000" y="4763501"/>
            <a:ext cx="2551155" cy="722899"/>
          </a:xfrm>
          <a:custGeom>
            <a:avLst/>
            <a:gdLst>
              <a:gd name="connsiteX0" fmla="*/ 0 w 2551155"/>
              <a:gd name="connsiteY0" fmla="*/ 120486 h 722899"/>
              <a:gd name="connsiteX1" fmla="*/ 120486 w 2551155"/>
              <a:gd name="connsiteY1" fmla="*/ 0 h 722899"/>
              <a:gd name="connsiteX2" fmla="*/ 2430669 w 2551155"/>
              <a:gd name="connsiteY2" fmla="*/ 0 h 722899"/>
              <a:gd name="connsiteX3" fmla="*/ 2551155 w 2551155"/>
              <a:gd name="connsiteY3" fmla="*/ 120486 h 722899"/>
              <a:gd name="connsiteX4" fmla="*/ 2551155 w 2551155"/>
              <a:gd name="connsiteY4" fmla="*/ 602413 h 722899"/>
              <a:gd name="connsiteX5" fmla="*/ 2430669 w 2551155"/>
              <a:gd name="connsiteY5" fmla="*/ 722899 h 722899"/>
              <a:gd name="connsiteX6" fmla="*/ 120486 w 2551155"/>
              <a:gd name="connsiteY6" fmla="*/ 722899 h 722899"/>
              <a:gd name="connsiteX7" fmla="*/ 0 w 2551155"/>
              <a:gd name="connsiteY7" fmla="*/ 602413 h 722899"/>
              <a:gd name="connsiteX8" fmla="*/ 0 w 2551155"/>
              <a:gd name="connsiteY8" fmla="*/ 120486 h 722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1155" h="722899">
                <a:moveTo>
                  <a:pt x="0" y="120486"/>
                </a:moveTo>
                <a:cubicBezTo>
                  <a:pt x="0" y="53943"/>
                  <a:pt x="53943" y="0"/>
                  <a:pt x="120486" y="0"/>
                </a:cubicBezTo>
                <a:lnTo>
                  <a:pt x="2430669" y="0"/>
                </a:lnTo>
                <a:cubicBezTo>
                  <a:pt x="2497212" y="0"/>
                  <a:pt x="2551155" y="53943"/>
                  <a:pt x="2551155" y="120486"/>
                </a:cubicBezTo>
                <a:lnTo>
                  <a:pt x="2551155" y="602413"/>
                </a:lnTo>
                <a:cubicBezTo>
                  <a:pt x="2551155" y="668956"/>
                  <a:pt x="2497212" y="722899"/>
                  <a:pt x="2430669" y="722899"/>
                </a:cubicBezTo>
                <a:lnTo>
                  <a:pt x="120486" y="722899"/>
                </a:lnTo>
                <a:cubicBezTo>
                  <a:pt x="53943" y="722899"/>
                  <a:pt x="0" y="668956"/>
                  <a:pt x="0" y="602413"/>
                </a:cubicBezTo>
                <a:lnTo>
                  <a:pt x="0" y="120486"/>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3549" tIns="83549" rIns="83549" bIns="83549" numCol="1" spcCol="1270" anchor="ctr" anchorCtr="0">
            <a:noAutofit/>
          </a:bodyPr>
          <a:lstStyle/>
          <a:p>
            <a:pPr algn="ctr" defTabSz="844550" fontAlgn="base">
              <a:lnSpc>
                <a:spcPct val="90000"/>
              </a:lnSpc>
              <a:spcBef>
                <a:spcPct val="0"/>
              </a:spcBef>
              <a:spcAft>
                <a:spcPct val="35000"/>
              </a:spcAft>
            </a:pPr>
            <a:r>
              <a:rPr lang="en-US" sz="1900" dirty="0">
                <a:solidFill>
                  <a:prstClr val="black"/>
                </a:solidFill>
                <a:latin typeface="Book Antiqua"/>
              </a:rPr>
              <a:t>Collecting Information</a:t>
            </a:r>
          </a:p>
        </p:txBody>
      </p:sp>
      <p:sp>
        <p:nvSpPr>
          <p:cNvPr id="16" name="Freeform 15"/>
          <p:cNvSpPr/>
          <p:nvPr/>
        </p:nvSpPr>
        <p:spPr>
          <a:xfrm>
            <a:off x="304800" y="3735645"/>
            <a:ext cx="2551155" cy="722899"/>
          </a:xfrm>
          <a:custGeom>
            <a:avLst/>
            <a:gdLst>
              <a:gd name="connsiteX0" fmla="*/ 0 w 2551155"/>
              <a:gd name="connsiteY0" fmla="*/ 120486 h 722899"/>
              <a:gd name="connsiteX1" fmla="*/ 120486 w 2551155"/>
              <a:gd name="connsiteY1" fmla="*/ 0 h 722899"/>
              <a:gd name="connsiteX2" fmla="*/ 2430669 w 2551155"/>
              <a:gd name="connsiteY2" fmla="*/ 0 h 722899"/>
              <a:gd name="connsiteX3" fmla="*/ 2551155 w 2551155"/>
              <a:gd name="connsiteY3" fmla="*/ 120486 h 722899"/>
              <a:gd name="connsiteX4" fmla="*/ 2551155 w 2551155"/>
              <a:gd name="connsiteY4" fmla="*/ 602413 h 722899"/>
              <a:gd name="connsiteX5" fmla="*/ 2430669 w 2551155"/>
              <a:gd name="connsiteY5" fmla="*/ 722899 h 722899"/>
              <a:gd name="connsiteX6" fmla="*/ 120486 w 2551155"/>
              <a:gd name="connsiteY6" fmla="*/ 722899 h 722899"/>
              <a:gd name="connsiteX7" fmla="*/ 0 w 2551155"/>
              <a:gd name="connsiteY7" fmla="*/ 602413 h 722899"/>
              <a:gd name="connsiteX8" fmla="*/ 0 w 2551155"/>
              <a:gd name="connsiteY8" fmla="*/ 120486 h 722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1155" h="722899">
                <a:moveTo>
                  <a:pt x="0" y="120486"/>
                </a:moveTo>
                <a:cubicBezTo>
                  <a:pt x="0" y="53943"/>
                  <a:pt x="53943" y="0"/>
                  <a:pt x="120486" y="0"/>
                </a:cubicBezTo>
                <a:lnTo>
                  <a:pt x="2430669" y="0"/>
                </a:lnTo>
                <a:cubicBezTo>
                  <a:pt x="2497212" y="0"/>
                  <a:pt x="2551155" y="53943"/>
                  <a:pt x="2551155" y="120486"/>
                </a:cubicBezTo>
                <a:lnTo>
                  <a:pt x="2551155" y="602413"/>
                </a:lnTo>
                <a:cubicBezTo>
                  <a:pt x="2551155" y="668956"/>
                  <a:pt x="2497212" y="722899"/>
                  <a:pt x="2430669" y="722899"/>
                </a:cubicBezTo>
                <a:lnTo>
                  <a:pt x="120486" y="722899"/>
                </a:lnTo>
                <a:cubicBezTo>
                  <a:pt x="53943" y="722899"/>
                  <a:pt x="0" y="668956"/>
                  <a:pt x="0" y="602413"/>
                </a:cubicBezTo>
                <a:lnTo>
                  <a:pt x="0" y="120486"/>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3549" tIns="83549" rIns="83549" bIns="83549" numCol="1" spcCol="1270" anchor="ctr" anchorCtr="0">
            <a:noAutofit/>
          </a:bodyPr>
          <a:lstStyle/>
          <a:p>
            <a:pPr algn="ctr" defTabSz="844550" fontAlgn="base">
              <a:lnSpc>
                <a:spcPct val="90000"/>
              </a:lnSpc>
              <a:spcBef>
                <a:spcPct val="0"/>
              </a:spcBef>
              <a:spcAft>
                <a:spcPct val="35000"/>
              </a:spcAft>
            </a:pPr>
            <a:r>
              <a:rPr lang="en-US" sz="1900" dirty="0">
                <a:solidFill>
                  <a:prstClr val="black"/>
                </a:solidFill>
                <a:latin typeface="Book Antiqua"/>
              </a:rPr>
              <a:t>Analyzing ‘texts’ </a:t>
            </a:r>
          </a:p>
        </p:txBody>
      </p:sp>
      <p:sp>
        <p:nvSpPr>
          <p:cNvPr id="17" name="Freeform 16"/>
          <p:cNvSpPr/>
          <p:nvPr/>
        </p:nvSpPr>
        <p:spPr>
          <a:xfrm rot="13114286">
            <a:off x="2844768" y="2430324"/>
            <a:ext cx="864234" cy="0"/>
          </a:xfrm>
          <a:custGeom>
            <a:avLst/>
            <a:gdLst/>
            <a:ahLst/>
            <a:cxnLst/>
            <a:rect l="0" t="0" r="0" b="0"/>
            <a:pathLst>
              <a:path>
                <a:moveTo>
                  <a:pt x="0" y="0"/>
                </a:moveTo>
                <a:lnTo>
                  <a:pt x="864234" y="0"/>
                </a:lnTo>
              </a:path>
            </a:pathLst>
          </a:custGeom>
          <a:noFill/>
        </p:spPr>
        <p:style>
          <a:lnRef idx="1">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8" name="Freeform 17"/>
          <p:cNvSpPr/>
          <p:nvPr/>
        </p:nvSpPr>
        <p:spPr>
          <a:xfrm>
            <a:off x="685800" y="1600200"/>
            <a:ext cx="2551155" cy="722899"/>
          </a:xfrm>
          <a:custGeom>
            <a:avLst/>
            <a:gdLst>
              <a:gd name="connsiteX0" fmla="*/ 0 w 2551155"/>
              <a:gd name="connsiteY0" fmla="*/ 120486 h 722899"/>
              <a:gd name="connsiteX1" fmla="*/ 120486 w 2551155"/>
              <a:gd name="connsiteY1" fmla="*/ 0 h 722899"/>
              <a:gd name="connsiteX2" fmla="*/ 2430669 w 2551155"/>
              <a:gd name="connsiteY2" fmla="*/ 0 h 722899"/>
              <a:gd name="connsiteX3" fmla="*/ 2551155 w 2551155"/>
              <a:gd name="connsiteY3" fmla="*/ 120486 h 722899"/>
              <a:gd name="connsiteX4" fmla="*/ 2551155 w 2551155"/>
              <a:gd name="connsiteY4" fmla="*/ 602413 h 722899"/>
              <a:gd name="connsiteX5" fmla="*/ 2430669 w 2551155"/>
              <a:gd name="connsiteY5" fmla="*/ 722899 h 722899"/>
              <a:gd name="connsiteX6" fmla="*/ 120486 w 2551155"/>
              <a:gd name="connsiteY6" fmla="*/ 722899 h 722899"/>
              <a:gd name="connsiteX7" fmla="*/ 0 w 2551155"/>
              <a:gd name="connsiteY7" fmla="*/ 602413 h 722899"/>
              <a:gd name="connsiteX8" fmla="*/ 0 w 2551155"/>
              <a:gd name="connsiteY8" fmla="*/ 120486 h 722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1155" h="722899">
                <a:moveTo>
                  <a:pt x="0" y="120486"/>
                </a:moveTo>
                <a:cubicBezTo>
                  <a:pt x="0" y="53943"/>
                  <a:pt x="53943" y="0"/>
                  <a:pt x="120486" y="0"/>
                </a:cubicBezTo>
                <a:lnTo>
                  <a:pt x="2430669" y="0"/>
                </a:lnTo>
                <a:cubicBezTo>
                  <a:pt x="2497212" y="0"/>
                  <a:pt x="2551155" y="53943"/>
                  <a:pt x="2551155" y="120486"/>
                </a:cubicBezTo>
                <a:lnTo>
                  <a:pt x="2551155" y="602413"/>
                </a:lnTo>
                <a:cubicBezTo>
                  <a:pt x="2551155" y="668956"/>
                  <a:pt x="2497212" y="722899"/>
                  <a:pt x="2430669" y="722899"/>
                </a:cubicBezTo>
                <a:lnTo>
                  <a:pt x="120486" y="722899"/>
                </a:lnTo>
                <a:cubicBezTo>
                  <a:pt x="53943" y="722899"/>
                  <a:pt x="0" y="668956"/>
                  <a:pt x="0" y="602413"/>
                </a:cubicBezTo>
                <a:lnTo>
                  <a:pt x="0" y="120486"/>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3549" tIns="83549" rIns="83549" bIns="83549" numCol="1" spcCol="1270" anchor="ctr" anchorCtr="0">
            <a:noAutofit/>
          </a:bodyPr>
          <a:lstStyle/>
          <a:p>
            <a:pPr algn="ctr" defTabSz="844550" fontAlgn="base">
              <a:lnSpc>
                <a:spcPct val="90000"/>
              </a:lnSpc>
              <a:spcBef>
                <a:spcPct val="0"/>
              </a:spcBef>
              <a:spcAft>
                <a:spcPct val="35000"/>
              </a:spcAft>
            </a:pPr>
            <a:r>
              <a:rPr lang="en-US" sz="1900" dirty="0">
                <a:solidFill>
                  <a:prstClr val="black"/>
                </a:solidFill>
                <a:latin typeface="Book Antiqua"/>
              </a:rPr>
              <a:t>Representing self and other in report</a:t>
            </a:r>
          </a:p>
        </p:txBody>
      </p:sp>
      <p:sp>
        <p:nvSpPr>
          <p:cNvPr id="20" name="Freeform 19"/>
          <p:cNvSpPr/>
          <p:nvPr/>
        </p:nvSpPr>
        <p:spPr>
          <a:xfrm>
            <a:off x="6399495" y="2590800"/>
            <a:ext cx="2551155" cy="722899"/>
          </a:xfrm>
          <a:custGeom>
            <a:avLst/>
            <a:gdLst>
              <a:gd name="connsiteX0" fmla="*/ 0 w 2551155"/>
              <a:gd name="connsiteY0" fmla="*/ 120486 h 722899"/>
              <a:gd name="connsiteX1" fmla="*/ 120486 w 2551155"/>
              <a:gd name="connsiteY1" fmla="*/ 0 h 722899"/>
              <a:gd name="connsiteX2" fmla="*/ 2430669 w 2551155"/>
              <a:gd name="connsiteY2" fmla="*/ 0 h 722899"/>
              <a:gd name="connsiteX3" fmla="*/ 2551155 w 2551155"/>
              <a:gd name="connsiteY3" fmla="*/ 120486 h 722899"/>
              <a:gd name="connsiteX4" fmla="*/ 2551155 w 2551155"/>
              <a:gd name="connsiteY4" fmla="*/ 602413 h 722899"/>
              <a:gd name="connsiteX5" fmla="*/ 2430669 w 2551155"/>
              <a:gd name="connsiteY5" fmla="*/ 722899 h 722899"/>
              <a:gd name="connsiteX6" fmla="*/ 120486 w 2551155"/>
              <a:gd name="connsiteY6" fmla="*/ 722899 h 722899"/>
              <a:gd name="connsiteX7" fmla="*/ 0 w 2551155"/>
              <a:gd name="connsiteY7" fmla="*/ 602413 h 722899"/>
              <a:gd name="connsiteX8" fmla="*/ 0 w 2551155"/>
              <a:gd name="connsiteY8" fmla="*/ 120486 h 722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1155" h="722899">
                <a:moveTo>
                  <a:pt x="0" y="120486"/>
                </a:moveTo>
                <a:cubicBezTo>
                  <a:pt x="0" y="53943"/>
                  <a:pt x="53943" y="0"/>
                  <a:pt x="120486" y="0"/>
                </a:cubicBezTo>
                <a:lnTo>
                  <a:pt x="2430669" y="0"/>
                </a:lnTo>
                <a:cubicBezTo>
                  <a:pt x="2497212" y="0"/>
                  <a:pt x="2551155" y="53943"/>
                  <a:pt x="2551155" y="120486"/>
                </a:cubicBezTo>
                <a:lnTo>
                  <a:pt x="2551155" y="602413"/>
                </a:lnTo>
                <a:cubicBezTo>
                  <a:pt x="2551155" y="668956"/>
                  <a:pt x="2497212" y="722899"/>
                  <a:pt x="2430669" y="722899"/>
                </a:cubicBezTo>
                <a:lnTo>
                  <a:pt x="120486" y="722899"/>
                </a:lnTo>
                <a:cubicBezTo>
                  <a:pt x="53943" y="722899"/>
                  <a:pt x="0" y="668956"/>
                  <a:pt x="0" y="602413"/>
                </a:cubicBezTo>
                <a:lnTo>
                  <a:pt x="0" y="120486"/>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3549" tIns="83549" rIns="83549" bIns="83549" numCol="1" spcCol="1270" anchor="ctr" anchorCtr="0">
            <a:noAutofit/>
          </a:bodyPr>
          <a:lstStyle/>
          <a:p>
            <a:pPr algn="ctr" defTabSz="844550" fontAlgn="base">
              <a:lnSpc>
                <a:spcPct val="90000"/>
              </a:lnSpc>
              <a:spcBef>
                <a:spcPct val="0"/>
              </a:spcBef>
              <a:spcAft>
                <a:spcPct val="35000"/>
              </a:spcAft>
            </a:pPr>
            <a:r>
              <a:rPr lang="en-US" sz="1900" dirty="0">
                <a:solidFill>
                  <a:prstClr val="black"/>
                </a:solidFill>
                <a:latin typeface="Book Antiqua"/>
              </a:rPr>
              <a:t>Identifying objects of analysis</a:t>
            </a:r>
          </a:p>
        </p:txBody>
      </p:sp>
      <p:sp>
        <p:nvSpPr>
          <p:cNvPr id="22" name="Freeform 21"/>
          <p:cNvSpPr/>
          <p:nvPr/>
        </p:nvSpPr>
        <p:spPr>
          <a:xfrm>
            <a:off x="1868445" y="5791200"/>
            <a:ext cx="2551155" cy="722899"/>
          </a:xfrm>
          <a:custGeom>
            <a:avLst/>
            <a:gdLst>
              <a:gd name="connsiteX0" fmla="*/ 0 w 2551155"/>
              <a:gd name="connsiteY0" fmla="*/ 120486 h 722899"/>
              <a:gd name="connsiteX1" fmla="*/ 120486 w 2551155"/>
              <a:gd name="connsiteY1" fmla="*/ 0 h 722899"/>
              <a:gd name="connsiteX2" fmla="*/ 2430669 w 2551155"/>
              <a:gd name="connsiteY2" fmla="*/ 0 h 722899"/>
              <a:gd name="connsiteX3" fmla="*/ 2551155 w 2551155"/>
              <a:gd name="connsiteY3" fmla="*/ 120486 h 722899"/>
              <a:gd name="connsiteX4" fmla="*/ 2551155 w 2551155"/>
              <a:gd name="connsiteY4" fmla="*/ 602413 h 722899"/>
              <a:gd name="connsiteX5" fmla="*/ 2430669 w 2551155"/>
              <a:gd name="connsiteY5" fmla="*/ 722899 h 722899"/>
              <a:gd name="connsiteX6" fmla="*/ 120486 w 2551155"/>
              <a:gd name="connsiteY6" fmla="*/ 722899 h 722899"/>
              <a:gd name="connsiteX7" fmla="*/ 0 w 2551155"/>
              <a:gd name="connsiteY7" fmla="*/ 602413 h 722899"/>
              <a:gd name="connsiteX8" fmla="*/ 0 w 2551155"/>
              <a:gd name="connsiteY8" fmla="*/ 120486 h 722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1155" h="722899">
                <a:moveTo>
                  <a:pt x="0" y="120486"/>
                </a:moveTo>
                <a:cubicBezTo>
                  <a:pt x="0" y="53943"/>
                  <a:pt x="53943" y="0"/>
                  <a:pt x="120486" y="0"/>
                </a:cubicBezTo>
                <a:lnTo>
                  <a:pt x="2430669" y="0"/>
                </a:lnTo>
                <a:cubicBezTo>
                  <a:pt x="2497212" y="0"/>
                  <a:pt x="2551155" y="53943"/>
                  <a:pt x="2551155" y="120486"/>
                </a:cubicBezTo>
                <a:lnTo>
                  <a:pt x="2551155" y="602413"/>
                </a:lnTo>
                <a:cubicBezTo>
                  <a:pt x="2551155" y="668956"/>
                  <a:pt x="2497212" y="722899"/>
                  <a:pt x="2430669" y="722899"/>
                </a:cubicBezTo>
                <a:lnTo>
                  <a:pt x="120486" y="722899"/>
                </a:lnTo>
                <a:cubicBezTo>
                  <a:pt x="53943" y="722899"/>
                  <a:pt x="0" y="668956"/>
                  <a:pt x="0" y="602413"/>
                </a:cubicBezTo>
                <a:lnTo>
                  <a:pt x="0" y="120486"/>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3549" tIns="83549" rIns="83549" bIns="83549" numCol="1" spcCol="1270" anchor="ctr" anchorCtr="0">
            <a:noAutofit/>
          </a:bodyPr>
          <a:lstStyle/>
          <a:p>
            <a:pPr algn="ctr" defTabSz="844550" fontAlgn="base">
              <a:lnSpc>
                <a:spcPct val="90000"/>
              </a:lnSpc>
              <a:spcBef>
                <a:spcPct val="0"/>
              </a:spcBef>
              <a:spcAft>
                <a:spcPct val="35000"/>
              </a:spcAft>
            </a:pPr>
            <a:r>
              <a:rPr lang="en-US" sz="1900" dirty="0">
                <a:solidFill>
                  <a:prstClr val="black"/>
                </a:solidFill>
                <a:latin typeface="Book Antiqua"/>
              </a:rPr>
              <a:t>Sorting into general themes</a:t>
            </a:r>
          </a:p>
        </p:txBody>
      </p:sp>
      <p:sp>
        <p:nvSpPr>
          <p:cNvPr id="23" name="Freeform 22"/>
          <p:cNvSpPr/>
          <p:nvPr/>
        </p:nvSpPr>
        <p:spPr>
          <a:xfrm rot="8688096">
            <a:off x="2499582" y="4524049"/>
            <a:ext cx="1210961" cy="0"/>
          </a:xfrm>
          <a:custGeom>
            <a:avLst/>
            <a:gdLst/>
            <a:ahLst/>
            <a:cxnLst/>
            <a:rect l="0" t="0" r="0" b="0"/>
            <a:pathLst>
              <a:path>
                <a:moveTo>
                  <a:pt x="0" y="0"/>
                </a:moveTo>
                <a:lnTo>
                  <a:pt x="1210961" y="0"/>
                </a:lnTo>
              </a:path>
            </a:pathLst>
          </a:custGeom>
          <a:noFill/>
        </p:spPr>
        <p:style>
          <a:lnRef idx="1">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4" name="Freeform 23"/>
          <p:cNvSpPr/>
          <p:nvPr/>
        </p:nvSpPr>
        <p:spPr>
          <a:xfrm>
            <a:off x="801645" y="4800600"/>
            <a:ext cx="2551155" cy="722899"/>
          </a:xfrm>
          <a:custGeom>
            <a:avLst/>
            <a:gdLst>
              <a:gd name="connsiteX0" fmla="*/ 0 w 2551155"/>
              <a:gd name="connsiteY0" fmla="*/ 120486 h 722899"/>
              <a:gd name="connsiteX1" fmla="*/ 120486 w 2551155"/>
              <a:gd name="connsiteY1" fmla="*/ 0 h 722899"/>
              <a:gd name="connsiteX2" fmla="*/ 2430669 w 2551155"/>
              <a:gd name="connsiteY2" fmla="*/ 0 h 722899"/>
              <a:gd name="connsiteX3" fmla="*/ 2551155 w 2551155"/>
              <a:gd name="connsiteY3" fmla="*/ 120486 h 722899"/>
              <a:gd name="connsiteX4" fmla="*/ 2551155 w 2551155"/>
              <a:gd name="connsiteY4" fmla="*/ 602413 h 722899"/>
              <a:gd name="connsiteX5" fmla="*/ 2430669 w 2551155"/>
              <a:gd name="connsiteY5" fmla="*/ 722899 h 722899"/>
              <a:gd name="connsiteX6" fmla="*/ 120486 w 2551155"/>
              <a:gd name="connsiteY6" fmla="*/ 722899 h 722899"/>
              <a:gd name="connsiteX7" fmla="*/ 0 w 2551155"/>
              <a:gd name="connsiteY7" fmla="*/ 602413 h 722899"/>
              <a:gd name="connsiteX8" fmla="*/ 0 w 2551155"/>
              <a:gd name="connsiteY8" fmla="*/ 120486 h 722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1155" h="722899">
                <a:moveTo>
                  <a:pt x="0" y="120486"/>
                </a:moveTo>
                <a:cubicBezTo>
                  <a:pt x="0" y="53943"/>
                  <a:pt x="53943" y="0"/>
                  <a:pt x="120486" y="0"/>
                </a:cubicBezTo>
                <a:lnTo>
                  <a:pt x="2430669" y="0"/>
                </a:lnTo>
                <a:cubicBezTo>
                  <a:pt x="2497212" y="0"/>
                  <a:pt x="2551155" y="53943"/>
                  <a:pt x="2551155" y="120486"/>
                </a:cubicBezTo>
                <a:lnTo>
                  <a:pt x="2551155" y="602413"/>
                </a:lnTo>
                <a:cubicBezTo>
                  <a:pt x="2551155" y="668956"/>
                  <a:pt x="2497212" y="722899"/>
                  <a:pt x="2430669" y="722899"/>
                </a:cubicBezTo>
                <a:lnTo>
                  <a:pt x="120486" y="722899"/>
                </a:lnTo>
                <a:cubicBezTo>
                  <a:pt x="53943" y="722899"/>
                  <a:pt x="0" y="668956"/>
                  <a:pt x="0" y="602413"/>
                </a:cubicBezTo>
                <a:lnTo>
                  <a:pt x="0" y="120486"/>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3549" tIns="83549" rIns="83549" bIns="83549" numCol="1" spcCol="1270" anchor="ctr" anchorCtr="0">
            <a:noAutofit/>
          </a:bodyPr>
          <a:lstStyle/>
          <a:p>
            <a:pPr algn="ctr" defTabSz="844550" fontAlgn="base">
              <a:lnSpc>
                <a:spcPct val="90000"/>
              </a:lnSpc>
              <a:spcBef>
                <a:spcPct val="0"/>
              </a:spcBef>
              <a:spcAft>
                <a:spcPct val="35000"/>
              </a:spcAft>
            </a:pPr>
            <a:r>
              <a:rPr lang="en-US" sz="1900" dirty="0">
                <a:solidFill>
                  <a:prstClr val="black"/>
                </a:solidFill>
                <a:latin typeface="Book Antiqua"/>
              </a:rPr>
              <a:t>Discarding information</a:t>
            </a:r>
          </a:p>
        </p:txBody>
      </p:sp>
      <p:sp>
        <p:nvSpPr>
          <p:cNvPr id="26" name="Freeform 25"/>
          <p:cNvSpPr/>
          <p:nvPr/>
        </p:nvSpPr>
        <p:spPr>
          <a:xfrm>
            <a:off x="381000" y="2667000"/>
            <a:ext cx="2551155" cy="722899"/>
          </a:xfrm>
          <a:custGeom>
            <a:avLst/>
            <a:gdLst>
              <a:gd name="connsiteX0" fmla="*/ 0 w 2551155"/>
              <a:gd name="connsiteY0" fmla="*/ 120486 h 722899"/>
              <a:gd name="connsiteX1" fmla="*/ 120486 w 2551155"/>
              <a:gd name="connsiteY1" fmla="*/ 0 h 722899"/>
              <a:gd name="connsiteX2" fmla="*/ 2430669 w 2551155"/>
              <a:gd name="connsiteY2" fmla="*/ 0 h 722899"/>
              <a:gd name="connsiteX3" fmla="*/ 2551155 w 2551155"/>
              <a:gd name="connsiteY3" fmla="*/ 120486 h 722899"/>
              <a:gd name="connsiteX4" fmla="*/ 2551155 w 2551155"/>
              <a:gd name="connsiteY4" fmla="*/ 602413 h 722899"/>
              <a:gd name="connsiteX5" fmla="*/ 2430669 w 2551155"/>
              <a:gd name="connsiteY5" fmla="*/ 722899 h 722899"/>
              <a:gd name="connsiteX6" fmla="*/ 120486 w 2551155"/>
              <a:gd name="connsiteY6" fmla="*/ 722899 h 722899"/>
              <a:gd name="connsiteX7" fmla="*/ 0 w 2551155"/>
              <a:gd name="connsiteY7" fmla="*/ 602413 h 722899"/>
              <a:gd name="connsiteX8" fmla="*/ 0 w 2551155"/>
              <a:gd name="connsiteY8" fmla="*/ 120486 h 722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1155" h="722899">
                <a:moveTo>
                  <a:pt x="0" y="120486"/>
                </a:moveTo>
                <a:cubicBezTo>
                  <a:pt x="0" y="53943"/>
                  <a:pt x="53943" y="0"/>
                  <a:pt x="120486" y="0"/>
                </a:cubicBezTo>
                <a:lnTo>
                  <a:pt x="2430669" y="0"/>
                </a:lnTo>
                <a:cubicBezTo>
                  <a:pt x="2497212" y="0"/>
                  <a:pt x="2551155" y="53943"/>
                  <a:pt x="2551155" y="120486"/>
                </a:cubicBezTo>
                <a:lnTo>
                  <a:pt x="2551155" y="602413"/>
                </a:lnTo>
                <a:cubicBezTo>
                  <a:pt x="2551155" y="668956"/>
                  <a:pt x="2497212" y="722899"/>
                  <a:pt x="2430669" y="722899"/>
                </a:cubicBezTo>
                <a:lnTo>
                  <a:pt x="120486" y="722899"/>
                </a:lnTo>
                <a:cubicBezTo>
                  <a:pt x="53943" y="722899"/>
                  <a:pt x="0" y="668956"/>
                  <a:pt x="0" y="602413"/>
                </a:cubicBezTo>
                <a:lnTo>
                  <a:pt x="0" y="120486"/>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3549" tIns="83549" rIns="83549" bIns="83549" numCol="1" spcCol="1270" anchor="ctr" anchorCtr="0">
            <a:noAutofit/>
          </a:bodyPr>
          <a:lstStyle/>
          <a:p>
            <a:pPr algn="ctr" defTabSz="844550" fontAlgn="base">
              <a:lnSpc>
                <a:spcPct val="90000"/>
              </a:lnSpc>
              <a:spcBef>
                <a:spcPct val="0"/>
              </a:spcBef>
              <a:spcAft>
                <a:spcPct val="35000"/>
              </a:spcAft>
            </a:pPr>
            <a:r>
              <a:rPr lang="en-US" sz="1900" dirty="0">
                <a:solidFill>
                  <a:prstClr val="black"/>
                </a:solidFill>
                <a:latin typeface="Book Antiqua"/>
              </a:rPr>
              <a:t>Interpreting findings</a:t>
            </a:r>
          </a:p>
        </p:txBody>
      </p:sp>
      <p:sp>
        <p:nvSpPr>
          <p:cNvPr id="28" name="Freeform 27"/>
          <p:cNvSpPr/>
          <p:nvPr/>
        </p:nvSpPr>
        <p:spPr>
          <a:xfrm>
            <a:off x="1143000" y="533400"/>
            <a:ext cx="2551155" cy="722899"/>
          </a:xfrm>
          <a:custGeom>
            <a:avLst/>
            <a:gdLst>
              <a:gd name="connsiteX0" fmla="*/ 0 w 2551155"/>
              <a:gd name="connsiteY0" fmla="*/ 120486 h 722899"/>
              <a:gd name="connsiteX1" fmla="*/ 120486 w 2551155"/>
              <a:gd name="connsiteY1" fmla="*/ 0 h 722899"/>
              <a:gd name="connsiteX2" fmla="*/ 2430669 w 2551155"/>
              <a:gd name="connsiteY2" fmla="*/ 0 h 722899"/>
              <a:gd name="connsiteX3" fmla="*/ 2551155 w 2551155"/>
              <a:gd name="connsiteY3" fmla="*/ 120486 h 722899"/>
              <a:gd name="connsiteX4" fmla="*/ 2551155 w 2551155"/>
              <a:gd name="connsiteY4" fmla="*/ 602413 h 722899"/>
              <a:gd name="connsiteX5" fmla="*/ 2430669 w 2551155"/>
              <a:gd name="connsiteY5" fmla="*/ 722899 h 722899"/>
              <a:gd name="connsiteX6" fmla="*/ 120486 w 2551155"/>
              <a:gd name="connsiteY6" fmla="*/ 722899 h 722899"/>
              <a:gd name="connsiteX7" fmla="*/ 0 w 2551155"/>
              <a:gd name="connsiteY7" fmla="*/ 602413 h 722899"/>
              <a:gd name="connsiteX8" fmla="*/ 0 w 2551155"/>
              <a:gd name="connsiteY8" fmla="*/ 120486 h 722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1155" h="722899">
                <a:moveTo>
                  <a:pt x="0" y="120486"/>
                </a:moveTo>
                <a:cubicBezTo>
                  <a:pt x="0" y="53943"/>
                  <a:pt x="53943" y="0"/>
                  <a:pt x="120486" y="0"/>
                </a:cubicBezTo>
                <a:lnTo>
                  <a:pt x="2430669" y="0"/>
                </a:lnTo>
                <a:cubicBezTo>
                  <a:pt x="2497212" y="0"/>
                  <a:pt x="2551155" y="53943"/>
                  <a:pt x="2551155" y="120486"/>
                </a:cubicBezTo>
                <a:lnTo>
                  <a:pt x="2551155" y="602413"/>
                </a:lnTo>
                <a:cubicBezTo>
                  <a:pt x="2551155" y="668956"/>
                  <a:pt x="2497212" y="722899"/>
                  <a:pt x="2430669" y="722899"/>
                </a:cubicBezTo>
                <a:lnTo>
                  <a:pt x="120486" y="722899"/>
                </a:lnTo>
                <a:cubicBezTo>
                  <a:pt x="53943" y="722899"/>
                  <a:pt x="0" y="668956"/>
                  <a:pt x="0" y="602413"/>
                </a:cubicBezTo>
                <a:lnTo>
                  <a:pt x="0" y="120486"/>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3549" tIns="83549" rIns="83549" bIns="83549" numCol="1" spcCol="1270" anchor="ctr" anchorCtr="0">
            <a:noAutofit/>
          </a:bodyPr>
          <a:lstStyle/>
          <a:p>
            <a:pPr algn="ctr" defTabSz="844550" fontAlgn="base">
              <a:lnSpc>
                <a:spcPct val="90000"/>
              </a:lnSpc>
              <a:spcBef>
                <a:spcPct val="0"/>
              </a:spcBef>
              <a:spcAft>
                <a:spcPct val="35000"/>
              </a:spcAft>
            </a:pPr>
            <a:r>
              <a:rPr lang="en-US" sz="1900" dirty="0">
                <a:solidFill>
                  <a:prstClr val="black"/>
                </a:solidFill>
                <a:latin typeface="Book Antiqua"/>
              </a:rPr>
              <a:t>Framing Knowledge for the audience</a:t>
            </a:r>
          </a:p>
        </p:txBody>
      </p:sp>
      <p:sp>
        <p:nvSpPr>
          <p:cNvPr id="31" name="TextBox 30"/>
          <p:cNvSpPr txBox="1"/>
          <p:nvPr/>
        </p:nvSpPr>
        <p:spPr>
          <a:xfrm>
            <a:off x="4419600" y="2895600"/>
            <a:ext cx="381000" cy="830997"/>
          </a:xfrm>
          <a:prstGeom prst="rect">
            <a:avLst/>
          </a:prstGeom>
          <a:noFill/>
        </p:spPr>
        <p:txBody>
          <a:bodyPr wrap="square" rtlCol="0">
            <a:spAutoFit/>
          </a:bodyPr>
          <a:lstStyle/>
          <a:p>
            <a:pPr defTabSz="914400" fontAlgn="base">
              <a:spcBef>
                <a:spcPct val="0"/>
              </a:spcBef>
              <a:spcAft>
                <a:spcPct val="0"/>
              </a:spcAft>
            </a:pPr>
            <a:r>
              <a:rPr lang="en-US" sz="4800" dirty="0">
                <a:solidFill>
                  <a:srgbClr val="000000"/>
                </a:solidFill>
                <a:latin typeface="Arial" charset="0"/>
                <a:ea typeface="ＭＳ Ｐゴシック" charset="-128"/>
                <a:cs typeface="ＭＳ Ｐゴシック" charset="-128"/>
              </a:rPr>
              <a:t>.</a:t>
            </a:r>
          </a:p>
        </p:txBody>
      </p:sp>
      <p:sp>
        <p:nvSpPr>
          <p:cNvPr id="34" name="Freeform 33"/>
          <p:cNvSpPr/>
          <p:nvPr/>
        </p:nvSpPr>
        <p:spPr>
          <a:xfrm rot="1116187">
            <a:off x="5616531" y="3687324"/>
            <a:ext cx="841502" cy="0"/>
          </a:xfrm>
          <a:custGeom>
            <a:avLst/>
            <a:gdLst/>
            <a:ahLst/>
            <a:cxnLst/>
            <a:rect l="0" t="0" r="0" b="0"/>
            <a:pathLst>
              <a:path>
                <a:moveTo>
                  <a:pt x="0" y="0"/>
                </a:moveTo>
                <a:lnTo>
                  <a:pt x="841502" y="0"/>
                </a:lnTo>
              </a:path>
            </a:pathLst>
          </a:custGeom>
          <a:noFill/>
        </p:spPr>
        <p:style>
          <a:lnRef idx="1">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Tree>
    <p:extLst>
      <p:ext uri="{BB962C8B-B14F-4D97-AF65-F5344CB8AC3E}">
        <p14:creationId xmlns:p14="http://schemas.microsoft.com/office/powerpoint/2010/main" val="19088851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1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10"/>
                                        <p:tgtEl>
                                          <p:spTgt spid="6"/>
                                        </p:tgtEl>
                                      </p:cBhvr>
                                    </p:animEffect>
                                  </p:childTnLst>
                                </p:cTn>
                              </p:par>
                            </p:childTnLst>
                          </p:cTn>
                        </p:par>
                        <p:par>
                          <p:cTn id="11" fill="hold">
                            <p:stCondLst>
                              <p:cond delay="110"/>
                            </p:stCondLst>
                            <p:childTnLst>
                              <p:par>
                                <p:cTn id="12" presetID="10"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10"/>
                                        <p:tgtEl>
                                          <p:spTgt spid="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10"/>
                                        <p:tgtEl>
                                          <p:spTgt spid="8"/>
                                        </p:tgtEl>
                                      </p:cBhvr>
                                    </p:animEffect>
                                  </p:childTnLst>
                                </p:cTn>
                              </p:par>
                            </p:childTnLst>
                          </p:cTn>
                        </p:par>
                        <p:par>
                          <p:cTn id="18" fill="hold">
                            <p:stCondLst>
                              <p:cond delay="220"/>
                            </p:stCondLst>
                            <p:childTnLst>
                              <p:par>
                                <p:cTn id="19" presetID="10" presetClass="entr" presetSubtype="0" fill="hold" nodeType="after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110"/>
                                        <p:tgtEl>
                                          <p:spTgt spid="3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110"/>
                                        <p:tgtEl>
                                          <p:spTgt spid="20"/>
                                        </p:tgtEl>
                                      </p:cBhvr>
                                    </p:animEffect>
                                  </p:childTnLst>
                                </p:cTn>
                              </p:par>
                            </p:childTnLst>
                          </p:cTn>
                        </p:par>
                        <p:par>
                          <p:cTn id="25" fill="hold">
                            <p:stCondLst>
                              <p:cond delay="330"/>
                            </p:stCondLst>
                            <p:childTnLst>
                              <p:par>
                                <p:cTn id="26" presetID="10" presetClass="entr" presetSubtype="0" fill="hold" nodeType="after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11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10"/>
                                        <p:tgtEl>
                                          <p:spTgt spid="10"/>
                                        </p:tgtEl>
                                      </p:cBhvr>
                                    </p:animEffect>
                                  </p:childTnLst>
                                </p:cTn>
                              </p:par>
                            </p:childTnLst>
                          </p:cTn>
                        </p:par>
                        <p:par>
                          <p:cTn id="32" fill="hold">
                            <p:stCondLst>
                              <p:cond delay="440"/>
                            </p:stCondLst>
                            <p:childTnLst>
                              <p:par>
                                <p:cTn id="33" presetID="10" presetClass="entr" presetSubtype="0"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110"/>
                                        <p:tgtEl>
                                          <p:spTgt spid="1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10"/>
                                        <p:tgtEl>
                                          <p:spTgt spid="14"/>
                                        </p:tgtEl>
                                      </p:cBhvr>
                                    </p:animEffect>
                                  </p:childTnLst>
                                </p:cTn>
                              </p:par>
                            </p:childTnLst>
                          </p:cTn>
                        </p:par>
                        <p:par>
                          <p:cTn id="39" fill="hold">
                            <p:stCondLst>
                              <p:cond delay="550"/>
                            </p:stCondLst>
                            <p:childTnLst>
                              <p:par>
                                <p:cTn id="40" presetID="10" presetClass="entr" presetSubtype="0" fill="hold" nodeType="after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110"/>
                                        <p:tgtEl>
                                          <p:spTgt spid="3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10"/>
                                        <p:tgtEl>
                                          <p:spTgt spid="12"/>
                                        </p:tgtEl>
                                      </p:cBhvr>
                                    </p:animEffect>
                                  </p:childTnLst>
                                </p:cTn>
                              </p:par>
                            </p:childTnLst>
                          </p:cTn>
                        </p:par>
                        <p:par>
                          <p:cTn id="46" fill="hold">
                            <p:stCondLst>
                              <p:cond delay="660"/>
                            </p:stCondLst>
                            <p:childTnLst>
                              <p:par>
                                <p:cTn id="47" presetID="10" presetClass="entr" presetSubtype="0" fill="hold"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110"/>
                                        <p:tgtEl>
                                          <p:spTgt spid="3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110"/>
                                        <p:tgtEl>
                                          <p:spTgt spid="22"/>
                                        </p:tgtEl>
                                      </p:cBhvr>
                                    </p:animEffect>
                                  </p:childTnLst>
                                </p:cTn>
                              </p:par>
                            </p:childTnLst>
                          </p:cTn>
                        </p:par>
                        <p:par>
                          <p:cTn id="53" fill="hold">
                            <p:stCondLst>
                              <p:cond delay="770"/>
                            </p:stCondLst>
                            <p:childTnLst>
                              <p:par>
                                <p:cTn id="54" presetID="10" presetClass="entr" presetSubtype="0" fill="hold" nodeType="after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110"/>
                                        <p:tgtEl>
                                          <p:spTgt spid="23"/>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110"/>
                                        <p:tgtEl>
                                          <p:spTgt spid="24"/>
                                        </p:tgtEl>
                                      </p:cBhvr>
                                    </p:animEffect>
                                  </p:childTnLst>
                                </p:cTn>
                              </p:par>
                            </p:childTnLst>
                          </p:cTn>
                        </p:par>
                        <p:par>
                          <p:cTn id="60" fill="hold">
                            <p:stCondLst>
                              <p:cond delay="880"/>
                            </p:stCondLst>
                            <p:childTnLst>
                              <p:par>
                                <p:cTn id="61" presetID="10" presetClass="entr" presetSubtype="0" fill="hold" nodeType="after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fade">
                                      <p:cBhvr>
                                        <p:cTn id="63" dur="110"/>
                                        <p:tgtEl>
                                          <p:spTgt spid="3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fade">
                                      <p:cBhvr>
                                        <p:cTn id="66" dur="110"/>
                                        <p:tgtEl>
                                          <p:spTgt spid="16"/>
                                        </p:tgtEl>
                                      </p:cBhvr>
                                    </p:animEffect>
                                  </p:childTnLst>
                                </p:cTn>
                              </p:par>
                            </p:childTnLst>
                          </p:cTn>
                        </p:par>
                        <p:par>
                          <p:cTn id="67" fill="hold">
                            <p:stCondLst>
                              <p:cond delay="990"/>
                            </p:stCondLst>
                            <p:childTnLst>
                              <p:par>
                                <p:cTn id="68" presetID="10" presetClass="entr" presetSubtype="0" fill="hold" nodeType="afterEffect">
                                  <p:stCondLst>
                                    <p:cond delay="0"/>
                                  </p:stCondLst>
                                  <p:childTnLst>
                                    <p:set>
                                      <p:cBhvr>
                                        <p:cTn id="69" dur="1" fill="hold">
                                          <p:stCondLst>
                                            <p:cond delay="0"/>
                                          </p:stCondLst>
                                        </p:cTn>
                                        <p:tgtEl>
                                          <p:spTgt spid="27"/>
                                        </p:tgtEl>
                                        <p:attrNameLst>
                                          <p:attrName>style.visibility</p:attrName>
                                        </p:attrNameLst>
                                      </p:cBhvr>
                                      <p:to>
                                        <p:strVal val="visible"/>
                                      </p:to>
                                    </p:set>
                                    <p:animEffect transition="in" filter="fade">
                                      <p:cBhvr>
                                        <p:cTn id="70" dur="110"/>
                                        <p:tgtEl>
                                          <p:spTgt spid="27"/>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fade">
                                      <p:cBhvr>
                                        <p:cTn id="73" dur="110"/>
                                        <p:tgtEl>
                                          <p:spTgt spid="26"/>
                                        </p:tgtEl>
                                      </p:cBhvr>
                                    </p:animEffect>
                                  </p:childTnLst>
                                </p:cTn>
                              </p:par>
                            </p:childTnLst>
                          </p:cTn>
                        </p:par>
                        <p:par>
                          <p:cTn id="74" fill="hold">
                            <p:stCondLst>
                              <p:cond delay="1100"/>
                            </p:stCondLst>
                            <p:childTnLst>
                              <p:par>
                                <p:cTn id="75" presetID="10" presetClass="entr" presetSubtype="0" fill="hold" nodeType="after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fade">
                                      <p:cBhvr>
                                        <p:cTn id="77" dur="110"/>
                                        <p:tgtEl>
                                          <p:spTgt spid="17"/>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8"/>
                                        </p:tgtEl>
                                        <p:attrNameLst>
                                          <p:attrName>style.visibility</p:attrName>
                                        </p:attrNameLst>
                                      </p:cBhvr>
                                      <p:to>
                                        <p:strVal val="visible"/>
                                      </p:to>
                                    </p:set>
                                    <p:animEffect transition="in" filter="fade">
                                      <p:cBhvr>
                                        <p:cTn id="80" dur="110"/>
                                        <p:tgtEl>
                                          <p:spTgt spid="18"/>
                                        </p:tgtEl>
                                      </p:cBhvr>
                                    </p:animEffect>
                                  </p:childTnLst>
                                </p:cTn>
                              </p:par>
                            </p:childTnLst>
                          </p:cTn>
                        </p:par>
                        <p:par>
                          <p:cTn id="81" fill="hold">
                            <p:stCondLst>
                              <p:cond delay="1210"/>
                            </p:stCondLst>
                            <p:childTnLst>
                              <p:par>
                                <p:cTn id="82" presetID="10" presetClass="entr" presetSubtype="0" fill="hold" nodeType="afterEffect">
                                  <p:stCondLst>
                                    <p:cond delay="0"/>
                                  </p:stCondLst>
                                  <p:childTnLst>
                                    <p:set>
                                      <p:cBhvr>
                                        <p:cTn id="83" dur="1" fill="hold">
                                          <p:stCondLst>
                                            <p:cond delay="0"/>
                                          </p:stCondLst>
                                        </p:cTn>
                                        <p:tgtEl>
                                          <p:spTgt spid="29"/>
                                        </p:tgtEl>
                                        <p:attrNameLst>
                                          <p:attrName>style.visibility</p:attrName>
                                        </p:attrNameLst>
                                      </p:cBhvr>
                                      <p:to>
                                        <p:strVal val="visible"/>
                                      </p:to>
                                    </p:set>
                                    <p:animEffect transition="in" filter="fade">
                                      <p:cBhvr>
                                        <p:cTn id="84" dur="110"/>
                                        <p:tgtEl>
                                          <p:spTgt spid="29"/>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11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p:bldP spid="12" grpId="0" animBg="1"/>
      <p:bldP spid="14" grpId="0" animBg="1"/>
      <p:bldP spid="16" grpId="0" animBg="1"/>
      <p:bldP spid="18" grpId="0" animBg="1"/>
      <p:bldP spid="20" grpId="0" animBg="1"/>
      <p:bldP spid="22" grpId="0" animBg="1"/>
      <p:bldP spid="24" grpId="0" animBg="1"/>
      <p:bldP spid="26" grpId="0" animBg="1"/>
      <p:bldP spid="2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fenceskew.jpg"/>
          <p:cNvPicPr>
            <a:picLocks noChangeAspect="1"/>
          </p:cNvPicPr>
          <p:nvPr/>
        </p:nvPicPr>
        <p:blipFill>
          <a:blip r:embed="rId3">
            <a:duotone>
              <a:prstClr val="black"/>
              <a:srgbClr val="F79646">
                <a:tint val="45000"/>
                <a:satMod val="400000"/>
              </a:srgbClr>
            </a:duotone>
            <a:extLst>
              <a:ext uri="{28A0092B-C50C-407E-A947-70E740481C1C}">
                <a14:useLocalDpi xmlns:a14="http://schemas.microsoft.com/office/drawing/2010/main"/>
              </a:ext>
            </a:extLst>
          </a:blip>
          <a:stretch>
            <a:fillRect/>
          </a:stretch>
        </p:blipFill>
        <p:spPr>
          <a:xfrm>
            <a:off x="6477000" y="111658"/>
            <a:ext cx="2667000" cy="6746342"/>
          </a:xfrm>
          <a:prstGeom prst="rect">
            <a:avLst/>
          </a:prstGeom>
        </p:spPr>
      </p:pic>
      <p:sp>
        <p:nvSpPr>
          <p:cNvPr id="20" name="TextBox 19"/>
          <p:cNvSpPr txBox="1"/>
          <p:nvPr/>
        </p:nvSpPr>
        <p:spPr>
          <a:xfrm>
            <a:off x="826279" y="3127345"/>
            <a:ext cx="1937839" cy="523220"/>
          </a:xfrm>
          <a:prstGeom prst="rect">
            <a:avLst/>
          </a:prstGeom>
          <a:noFill/>
        </p:spPr>
        <p:txBody>
          <a:bodyPr wrap="square" rtlCol="0">
            <a:spAutoFit/>
          </a:bodyPr>
          <a:lstStyle/>
          <a:p>
            <a:r>
              <a:rPr lang="en-US" sz="2800" dirty="0" smtClean="0">
                <a:latin typeface="Gill Sans"/>
                <a:cs typeface="Gill Sans"/>
              </a:rPr>
              <a:t>Borrow</a:t>
            </a:r>
            <a:endParaRPr lang="en-US" sz="2800" dirty="0">
              <a:latin typeface="Gill Sans"/>
              <a:cs typeface="Gill Sans"/>
            </a:endParaRPr>
          </a:p>
        </p:txBody>
      </p:sp>
      <p:sp>
        <p:nvSpPr>
          <p:cNvPr id="2" name="Rectangle 1"/>
          <p:cNvSpPr/>
          <p:nvPr/>
        </p:nvSpPr>
        <p:spPr>
          <a:xfrm>
            <a:off x="2499909" y="1963567"/>
            <a:ext cx="2926208" cy="523220"/>
          </a:xfrm>
          <a:prstGeom prst="rect">
            <a:avLst/>
          </a:prstGeom>
        </p:spPr>
        <p:txBody>
          <a:bodyPr wrap="square">
            <a:spAutoFit/>
          </a:bodyPr>
          <a:lstStyle/>
          <a:p>
            <a:r>
              <a:rPr lang="en-US" sz="2800" dirty="0" smtClean="0">
                <a:latin typeface="Gill Sans"/>
                <a:cs typeface="Gill Sans"/>
              </a:rPr>
              <a:t>Interrogate </a:t>
            </a:r>
            <a:endParaRPr lang="en-US" sz="2800" dirty="0">
              <a:latin typeface="Gill Sans"/>
              <a:cs typeface="Gill Sans"/>
            </a:endParaRPr>
          </a:p>
        </p:txBody>
      </p:sp>
      <p:sp>
        <p:nvSpPr>
          <p:cNvPr id="3" name="Rectangle 2"/>
          <p:cNvSpPr/>
          <p:nvPr/>
        </p:nvSpPr>
        <p:spPr>
          <a:xfrm>
            <a:off x="5285359" y="4620061"/>
            <a:ext cx="1552858" cy="523220"/>
          </a:xfrm>
          <a:prstGeom prst="rect">
            <a:avLst/>
          </a:prstGeom>
        </p:spPr>
        <p:txBody>
          <a:bodyPr wrap="square">
            <a:spAutoFit/>
          </a:bodyPr>
          <a:lstStyle/>
          <a:p>
            <a:r>
              <a:rPr lang="en-US" sz="2800" dirty="0" smtClean="0">
                <a:latin typeface="Gill Sans"/>
                <a:cs typeface="Gill Sans"/>
              </a:rPr>
              <a:t>Move</a:t>
            </a:r>
            <a:endParaRPr lang="en-US" sz="2800" dirty="0">
              <a:latin typeface="Gill Sans"/>
              <a:cs typeface="Gill Sans"/>
            </a:endParaRPr>
          </a:p>
        </p:txBody>
      </p:sp>
      <p:sp>
        <p:nvSpPr>
          <p:cNvPr id="4" name="Rectangle 3"/>
          <p:cNvSpPr/>
          <p:nvPr/>
        </p:nvSpPr>
        <p:spPr>
          <a:xfrm>
            <a:off x="5285359" y="2804180"/>
            <a:ext cx="1159166" cy="523220"/>
          </a:xfrm>
          <a:prstGeom prst="rect">
            <a:avLst/>
          </a:prstGeom>
        </p:spPr>
        <p:txBody>
          <a:bodyPr wrap="square">
            <a:spAutoFit/>
          </a:bodyPr>
          <a:lstStyle/>
          <a:p>
            <a:r>
              <a:rPr lang="en-US" sz="2800" dirty="0" smtClean="0">
                <a:latin typeface="Gill Sans"/>
                <a:cs typeface="Gill Sans"/>
              </a:rPr>
              <a:t>Play</a:t>
            </a:r>
            <a:endParaRPr lang="en-US" sz="2800" dirty="0">
              <a:latin typeface="Gill Sans"/>
              <a:cs typeface="Gill Sans"/>
            </a:endParaRPr>
          </a:p>
        </p:txBody>
      </p:sp>
      <p:sp>
        <p:nvSpPr>
          <p:cNvPr id="5" name="Rectangle 4"/>
          <p:cNvSpPr/>
          <p:nvPr/>
        </p:nvSpPr>
        <p:spPr>
          <a:xfrm>
            <a:off x="1509548" y="4881671"/>
            <a:ext cx="2509139" cy="523220"/>
          </a:xfrm>
          <a:prstGeom prst="rect">
            <a:avLst/>
          </a:prstGeom>
        </p:spPr>
        <p:txBody>
          <a:bodyPr wrap="square">
            <a:spAutoFit/>
          </a:bodyPr>
          <a:lstStyle/>
          <a:p>
            <a:r>
              <a:rPr lang="en-US" sz="2800" dirty="0" smtClean="0">
                <a:latin typeface="Gill Sans"/>
                <a:cs typeface="Gill Sans"/>
              </a:rPr>
              <a:t>Generate</a:t>
            </a:r>
            <a:endParaRPr lang="en-US" sz="2800" dirty="0">
              <a:latin typeface="Gill Sans"/>
              <a:cs typeface="Gill Sans"/>
            </a:endParaRPr>
          </a:p>
        </p:txBody>
      </p:sp>
      <p:sp>
        <p:nvSpPr>
          <p:cNvPr id="9" name="TextBox 8"/>
          <p:cNvSpPr txBox="1"/>
          <p:nvPr/>
        </p:nvSpPr>
        <p:spPr>
          <a:xfrm>
            <a:off x="6895600" y="23792"/>
            <a:ext cx="2248400" cy="1446550"/>
          </a:xfrm>
          <a:prstGeom prst="rect">
            <a:avLst/>
          </a:prstGeom>
          <a:noFill/>
        </p:spPr>
        <p:txBody>
          <a:bodyPr wrap="square" rtlCol="0">
            <a:spAutoFit/>
          </a:bodyPr>
          <a:lstStyle/>
          <a:p>
            <a:pPr algn="r" defTabSz="914400"/>
            <a:r>
              <a:rPr lang="en-US" sz="4400" dirty="0" smtClean="0">
                <a:latin typeface="Franklin Gothic Medium"/>
                <a:cs typeface="Franklin Gothic Medium"/>
              </a:rPr>
              <a:t>Remix</a:t>
            </a:r>
          </a:p>
          <a:p>
            <a:pPr algn="r" defTabSz="914400"/>
            <a:r>
              <a:rPr lang="en-US" sz="4400" dirty="0" smtClean="0">
                <a:latin typeface="Franklin Gothic Medium"/>
                <a:cs typeface="Franklin Gothic Medium"/>
              </a:rPr>
              <a:t>Method</a:t>
            </a:r>
          </a:p>
        </p:txBody>
      </p:sp>
    </p:spTree>
    <p:extLst>
      <p:ext uri="{BB962C8B-B14F-4D97-AF65-F5344CB8AC3E}">
        <p14:creationId xmlns:p14="http://schemas.microsoft.com/office/powerpoint/2010/main" val="475963392"/>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fenceskew.jpg"/>
          <p:cNvPicPr>
            <a:picLocks noChangeAspect="1"/>
          </p:cNvPicPr>
          <p:nvPr/>
        </p:nvPicPr>
        <p:blipFill>
          <a:blip r:embed="rId3">
            <a:duotone>
              <a:prstClr val="black"/>
              <a:srgbClr val="F79646">
                <a:tint val="45000"/>
                <a:satMod val="400000"/>
              </a:srgbClr>
            </a:duotone>
            <a:extLst>
              <a:ext uri="{28A0092B-C50C-407E-A947-70E740481C1C}">
                <a14:useLocalDpi xmlns:a14="http://schemas.microsoft.com/office/drawing/2010/main"/>
              </a:ext>
            </a:extLst>
          </a:blip>
          <a:stretch>
            <a:fillRect/>
          </a:stretch>
        </p:blipFill>
        <p:spPr>
          <a:xfrm>
            <a:off x="6477000" y="111658"/>
            <a:ext cx="2667000" cy="6746342"/>
          </a:xfrm>
          <a:prstGeom prst="rect">
            <a:avLst/>
          </a:prstGeom>
        </p:spPr>
      </p:pic>
      <p:sp>
        <p:nvSpPr>
          <p:cNvPr id="9" name="TextBox 8"/>
          <p:cNvSpPr txBox="1"/>
          <p:nvPr/>
        </p:nvSpPr>
        <p:spPr>
          <a:xfrm>
            <a:off x="6895600" y="23792"/>
            <a:ext cx="2248400" cy="1938992"/>
          </a:xfrm>
          <a:prstGeom prst="rect">
            <a:avLst/>
          </a:prstGeom>
          <a:noFill/>
        </p:spPr>
        <p:txBody>
          <a:bodyPr wrap="square" rtlCol="0">
            <a:spAutoFit/>
          </a:bodyPr>
          <a:lstStyle/>
          <a:p>
            <a:pPr algn="r" defTabSz="914400"/>
            <a:r>
              <a:rPr lang="en-US" sz="4000" dirty="0" smtClean="0">
                <a:latin typeface="Franklin Gothic Medium"/>
                <a:cs typeface="Franklin Gothic Medium"/>
              </a:rPr>
              <a:t>Purpose of</a:t>
            </a:r>
          </a:p>
          <a:p>
            <a:pPr algn="r" defTabSz="914400"/>
            <a:r>
              <a:rPr lang="en-US" sz="4000" dirty="0" smtClean="0">
                <a:latin typeface="Franklin Gothic Medium"/>
                <a:cs typeface="Franklin Gothic Medium"/>
              </a:rPr>
              <a:t>Research</a:t>
            </a:r>
          </a:p>
        </p:txBody>
      </p:sp>
      <p:sp>
        <p:nvSpPr>
          <p:cNvPr id="10" name="TextBox 9"/>
          <p:cNvSpPr txBox="1"/>
          <p:nvPr/>
        </p:nvSpPr>
        <p:spPr>
          <a:xfrm>
            <a:off x="2586087" y="1470342"/>
            <a:ext cx="4462855" cy="4708981"/>
          </a:xfrm>
          <a:prstGeom prst="rect">
            <a:avLst/>
          </a:prstGeom>
          <a:noFill/>
        </p:spPr>
        <p:txBody>
          <a:bodyPr wrap="square" rtlCol="0">
            <a:spAutoFit/>
          </a:bodyPr>
          <a:lstStyle/>
          <a:p>
            <a:r>
              <a:rPr lang="en-US" sz="2000" dirty="0" smtClean="0">
                <a:solidFill>
                  <a:prstClr val="white"/>
                </a:solidFill>
                <a:latin typeface="Gill Sans MT"/>
              </a:rPr>
              <a:t>Description</a:t>
            </a:r>
          </a:p>
          <a:p>
            <a:r>
              <a:rPr lang="en-US" sz="2000" dirty="0" smtClean="0">
                <a:solidFill>
                  <a:prstClr val="white"/>
                </a:solidFill>
                <a:latin typeface="Gill Sans MT"/>
              </a:rPr>
              <a:t>Understanding</a:t>
            </a:r>
          </a:p>
          <a:p>
            <a:r>
              <a:rPr lang="en-US" sz="2000" dirty="0" smtClean="0">
                <a:solidFill>
                  <a:prstClr val="white"/>
                </a:solidFill>
                <a:latin typeface="Gill Sans MT"/>
              </a:rPr>
              <a:t>Explanation</a:t>
            </a:r>
          </a:p>
          <a:p>
            <a:endParaRPr lang="en-US" sz="2000" dirty="0" smtClean="0">
              <a:solidFill>
                <a:prstClr val="white"/>
              </a:solidFill>
              <a:latin typeface="Gill Sans MT"/>
            </a:endParaRPr>
          </a:p>
          <a:p>
            <a:r>
              <a:rPr lang="en-US" sz="2000" dirty="0" smtClean="0">
                <a:solidFill>
                  <a:prstClr val="white"/>
                </a:solidFill>
                <a:latin typeface="Gill Sans MT"/>
              </a:rPr>
              <a:t>Prediction</a:t>
            </a:r>
          </a:p>
          <a:p>
            <a:r>
              <a:rPr lang="en-US" sz="2000" dirty="0" smtClean="0">
                <a:solidFill>
                  <a:prstClr val="white"/>
                </a:solidFill>
                <a:latin typeface="Gill Sans MT"/>
              </a:rPr>
              <a:t>Control</a:t>
            </a:r>
          </a:p>
          <a:p>
            <a:r>
              <a:rPr lang="en-US" sz="2000" dirty="0" smtClean="0">
                <a:solidFill>
                  <a:prstClr val="white"/>
                </a:solidFill>
                <a:latin typeface="Gill Sans MT"/>
              </a:rPr>
              <a:t>Critique</a:t>
            </a:r>
          </a:p>
          <a:p>
            <a:endParaRPr lang="en-US" sz="2000" dirty="0">
              <a:solidFill>
                <a:prstClr val="white"/>
              </a:solidFill>
              <a:latin typeface="Gill Sans MT"/>
            </a:endParaRPr>
          </a:p>
          <a:p>
            <a:r>
              <a:rPr lang="en-US" sz="2000" dirty="0" smtClean="0">
                <a:solidFill>
                  <a:prstClr val="white"/>
                </a:solidFill>
                <a:latin typeface="Gill Sans MT"/>
              </a:rPr>
              <a:t>Knowledge Accumulation</a:t>
            </a:r>
          </a:p>
          <a:p>
            <a:endParaRPr lang="en-US" sz="2000" dirty="0" smtClean="0">
              <a:solidFill>
                <a:prstClr val="white"/>
              </a:solidFill>
              <a:latin typeface="Gill Sans MT"/>
            </a:endParaRPr>
          </a:p>
          <a:p>
            <a:r>
              <a:rPr lang="en-US" sz="2000" dirty="0" smtClean="0">
                <a:solidFill>
                  <a:prstClr val="white"/>
                </a:solidFill>
                <a:latin typeface="Gill Sans MT"/>
              </a:rPr>
              <a:t>Political </a:t>
            </a:r>
            <a:r>
              <a:rPr lang="en-US" sz="2000" dirty="0" smtClean="0">
                <a:solidFill>
                  <a:prstClr val="white"/>
                </a:solidFill>
                <a:latin typeface="Gill Sans MT"/>
              </a:rPr>
              <a:t>Justice</a:t>
            </a:r>
          </a:p>
          <a:p>
            <a:r>
              <a:rPr lang="en-US" sz="2000" dirty="0" smtClean="0">
                <a:solidFill>
                  <a:prstClr val="white"/>
                </a:solidFill>
                <a:latin typeface="Gill Sans MT"/>
              </a:rPr>
              <a:t>Therapy</a:t>
            </a:r>
          </a:p>
          <a:p>
            <a:endParaRPr lang="en-US" sz="2000" dirty="0">
              <a:solidFill>
                <a:prstClr val="white"/>
              </a:solidFill>
              <a:latin typeface="Gill Sans MT"/>
            </a:endParaRPr>
          </a:p>
          <a:p>
            <a:r>
              <a:rPr lang="en-US" sz="2000" dirty="0" smtClean="0">
                <a:solidFill>
                  <a:prstClr val="white"/>
                </a:solidFill>
                <a:latin typeface="Gill Sans MT"/>
              </a:rPr>
              <a:t>Self-Serving</a:t>
            </a:r>
          </a:p>
          <a:p>
            <a:r>
              <a:rPr lang="en-US" sz="2000" dirty="0" smtClean="0">
                <a:solidFill>
                  <a:prstClr val="white"/>
                </a:solidFill>
                <a:latin typeface="Gill Sans MT"/>
              </a:rPr>
              <a:t>Other-serving</a:t>
            </a:r>
            <a:endParaRPr lang="en-US" sz="2000" dirty="0">
              <a:solidFill>
                <a:prstClr val="white"/>
              </a:solidFill>
              <a:latin typeface="Gill Sans MT"/>
            </a:endParaRPr>
          </a:p>
        </p:txBody>
      </p:sp>
    </p:spTree>
    <p:extLst>
      <p:ext uri="{BB962C8B-B14F-4D97-AF65-F5344CB8AC3E}">
        <p14:creationId xmlns:p14="http://schemas.microsoft.com/office/powerpoint/2010/main" val="3562651452"/>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p:cNvSpPr/>
          <p:nvPr/>
        </p:nvSpPr>
        <p:spPr>
          <a:xfrm>
            <a:off x="3073400" y="1484784"/>
            <a:ext cx="3355540" cy="3261702"/>
          </a:xfrm>
          <a:prstGeom prst="ellipse">
            <a:avLst/>
          </a:prstGeom>
          <a:gradFill flip="none" rotWithShape="1">
            <a:gsLst>
              <a:gs pos="0">
                <a:schemeClr val="tx1">
                  <a:lumMod val="65000"/>
                </a:schemeClr>
              </a:gs>
              <a:gs pos="100000">
                <a:srgbClr val="FFFFFF"/>
              </a:gs>
            </a:gsLst>
            <a:lin ang="0" scaled="1"/>
            <a:tileRect/>
          </a:gradFill>
        </p:spPr>
        <p:style>
          <a:lnRef idx="1">
            <a:schemeClr val="accent1"/>
          </a:lnRef>
          <a:fillRef idx="3">
            <a:schemeClr val="accent1"/>
          </a:fillRef>
          <a:effectRef idx="2">
            <a:schemeClr val="accent1"/>
          </a:effectRef>
          <a:fontRef idx="minor">
            <a:schemeClr val="lt1"/>
          </a:fontRef>
        </p:style>
        <p:txBody>
          <a:bodyPr lIns="0" tIns="0" rIns="0" bIns="0" anchor="ctr"/>
          <a:lstStyle/>
          <a:p>
            <a:pPr algn="ctr" defTabSz="914400" fontAlgn="base">
              <a:spcBef>
                <a:spcPct val="0"/>
              </a:spcBef>
              <a:spcAft>
                <a:spcPct val="0"/>
              </a:spcAft>
              <a:defRPr/>
            </a:pPr>
            <a:endParaRPr lang="en-US" b="1" dirty="0">
              <a:solidFill>
                <a:srgbClr val="404040"/>
              </a:solidFill>
              <a:latin typeface="Lucida Sans"/>
              <a:cs typeface="Lucida Sans"/>
            </a:endParaRPr>
          </a:p>
        </p:txBody>
      </p:sp>
      <p:sp>
        <p:nvSpPr>
          <p:cNvPr id="2" name="Oval 1"/>
          <p:cNvSpPr/>
          <p:nvPr/>
        </p:nvSpPr>
        <p:spPr>
          <a:xfrm>
            <a:off x="3229327" y="1824168"/>
            <a:ext cx="2895419" cy="2624101"/>
          </a:xfrm>
          <a:prstGeom prst="ellipse">
            <a:avLst/>
          </a:prstGeom>
          <a:gradFill>
            <a:gsLst>
              <a:gs pos="0">
                <a:srgbClr val="FFFF99"/>
              </a:gs>
              <a:gs pos="68000">
                <a:schemeClr val="accent1">
                  <a:tint val="86000"/>
                </a:schemeClr>
              </a:gs>
              <a:gs pos="100000">
                <a:schemeClr val="accent1">
                  <a:shade val="60000"/>
                </a:schemeClr>
              </a:gs>
            </a:gsLst>
          </a:gradFill>
        </p:spPr>
        <p:style>
          <a:lnRef idx="1">
            <a:schemeClr val="accent1"/>
          </a:lnRef>
          <a:fillRef idx="3">
            <a:schemeClr val="accent1"/>
          </a:fillRef>
          <a:effectRef idx="2">
            <a:schemeClr val="accent1"/>
          </a:effectRef>
          <a:fontRef idx="minor">
            <a:schemeClr val="lt1"/>
          </a:fontRef>
        </p:style>
        <p:txBody>
          <a:bodyPr lIns="0" tIns="0" rIns="0" bIns="0" anchor="ctr"/>
          <a:lstStyle/>
          <a:p>
            <a:pPr algn="ctr" defTabSz="914400" fontAlgn="base">
              <a:spcBef>
                <a:spcPct val="0"/>
              </a:spcBef>
              <a:spcAft>
                <a:spcPct val="0"/>
              </a:spcAft>
              <a:defRPr/>
            </a:pPr>
            <a:r>
              <a:rPr lang="en-US" sz="1600" b="1" dirty="0" smtClean="0">
                <a:solidFill>
                  <a:srgbClr val="404040"/>
                </a:solidFill>
                <a:latin typeface="Lucida Sans"/>
                <a:cs typeface="Lucida Sans"/>
              </a:rPr>
              <a:t>Generate</a:t>
            </a:r>
            <a:endParaRPr lang="en-US" sz="1600" b="1" dirty="0">
              <a:solidFill>
                <a:srgbClr val="404040"/>
              </a:solidFill>
              <a:latin typeface="Lucida Sans"/>
              <a:cs typeface="Lucida Sans"/>
            </a:endParaRPr>
          </a:p>
        </p:txBody>
      </p:sp>
      <p:sp>
        <p:nvSpPr>
          <p:cNvPr id="32773" name="TextBox 2"/>
          <p:cNvSpPr txBox="1">
            <a:spLocks noChangeArrowheads="1"/>
          </p:cNvSpPr>
          <p:nvPr/>
        </p:nvSpPr>
        <p:spPr bwMode="auto">
          <a:xfrm>
            <a:off x="304800" y="1774686"/>
            <a:ext cx="2514600" cy="707886"/>
          </a:xfrm>
          <a:prstGeom prst="rect">
            <a:avLst/>
          </a:prstGeom>
          <a:noFill/>
          <a:ln w="9525">
            <a:noFill/>
            <a:miter lim="800000"/>
            <a:headEnd/>
            <a:tailEnd/>
          </a:ln>
        </p:spPr>
        <p:txBody>
          <a:bodyPr>
            <a:prstTxWarp prst="textNoShape">
              <a:avLst/>
            </a:prstTxWarp>
            <a:spAutoFit/>
          </a:bodyPr>
          <a:lstStyle/>
          <a:p>
            <a:pPr defTabSz="914400" fontAlgn="base">
              <a:spcBef>
                <a:spcPct val="0"/>
              </a:spcBef>
              <a:spcAft>
                <a:spcPct val="0"/>
              </a:spcAft>
            </a:pPr>
            <a:r>
              <a:rPr lang="en-US" sz="2000" b="1" dirty="0" smtClean="0">
                <a:solidFill>
                  <a:srgbClr val="FFFFFF"/>
                </a:solidFill>
                <a:latin typeface="Lucida Sans"/>
                <a:ea typeface="ＭＳ Ｐゴシック" charset="-128"/>
                <a:cs typeface="Lucida Sans"/>
              </a:rPr>
              <a:t>Participate, </a:t>
            </a:r>
          </a:p>
          <a:p>
            <a:pPr defTabSz="914400" fontAlgn="base">
              <a:spcBef>
                <a:spcPct val="0"/>
              </a:spcBef>
              <a:spcAft>
                <a:spcPct val="0"/>
              </a:spcAft>
            </a:pPr>
            <a:r>
              <a:rPr lang="en-US" sz="2000" b="1" dirty="0" smtClean="0">
                <a:solidFill>
                  <a:srgbClr val="FFFFFF"/>
                </a:solidFill>
                <a:latin typeface="Lucida Sans"/>
                <a:ea typeface="ＭＳ Ｐゴシック" charset="-128"/>
                <a:cs typeface="Lucida Sans"/>
              </a:rPr>
              <a:t>Observe </a:t>
            </a:r>
            <a:endParaRPr lang="en-US" sz="2000" b="1" dirty="0">
              <a:solidFill>
                <a:srgbClr val="FFFFFF"/>
              </a:solidFill>
              <a:latin typeface="Lucida Sans"/>
              <a:ea typeface="ＭＳ Ｐゴシック" charset="-128"/>
              <a:cs typeface="Lucida Sans"/>
            </a:endParaRPr>
          </a:p>
        </p:txBody>
      </p:sp>
      <p:sp>
        <p:nvSpPr>
          <p:cNvPr id="32774" name="TextBox 5"/>
          <p:cNvSpPr txBox="1">
            <a:spLocks noChangeArrowheads="1"/>
          </p:cNvSpPr>
          <p:nvPr/>
        </p:nvSpPr>
        <p:spPr bwMode="auto">
          <a:xfrm>
            <a:off x="952500" y="762000"/>
            <a:ext cx="3733800" cy="400110"/>
          </a:xfrm>
          <a:prstGeom prst="rect">
            <a:avLst/>
          </a:prstGeom>
          <a:noFill/>
          <a:ln w="9525">
            <a:noFill/>
            <a:miter lim="800000"/>
            <a:headEnd/>
            <a:tailEnd/>
          </a:ln>
        </p:spPr>
        <p:txBody>
          <a:bodyPr wrap="square">
            <a:prstTxWarp prst="textNoShape">
              <a:avLst/>
            </a:prstTxWarp>
            <a:spAutoFit/>
          </a:bodyPr>
          <a:lstStyle/>
          <a:p>
            <a:pPr defTabSz="914400" fontAlgn="base">
              <a:spcBef>
                <a:spcPct val="0"/>
              </a:spcBef>
              <a:spcAft>
                <a:spcPct val="0"/>
              </a:spcAft>
            </a:pPr>
            <a:r>
              <a:rPr lang="en-US" sz="2000" b="1" dirty="0" smtClean="0">
                <a:solidFill>
                  <a:srgbClr val="FFFFFF"/>
                </a:solidFill>
                <a:latin typeface="Lucida Sans"/>
                <a:ea typeface="ＭＳ Ｐゴシック" charset="-128"/>
                <a:cs typeface="Lucida Sans"/>
              </a:rPr>
              <a:t>Talk formally</a:t>
            </a:r>
            <a:endParaRPr lang="en-US" sz="2000" b="1" dirty="0">
              <a:solidFill>
                <a:srgbClr val="FFFFFF"/>
              </a:solidFill>
              <a:latin typeface="Lucida Sans"/>
              <a:ea typeface="ＭＳ Ｐゴシック" charset="-128"/>
              <a:cs typeface="Lucida Sans"/>
            </a:endParaRPr>
          </a:p>
        </p:txBody>
      </p:sp>
      <p:sp>
        <p:nvSpPr>
          <p:cNvPr id="32775" name="TextBox 6"/>
          <p:cNvSpPr txBox="1">
            <a:spLocks noChangeArrowheads="1"/>
          </p:cNvSpPr>
          <p:nvPr/>
        </p:nvSpPr>
        <p:spPr bwMode="auto">
          <a:xfrm>
            <a:off x="1206500" y="4930700"/>
            <a:ext cx="2362200" cy="1015663"/>
          </a:xfrm>
          <a:prstGeom prst="rect">
            <a:avLst/>
          </a:prstGeom>
          <a:noFill/>
          <a:ln w="9525">
            <a:noFill/>
            <a:miter lim="800000"/>
            <a:headEnd/>
            <a:tailEnd/>
          </a:ln>
        </p:spPr>
        <p:txBody>
          <a:bodyPr>
            <a:prstTxWarp prst="textNoShape">
              <a:avLst/>
            </a:prstTxWarp>
            <a:spAutoFit/>
          </a:bodyPr>
          <a:lstStyle/>
          <a:p>
            <a:pPr defTabSz="914400" fontAlgn="base">
              <a:spcBef>
                <a:spcPct val="0"/>
              </a:spcBef>
              <a:spcAft>
                <a:spcPct val="0"/>
              </a:spcAft>
            </a:pPr>
            <a:r>
              <a:rPr lang="en-US" sz="2000" b="1" dirty="0">
                <a:solidFill>
                  <a:srgbClr val="FFFFFF"/>
                </a:solidFill>
                <a:latin typeface="Lucida Sans"/>
                <a:ea typeface="ＭＳ Ｐゴシック" charset="-128"/>
                <a:cs typeface="Lucida Sans"/>
              </a:rPr>
              <a:t>Actions or evidence of actions.</a:t>
            </a:r>
            <a:r>
              <a:rPr lang="en-US" sz="2000" b="1" dirty="0" smtClean="0">
                <a:solidFill>
                  <a:srgbClr val="FFFFFF"/>
                </a:solidFill>
                <a:latin typeface="Lucida Sans"/>
                <a:ea typeface="ＭＳ Ｐゴシック" charset="-128"/>
                <a:cs typeface="Lucida Sans"/>
              </a:rPr>
              <a:t> </a:t>
            </a:r>
            <a:endParaRPr lang="en-US" sz="2000" b="1" dirty="0">
              <a:solidFill>
                <a:srgbClr val="FFFFFF"/>
              </a:solidFill>
              <a:latin typeface="Lucida Sans"/>
              <a:ea typeface="ＭＳ Ｐゴシック" charset="-128"/>
              <a:cs typeface="Lucida Sans"/>
            </a:endParaRPr>
          </a:p>
        </p:txBody>
      </p:sp>
      <p:sp>
        <p:nvSpPr>
          <p:cNvPr id="32776" name="TextBox 7"/>
          <p:cNvSpPr txBox="1">
            <a:spLocks noChangeArrowheads="1"/>
          </p:cNvSpPr>
          <p:nvPr/>
        </p:nvSpPr>
        <p:spPr bwMode="auto">
          <a:xfrm>
            <a:off x="6428940" y="1670279"/>
            <a:ext cx="2458048" cy="707886"/>
          </a:xfrm>
          <a:prstGeom prst="rect">
            <a:avLst/>
          </a:prstGeom>
          <a:noFill/>
          <a:ln w="9525">
            <a:noFill/>
            <a:miter lim="800000"/>
            <a:headEnd/>
            <a:tailEnd/>
          </a:ln>
        </p:spPr>
        <p:txBody>
          <a:bodyPr wrap="square">
            <a:prstTxWarp prst="textNoShape">
              <a:avLst/>
            </a:prstTxWarp>
            <a:spAutoFit/>
          </a:bodyPr>
          <a:lstStyle/>
          <a:p>
            <a:pPr algn="r" defTabSz="914400" fontAlgn="base">
              <a:spcBef>
                <a:spcPct val="0"/>
              </a:spcBef>
              <a:spcAft>
                <a:spcPct val="0"/>
              </a:spcAft>
            </a:pPr>
            <a:r>
              <a:rPr lang="en-US" sz="2000" b="1" dirty="0" smtClean="0">
                <a:solidFill>
                  <a:srgbClr val="FFFFFF"/>
                </a:solidFill>
                <a:latin typeface="Lucida Sans"/>
                <a:ea typeface="ＭＳ Ｐゴシック" charset="-128"/>
                <a:cs typeface="Lucida Sans"/>
              </a:rPr>
              <a:t>Look for traces </a:t>
            </a:r>
            <a:r>
              <a:rPr lang="en-US" sz="2000" b="1" dirty="0">
                <a:solidFill>
                  <a:srgbClr val="FFFFFF"/>
                </a:solidFill>
                <a:latin typeface="Lucida Sans"/>
                <a:ea typeface="ＭＳ Ｐゴシック" charset="-128"/>
                <a:cs typeface="Lucida Sans"/>
              </a:rPr>
              <a:t>of</a:t>
            </a:r>
            <a:r>
              <a:rPr lang="en-US" sz="2000" b="1" dirty="0" smtClean="0">
                <a:solidFill>
                  <a:srgbClr val="FFFFFF"/>
                </a:solidFill>
                <a:latin typeface="Lucida Sans"/>
                <a:ea typeface="ＭＳ Ｐゴシック" charset="-128"/>
                <a:cs typeface="Lucida Sans"/>
              </a:rPr>
              <a:t> presence</a:t>
            </a:r>
            <a:endParaRPr lang="en-US" sz="2000" b="1" dirty="0">
              <a:solidFill>
                <a:srgbClr val="FFFFFF"/>
              </a:solidFill>
              <a:latin typeface="Lucida Sans"/>
              <a:ea typeface="ＭＳ Ｐゴシック" charset="-128"/>
              <a:cs typeface="Lucida Sans"/>
            </a:endParaRPr>
          </a:p>
        </p:txBody>
      </p:sp>
      <p:sp>
        <p:nvSpPr>
          <p:cNvPr id="32778" name="TextBox 11"/>
          <p:cNvSpPr txBox="1">
            <a:spLocks noChangeArrowheads="1"/>
          </p:cNvSpPr>
          <p:nvPr/>
        </p:nvSpPr>
        <p:spPr bwMode="auto">
          <a:xfrm>
            <a:off x="4518024" y="5438531"/>
            <a:ext cx="3762375" cy="1015663"/>
          </a:xfrm>
          <a:prstGeom prst="rect">
            <a:avLst/>
          </a:prstGeom>
          <a:noFill/>
          <a:ln w="9525">
            <a:noFill/>
            <a:miter lim="800000"/>
            <a:headEnd/>
            <a:tailEnd/>
          </a:ln>
        </p:spPr>
        <p:txBody>
          <a:bodyPr wrap="square">
            <a:prstTxWarp prst="textNoShape">
              <a:avLst/>
            </a:prstTxWarp>
            <a:spAutoFit/>
          </a:bodyPr>
          <a:lstStyle/>
          <a:p>
            <a:pPr defTabSz="914400" fontAlgn="base">
              <a:spcBef>
                <a:spcPct val="0"/>
              </a:spcBef>
              <a:spcAft>
                <a:spcPct val="0"/>
              </a:spcAft>
            </a:pPr>
            <a:r>
              <a:rPr lang="en-US" sz="2000" b="1" dirty="0" smtClean="0">
                <a:solidFill>
                  <a:srgbClr val="FFFFFF"/>
                </a:solidFill>
                <a:latin typeface="Lucida Sans"/>
                <a:ea typeface="ＭＳ Ｐゴシック" charset="-128"/>
                <a:cs typeface="Lucida Sans"/>
              </a:rPr>
              <a:t>Map the Situation: Structures</a:t>
            </a:r>
            <a:r>
              <a:rPr lang="en-US" sz="2000" b="1" dirty="0">
                <a:solidFill>
                  <a:srgbClr val="FFFFFF"/>
                </a:solidFill>
                <a:latin typeface="Lucida Sans"/>
                <a:ea typeface="ＭＳ Ｐゴシック" charset="-128"/>
                <a:cs typeface="Lucida Sans"/>
              </a:rPr>
              <a:t>, Meaning, Norms, Institutions</a:t>
            </a:r>
          </a:p>
        </p:txBody>
      </p:sp>
      <p:sp>
        <p:nvSpPr>
          <p:cNvPr id="32779" name="TextBox 12"/>
          <p:cNvSpPr txBox="1">
            <a:spLocks noChangeArrowheads="1"/>
          </p:cNvSpPr>
          <p:nvPr/>
        </p:nvSpPr>
        <p:spPr bwMode="auto">
          <a:xfrm>
            <a:off x="6753388" y="2965340"/>
            <a:ext cx="2390612" cy="707886"/>
          </a:xfrm>
          <a:prstGeom prst="rect">
            <a:avLst/>
          </a:prstGeom>
          <a:noFill/>
          <a:ln w="9525">
            <a:noFill/>
            <a:miter lim="800000"/>
            <a:headEnd/>
            <a:tailEnd/>
          </a:ln>
        </p:spPr>
        <p:txBody>
          <a:bodyPr wrap="square">
            <a:prstTxWarp prst="textNoShape">
              <a:avLst/>
            </a:prstTxWarp>
            <a:spAutoFit/>
          </a:bodyPr>
          <a:lstStyle/>
          <a:p>
            <a:pPr algn="r" defTabSz="914400" fontAlgn="base">
              <a:spcBef>
                <a:spcPct val="0"/>
              </a:spcBef>
              <a:spcAft>
                <a:spcPct val="0"/>
              </a:spcAft>
            </a:pPr>
            <a:r>
              <a:rPr lang="en-US" sz="2000" b="1" dirty="0" smtClean="0">
                <a:solidFill>
                  <a:srgbClr val="FFFFFF"/>
                </a:solidFill>
                <a:latin typeface="Lucida Sans"/>
                <a:ea typeface="ＭＳ Ｐゴシック" charset="-128"/>
                <a:cs typeface="Lucida Sans"/>
              </a:rPr>
              <a:t>Identify Objects</a:t>
            </a:r>
            <a:r>
              <a:rPr lang="en-US" sz="2000" b="1" dirty="0">
                <a:solidFill>
                  <a:srgbClr val="FFFFFF"/>
                </a:solidFill>
                <a:latin typeface="Lucida Sans"/>
                <a:ea typeface="ＭＳ Ｐゴシック" charset="-128"/>
                <a:cs typeface="Lucida Sans"/>
              </a:rPr>
              <a:t>, Technologies</a:t>
            </a:r>
          </a:p>
        </p:txBody>
      </p:sp>
      <p:sp>
        <p:nvSpPr>
          <p:cNvPr id="32780" name="TextBox 13"/>
          <p:cNvSpPr txBox="1">
            <a:spLocks noChangeArrowheads="1"/>
          </p:cNvSpPr>
          <p:nvPr/>
        </p:nvSpPr>
        <p:spPr bwMode="auto">
          <a:xfrm>
            <a:off x="4343400" y="452058"/>
            <a:ext cx="3048000" cy="707886"/>
          </a:xfrm>
          <a:prstGeom prst="rect">
            <a:avLst/>
          </a:prstGeom>
          <a:noFill/>
          <a:ln w="9525">
            <a:noFill/>
            <a:miter lim="800000"/>
            <a:headEnd/>
            <a:tailEnd/>
          </a:ln>
        </p:spPr>
        <p:txBody>
          <a:bodyPr>
            <a:prstTxWarp prst="textNoShape">
              <a:avLst/>
            </a:prstTxWarp>
            <a:spAutoFit/>
          </a:bodyPr>
          <a:lstStyle/>
          <a:p>
            <a:pPr defTabSz="914400" fontAlgn="base">
              <a:spcBef>
                <a:spcPct val="0"/>
              </a:spcBef>
              <a:spcAft>
                <a:spcPct val="0"/>
              </a:spcAft>
            </a:pPr>
            <a:r>
              <a:rPr lang="en-US" sz="2000" b="1" dirty="0" smtClean="0">
                <a:solidFill>
                  <a:srgbClr val="FFFFFF"/>
                </a:solidFill>
                <a:latin typeface="Lucida Sans"/>
                <a:ea typeface="ＭＳ Ｐゴシック" charset="-128"/>
                <a:cs typeface="Lucida Sans"/>
              </a:rPr>
              <a:t>Note Absence</a:t>
            </a:r>
            <a:r>
              <a:rPr lang="en-US" sz="2000" b="1" dirty="0">
                <a:solidFill>
                  <a:srgbClr val="FFFFFF"/>
                </a:solidFill>
                <a:latin typeface="Lucida Sans"/>
                <a:ea typeface="ＭＳ Ｐゴシック" charset="-128"/>
                <a:cs typeface="Lucida Sans"/>
              </a:rPr>
              <a:t>. Silence. Deletions.</a:t>
            </a:r>
          </a:p>
        </p:txBody>
      </p:sp>
      <p:sp>
        <p:nvSpPr>
          <p:cNvPr id="17" name="TextBox 2"/>
          <p:cNvSpPr txBox="1">
            <a:spLocks noChangeArrowheads="1"/>
          </p:cNvSpPr>
          <p:nvPr/>
        </p:nvSpPr>
        <p:spPr bwMode="auto">
          <a:xfrm>
            <a:off x="304800" y="3473172"/>
            <a:ext cx="2514600" cy="707886"/>
          </a:xfrm>
          <a:prstGeom prst="rect">
            <a:avLst/>
          </a:prstGeom>
          <a:noFill/>
          <a:ln w="9525">
            <a:noFill/>
            <a:miter lim="800000"/>
            <a:headEnd/>
            <a:tailEnd/>
          </a:ln>
        </p:spPr>
        <p:txBody>
          <a:bodyPr>
            <a:prstTxWarp prst="textNoShape">
              <a:avLst/>
            </a:prstTxWarp>
            <a:spAutoFit/>
          </a:bodyPr>
          <a:lstStyle/>
          <a:p>
            <a:pPr defTabSz="914400" fontAlgn="base">
              <a:spcBef>
                <a:spcPct val="0"/>
              </a:spcBef>
              <a:spcAft>
                <a:spcPct val="0"/>
              </a:spcAft>
            </a:pPr>
            <a:r>
              <a:rPr lang="en-US" sz="2000" b="1" dirty="0" smtClean="0">
                <a:solidFill>
                  <a:srgbClr val="FFFFFF"/>
                </a:solidFill>
                <a:latin typeface="Lucida Sans"/>
                <a:ea typeface="ＭＳ Ｐゴシック" charset="-128"/>
                <a:cs typeface="Lucida Sans"/>
              </a:rPr>
              <a:t>Talk to others,</a:t>
            </a:r>
          </a:p>
          <a:p>
            <a:pPr defTabSz="914400" fontAlgn="base">
              <a:spcBef>
                <a:spcPct val="0"/>
              </a:spcBef>
              <a:spcAft>
                <a:spcPct val="0"/>
              </a:spcAft>
            </a:pPr>
            <a:r>
              <a:rPr lang="en-US" sz="2000" b="1" dirty="0" smtClean="0">
                <a:solidFill>
                  <a:srgbClr val="FFFFFF"/>
                </a:solidFill>
                <a:latin typeface="Lucida Sans"/>
                <a:ea typeface="ＭＳ Ｐゴシック" charset="-128"/>
                <a:cs typeface="Lucida Sans"/>
              </a:rPr>
              <a:t>Talk to yourself</a:t>
            </a:r>
            <a:endParaRPr lang="en-US" sz="2000" b="1" dirty="0">
              <a:solidFill>
                <a:srgbClr val="FFFFFF"/>
              </a:solidFill>
              <a:latin typeface="Lucida Sans"/>
              <a:ea typeface="ＭＳ Ｐゴシック" charset="-128"/>
              <a:cs typeface="Lucida Sans"/>
            </a:endParaRPr>
          </a:p>
        </p:txBody>
      </p:sp>
      <p:sp>
        <p:nvSpPr>
          <p:cNvPr id="12" name="TextBox 7"/>
          <p:cNvSpPr txBox="1">
            <a:spLocks noChangeArrowheads="1"/>
          </p:cNvSpPr>
          <p:nvPr/>
        </p:nvSpPr>
        <p:spPr bwMode="auto">
          <a:xfrm>
            <a:off x="6428940" y="4222814"/>
            <a:ext cx="2458048" cy="707886"/>
          </a:xfrm>
          <a:prstGeom prst="rect">
            <a:avLst/>
          </a:prstGeom>
          <a:noFill/>
          <a:ln w="9525">
            <a:noFill/>
            <a:miter lim="800000"/>
            <a:headEnd/>
            <a:tailEnd/>
          </a:ln>
        </p:spPr>
        <p:txBody>
          <a:bodyPr wrap="square">
            <a:prstTxWarp prst="textNoShape">
              <a:avLst/>
            </a:prstTxWarp>
            <a:spAutoFit/>
          </a:bodyPr>
          <a:lstStyle/>
          <a:p>
            <a:pPr algn="r" defTabSz="914400" fontAlgn="base">
              <a:spcBef>
                <a:spcPct val="0"/>
              </a:spcBef>
              <a:spcAft>
                <a:spcPct val="0"/>
              </a:spcAft>
            </a:pPr>
            <a:r>
              <a:rPr lang="en-US" sz="2000" b="1" dirty="0" smtClean="0">
                <a:solidFill>
                  <a:srgbClr val="FFFFFF"/>
                </a:solidFill>
                <a:latin typeface="Lucida Sans"/>
                <a:ea typeface="ＭＳ Ｐゴシック" charset="-128"/>
                <a:cs typeface="Lucida Sans"/>
              </a:rPr>
              <a:t>Explore shifts over time</a:t>
            </a:r>
            <a:endParaRPr lang="en-US" sz="2000" b="1" dirty="0">
              <a:solidFill>
                <a:srgbClr val="FFFFFF"/>
              </a:solidFill>
              <a:latin typeface="Lucida Sans"/>
              <a:ea typeface="ＭＳ Ｐゴシック" charset="-128"/>
              <a:cs typeface="Lucida Sans"/>
            </a:endParaRPr>
          </a:p>
        </p:txBody>
      </p:sp>
    </p:spTree>
    <p:extLst>
      <p:ext uri="{BB962C8B-B14F-4D97-AF65-F5344CB8AC3E}">
        <p14:creationId xmlns:p14="http://schemas.microsoft.com/office/powerpoint/2010/main" val="2754667415"/>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Fresh footage of huge tsunami waves smashing town in Japan.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182343" y="1160332"/>
            <a:ext cx="6784811" cy="4964495"/>
          </a:xfrm>
          <a:prstGeom prst="rect">
            <a:avLst/>
          </a:prstGeom>
        </p:spPr>
      </p:pic>
      <p:sp>
        <p:nvSpPr>
          <p:cNvPr id="6" name="TextBox 5"/>
          <p:cNvSpPr txBox="1"/>
          <p:nvPr/>
        </p:nvSpPr>
        <p:spPr>
          <a:xfrm>
            <a:off x="1182343" y="416606"/>
            <a:ext cx="6801209" cy="58477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3200" kern="0" dirty="0" smtClean="0">
                <a:solidFill>
                  <a:srgbClr val="FFFFFF"/>
                </a:solidFill>
                <a:latin typeface="+mj-lt"/>
                <a:cs typeface="Impact"/>
              </a:rPr>
              <a:t>Japan Earthquake 2011</a:t>
            </a:r>
          </a:p>
        </p:txBody>
      </p:sp>
    </p:spTree>
    <p:extLst>
      <p:ext uri="{BB962C8B-B14F-4D97-AF65-F5344CB8AC3E}">
        <p14:creationId xmlns:p14="http://schemas.microsoft.com/office/powerpoint/2010/main" val="2296455572"/>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393641" y="1634862"/>
            <a:ext cx="4356718" cy="4546600"/>
          </a:xfrm>
          <a:prstGeom prst="rect">
            <a:avLst/>
          </a:prstGeom>
        </p:spPr>
      </p:pic>
      <p:sp>
        <p:nvSpPr>
          <p:cNvPr id="3" name="TextBox 2"/>
          <p:cNvSpPr txBox="1"/>
          <p:nvPr/>
        </p:nvSpPr>
        <p:spPr>
          <a:xfrm>
            <a:off x="1182343" y="416606"/>
            <a:ext cx="6801209" cy="58477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3200" kern="0" dirty="0" smtClean="0">
                <a:solidFill>
                  <a:srgbClr val="FFFFFF"/>
                </a:solidFill>
                <a:latin typeface="+mj-lt"/>
                <a:cs typeface="Impact"/>
              </a:rPr>
              <a:t>Layers of input (meaning)</a:t>
            </a:r>
          </a:p>
        </p:txBody>
      </p:sp>
    </p:spTree>
    <p:extLst>
      <p:ext uri="{BB962C8B-B14F-4D97-AF65-F5344CB8AC3E}">
        <p14:creationId xmlns:p14="http://schemas.microsoft.com/office/powerpoint/2010/main" val="3350328051"/>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Narrated animation of  March 11, 2011 Honshu, Japan tsunami propagation.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2946400" y="3371848"/>
            <a:ext cx="6197600" cy="3486151"/>
          </a:xfrm>
          <a:prstGeom prst="rect">
            <a:avLst/>
          </a:prstGeom>
        </p:spPr>
      </p:pic>
      <p:pic>
        <p:nvPicPr>
          <p:cNvPr id="2" name="prayforjapan - Japan Earthquake Twitter Feed.mp4">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10"/>
          <a:stretch>
            <a:fillRect/>
          </a:stretch>
        </p:blipFill>
        <p:spPr>
          <a:xfrm>
            <a:off x="5677384" y="0"/>
            <a:ext cx="3466616" cy="3661614"/>
          </a:xfrm>
          <a:prstGeom prst="rect">
            <a:avLst/>
          </a:prstGeom>
        </p:spPr>
      </p:pic>
      <p:pic>
        <p:nvPicPr>
          <p:cNvPr id="4" name="Fresh footage of huge tsunami waves smashing town in Japan.mp4">
            <a:hlinkClick r:id="" action="ppaction://media"/>
          </p:cNvPr>
          <p:cNvPicPr>
            <a:picLocks noChangeAspect="1"/>
          </p:cNvPicPr>
          <p:nvPr>
            <a:videoFile r:link="rId6"/>
            <p:extLst>
              <p:ext uri="{DAA4B4D4-6D71-4841-9C94-3DE7FCFB9230}">
                <p14:media xmlns:p14="http://schemas.microsoft.com/office/powerpoint/2010/main" r:embed="rId5"/>
              </p:ext>
            </p:extLst>
          </p:nvPr>
        </p:nvPicPr>
        <p:blipFill>
          <a:blip r:embed="rId11"/>
          <a:stretch>
            <a:fillRect/>
          </a:stretch>
        </p:blipFill>
        <p:spPr>
          <a:xfrm>
            <a:off x="0" y="152401"/>
            <a:ext cx="4910667" cy="3593170"/>
          </a:xfrm>
          <a:prstGeom prst="rect">
            <a:avLst/>
          </a:prstGeom>
        </p:spPr>
      </p:pic>
    </p:spTree>
    <p:extLst>
      <p:ext uri="{BB962C8B-B14F-4D97-AF65-F5344CB8AC3E}">
        <p14:creationId xmlns:p14="http://schemas.microsoft.com/office/powerpoint/2010/main" val="41730109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2720" fill="hold"/>
                                        <p:tgtEl>
                                          <p:spTgt spid="4"/>
                                        </p:tgtEl>
                                      </p:cBhvr>
                                    </p:cmd>
                                  </p:childTnLst>
                                </p:cTn>
                              </p:par>
                              <p:par>
                                <p:cTn id="7" presetID="1" presetClass="mediacall" presetSubtype="0" fill="hold" nodeType="withEffect">
                                  <p:stCondLst>
                                    <p:cond delay="0"/>
                                  </p:stCondLst>
                                  <p:childTnLst>
                                    <p:cmd type="call" cmd="playFrom(0.0)">
                                      <p:cBhvr>
                                        <p:cTn id="8" dur="165000" fill="hold"/>
                                        <p:tgtEl>
                                          <p:spTgt spid="2"/>
                                        </p:tgtEl>
                                      </p:cBhvr>
                                    </p:cmd>
                                  </p:childTnLst>
                                </p:cTn>
                              </p:par>
                            </p:childTnLst>
                          </p:cTn>
                        </p:par>
                        <p:par>
                          <p:cTn id="9" fill="hold">
                            <p:stCondLst>
                              <p:cond delay="165000"/>
                            </p:stCondLst>
                            <p:childTnLst>
                              <p:par>
                                <p:cTn id="10" presetID="1" presetClass="mediacall" presetSubtype="0" fill="hold" nodeType="afterEffect">
                                  <p:stCondLst>
                                    <p:cond delay="0"/>
                                  </p:stCondLst>
                                  <p:childTnLst>
                                    <p:cmd type="call" cmd="playFrom(0.0)">
                                      <p:cBhvr>
                                        <p:cTn id="11" dur="8051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
                                        </p:tgtEl>
                                      </p:cBhvr>
                                    </p:cmd>
                                  </p:childTnLst>
                                </p:cTn>
                              </p:par>
                            </p:childTnLst>
                          </p:cTn>
                        </p:par>
                      </p:childTnLst>
                    </p:cTn>
                  </p:par>
                </p:childTnLst>
              </p:cTn>
              <p:nextCondLst>
                <p:cond evt="onClick" delay="0">
                  <p:tgtEl>
                    <p:spTgt spid="2"/>
                  </p:tgtEl>
                </p:cond>
              </p:nextCondLst>
            </p:seq>
            <p:video>
              <p:cMediaNode vol="80000">
                <p:cTn id="17" fill="hold" display="0">
                  <p:stCondLst>
                    <p:cond delay="indefinite"/>
                  </p:stCondLst>
                </p:cTn>
                <p:tgtEl>
                  <p:spTgt spid="2"/>
                </p:tgtEl>
              </p:cMediaNode>
            </p:video>
            <p:seq concurrent="1" nextAc="seek">
              <p:cTn id="18" restart="whenNotActive" fill="hold" evtFilter="cancelBubble" nodeType="interactiveSeq">
                <p:stCondLst>
                  <p:cond evt="onClick" delay="0">
                    <p:tgtEl>
                      <p:spTgt spid="4"/>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4"/>
                                        </p:tgtEl>
                                      </p:cBhvr>
                                    </p:cmd>
                                  </p:childTnLst>
                                </p:cTn>
                              </p:par>
                            </p:childTnLst>
                          </p:cTn>
                        </p:par>
                      </p:childTnLst>
                    </p:cTn>
                  </p:par>
                </p:childTnLst>
              </p:cTn>
              <p:nextCondLst>
                <p:cond evt="onClick" delay="0">
                  <p:tgtEl>
                    <p:spTgt spid="4"/>
                  </p:tgtEl>
                </p:cond>
              </p:nextCondLst>
            </p:seq>
            <p:video>
              <p:cMediaNode vol="80000" mute="1">
                <p:cTn id="23" fill="hold" display="0">
                  <p:stCondLst>
                    <p:cond delay="indefinite"/>
                  </p:stCondLst>
                </p:cTn>
                <p:tgtEl>
                  <p:spTgt spid="4"/>
                </p:tgtEl>
              </p:cMediaNode>
            </p:video>
            <p:video>
              <p:cMediaNode vol="56604">
                <p:cTn id="24" fill="hold" display="0">
                  <p:stCondLst>
                    <p:cond delay="indefinite"/>
                  </p:stCondLst>
                </p:cTn>
                <p:tgtEl>
                  <p:spTgt spid="3"/>
                </p:tgtEl>
              </p:cMediaNode>
            </p:video>
            <p:seq concurrent="1" nextAc="seek">
              <p:cTn id="25" restart="whenNotActive" fill="hold" evtFilter="cancelBubble" nodeType="interactiveSeq">
                <p:stCondLst>
                  <p:cond evt="onClick" delay="0">
                    <p:tgtEl>
                      <p:spTgt spid="3"/>
                    </p:tgtEl>
                  </p:cond>
                </p:stCondLst>
                <p:endSync evt="end" delay="0">
                  <p:rtn val="all"/>
                </p:endSync>
                <p:childTnLst>
                  <p:par>
                    <p:cTn id="26" fill="hold">
                      <p:stCondLst>
                        <p:cond delay="0"/>
                      </p:stCondLst>
                      <p:childTnLst>
                        <p:par>
                          <p:cTn id="27" fill="hold">
                            <p:stCondLst>
                              <p:cond delay="0"/>
                            </p:stCondLst>
                            <p:childTnLst>
                              <p:par>
                                <p:cTn id="28" presetID="2" presetClass="mediacall" presetSubtype="0" fill="hold" nodeType="clickEffect">
                                  <p:stCondLst>
                                    <p:cond delay="0"/>
                                  </p:stCondLst>
                                  <p:childTnLst>
                                    <p:cmd type="call" cmd="togglePause">
                                      <p:cBhvr>
                                        <p:cTn id="29"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extBox 2"/>
          <p:cNvSpPr txBox="1">
            <a:spLocks noChangeArrowheads="1"/>
          </p:cNvSpPr>
          <p:nvPr/>
        </p:nvSpPr>
        <p:spPr bwMode="auto">
          <a:xfrm>
            <a:off x="838200" y="990600"/>
            <a:ext cx="2514600" cy="400110"/>
          </a:xfrm>
          <a:prstGeom prst="rect">
            <a:avLst/>
          </a:prstGeom>
          <a:noFill/>
          <a:ln w="9525">
            <a:noFill/>
            <a:miter lim="800000"/>
            <a:headEnd/>
            <a:tailEnd/>
          </a:ln>
        </p:spPr>
        <p:txBody>
          <a:bodyPr>
            <a:prstTxWarp prst="textNoShape">
              <a:avLst/>
            </a:prstTxWarp>
            <a:spAutoFit/>
          </a:bodyPr>
          <a:lstStyle/>
          <a:p>
            <a:pPr defTabSz="914400" fontAlgn="base">
              <a:spcBef>
                <a:spcPct val="0"/>
              </a:spcBef>
              <a:spcAft>
                <a:spcPct val="0"/>
              </a:spcAft>
            </a:pPr>
            <a:r>
              <a:rPr lang="en-US" sz="2000" b="1" dirty="0">
                <a:solidFill>
                  <a:srgbClr val="FFFFFF"/>
                </a:solidFill>
                <a:latin typeface="Lucida Sans"/>
                <a:ea typeface="ＭＳ Ｐゴシック" charset="-128"/>
                <a:cs typeface="Lucida Sans"/>
              </a:rPr>
              <a:t>Semiotics</a:t>
            </a:r>
          </a:p>
        </p:txBody>
      </p:sp>
      <p:sp>
        <p:nvSpPr>
          <p:cNvPr id="30724" name="TextBox 3"/>
          <p:cNvSpPr txBox="1">
            <a:spLocks noChangeArrowheads="1"/>
          </p:cNvSpPr>
          <p:nvPr/>
        </p:nvSpPr>
        <p:spPr bwMode="auto">
          <a:xfrm>
            <a:off x="381000" y="2438400"/>
            <a:ext cx="2514600" cy="707886"/>
          </a:xfrm>
          <a:prstGeom prst="rect">
            <a:avLst/>
          </a:prstGeom>
          <a:noFill/>
          <a:ln w="9525">
            <a:noFill/>
            <a:miter lim="800000"/>
            <a:headEnd/>
            <a:tailEnd/>
          </a:ln>
        </p:spPr>
        <p:txBody>
          <a:bodyPr>
            <a:prstTxWarp prst="textNoShape">
              <a:avLst/>
            </a:prstTxWarp>
            <a:spAutoFit/>
          </a:bodyPr>
          <a:lstStyle/>
          <a:p>
            <a:pPr defTabSz="914400" fontAlgn="base">
              <a:spcBef>
                <a:spcPct val="0"/>
              </a:spcBef>
              <a:spcAft>
                <a:spcPct val="0"/>
              </a:spcAft>
            </a:pPr>
            <a:r>
              <a:rPr lang="en-US" sz="2000" b="1" dirty="0">
                <a:solidFill>
                  <a:srgbClr val="FFFFFF"/>
                </a:solidFill>
                <a:latin typeface="Lucida Sans"/>
                <a:ea typeface="ＭＳ Ｐゴシック" charset="-128"/>
                <a:cs typeface="Lucida Sans"/>
              </a:rPr>
              <a:t>Symbolic interactionism</a:t>
            </a:r>
          </a:p>
        </p:txBody>
      </p:sp>
      <p:sp>
        <p:nvSpPr>
          <p:cNvPr id="30725" name="TextBox 4"/>
          <p:cNvSpPr txBox="1">
            <a:spLocks noChangeArrowheads="1"/>
          </p:cNvSpPr>
          <p:nvPr/>
        </p:nvSpPr>
        <p:spPr bwMode="auto">
          <a:xfrm>
            <a:off x="381000" y="4038600"/>
            <a:ext cx="2514600" cy="707886"/>
          </a:xfrm>
          <a:prstGeom prst="rect">
            <a:avLst/>
          </a:prstGeom>
          <a:noFill/>
          <a:ln w="9525">
            <a:noFill/>
            <a:miter lim="800000"/>
            <a:headEnd/>
            <a:tailEnd/>
          </a:ln>
        </p:spPr>
        <p:txBody>
          <a:bodyPr>
            <a:prstTxWarp prst="textNoShape">
              <a:avLst/>
            </a:prstTxWarp>
            <a:spAutoFit/>
          </a:bodyPr>
          <a:lstStyle/>
          <a:p>
            <a:pPr defTabSz="914400" fontAlgn="base">
              <a:spcBef>
                <a:spcPct val="0"/>
              </a:spcBef>
              <a:spcAft>
                <a:spcPct val="0"/>
              </a:spcAft>
            </a:pPr>
            <a:r>
              <a:rPr lang="en-US" sz="2000" b="1" dirty="0" smtClean="0">
                <a:solidFill>
                  <a:srgbClr val="FFFFFF"/>
                </a:solidFill>
                <a:latin typeface="Lucida Sans"/>
                <a:ea typeface="ＭＳ Ｐゴシック" charset="-128"/>
                <a:cs typeface="Lucida Sans"/>
              </a:rPr>
              <a:t>Social Network Analysis</a:t>
            </a:r>
            <a:endParaRPr lang="en-US" sz="2000" b="1" dirty="0">
              <a:solidFill>
                <a:srgbClr val="FFFFFF"/>
              </a:solidFill>
              <a:latin typeface="Lucida Sans"/>
              <a:ea typeface="ＭＳ Ｐゴシック" charset="-128"/>
              <a:cs typeface="Lucida Sans"/>
            </a:endParaRPr>
          </a:p>
        </p:txBody>
      </p:sp>
      <p:sp>
        <p:nvSpPr>
          <p:cNvPr id="30726" name="TextBox 5"/>
          <p:cNvSpPr txBox="1">
            <a:spLocks noChangeArrowheads="1"/>
          </p:cNvSpPr>
          <p:nvPr/>
        </p:nvSpPr>
        <p:spPr bwMode="auto">
          <a:xfrm>
            <a:off x="2667000" y="609600"/>
            <a:ext cx="3048000" cy="400110"/>
          </a:xfrm>
          <a:prstGeom prst="rect">
            <a:avLst/>
          </a:prstGeom>
          <a:noFill/>
          <a:ln w="9525">
            <a:noFill/>
            <a:miter lim="800000"/>
            <a:headEnd/>
            <a:tailEnd/>
          </a:ln>
        </p:spPr>
        <p:txBody>
          <a:bodyPr>
            <a:prstTxWarp prst="textNoShape">
              <a:avLst/>
            </a:prstTxWarp>
            <a:spAutoFit/>
          </a:bodyPr>
          <a:lstStyle/>
          <a:p>
            <a:pPr defTabSz="914400" fontAlgn="base">
              <a:spcBef>
                <a:spcPct val="0"/>
              </a:spcBef>
              <a:spcAft>
                <a:spcPct val="0"/>
              </a:spcAft>
            </a:pPr>
            <a:r>
              <a:rPr lang="en-US" sz="2000" b="1" dirty="0" smtClean="0">
                <a:solidFill>
                  <a:srgbClr val="FFFFFF"/>
                </a:solidFill>
                <a:latin typeface="Lucida Sans"/>
                <a:ea typeface="ＭＳ Ｐゴシック" charset="-128"/>
                <a:cs typeface="Lucida Sans"/>
              </a:rPr>
              <a:t>Dramaturgy</a:t>
            </a:r>
            <a:endParaRPr lang="en-US" sz="2000" b="1" dirty="0">
              <a:solidFill>
                <a:srgbClr val="FFFFFF"/>
              </a:solidFill>
              <a:latin typeface="Lucida Sans"/>
              <a:ea typeface="ＭＳ Ｐゴシック" charset="-128"/>
              <a:cs typeface="Lucida Sans"/>
            </a:endParaRPr>
          </a:p>
        </p:txBody>
      </p:sp>
      <p:sp>
        <p:nvSpPr>
          <p:cNvPr id="30727" name="TextBox 6"/>
          <p:cNvSpPr txBox="1">
            <a:spLocks noChangeArrowheads="1"/>
          </p:cNvSpPr>
          <p:nvPr/>
        </p:nvSpPr>
        <p:spPr bwMode="auto">
          <a:xfrm>
            <a:off x="5867400" y="1066800"/>
            <a:ext cx="2895600" cy="707886"/>
          </a:xfrm>
          <a:prstGeom prst="rect">
            <a:avLst/>
          </a:prstGeom>
          <a:noFill/>
          <a:ln w="9525">
            <a:noFill/>
            <a:miter lim="800000"/>
            <a:headEnd/>
            <a:tailEnd/>
          </a:ln>
        </p:spPr>
        <p:txBody>
          <a:bodyPr>
            <a:prstTxWarp prst="textNoShape">
              <a:avLst/>
            </a:prstTxWarp>
            <a:spAutoFit/>
          </a:bodyPr>
          <a:lstStyle/>
          <a:p>
            <a:pPr defTabSz="914400" fontAlgn="base">
              <a:spcBef>
                <a:spcPct val="0"/>
              </a:spcBef>
              <a:spcAft>
                <a:spcPct val="0"/>
              </a:spcAft>
            </a:pPr>
            <a:r>
              <a:rPr lang="en-US" sz="2000" b="1" dirty="0" smtClean="0">
                <a:solidFill>
                  <a:srgbClr val="FFFFFF"/>
                </a:solidFill>
                <a:latin typeface="Lucida Sans"/>
                <a:ea typeface="ＭＳ Ｐゴシック" charset="-128"/>
                <a:cs typeface="Lucida Sans"/>
              </a:rPr>
              <a:t>Documentary Filmmaking</a:t>
            </a:r>
            <a:endParaRPr lang="en-US" sz="2000" b="1" dirty="0">
              <a:solidFill>
                <a:srgbClr val="FFFFFF"/>
              </a:solidFill>
              <a:latin typeface="Lucida Sans"/>
              <a:ea typeface="ＭＳ Ｐゴシック" charset="-128"/>
              <a:cs typeface="Lucida Sans"/>
            </a:endParaRPr>
          </a:p>
        </p:txBody>
      </p:sp>
      <p:sp>
        <p:nvSpPr>
          <p:cNvPr id="30728" name="TextBox 7"/>
          <p:cNvSpPr txBox="1">
            <a:spLocks noChangeArrowheads="1"/>
          </p:cNvSpPr>
          <p:nvPr/>
        </p:nvSpPr>
        <p:spPr bwMode="auto">
          <a:xfrm>
            <a:off x="7146490" y="3505200"/>
            <a:ext cx="2438400" cy="1015663"/>
          </a:xfrm>
          <a:prstGeom prst="rect">
            <a:avLst/>
          </a:prstGeom>
          <a:noFill/>
          <a:ln w="9525">
            <a:noFill/>
            <a:miter lim="800000"/>
            <a:headEnd/>
            <a:tailEnd/>
          </a:ln>
        </p:spPr>
        <p:txBody>
          <a:bodyPr>
            <a:prstTxWarp prst="textNoShape">
              <a:avLst/>
            </a:prstTxWarp>
            <a:spAutoFit/>
          </a:bodyPr>
          <a:lstStyle/>
          <a:p>
            <a:pPr defTabSz="914400" fontAlgn="base">
              <a:spcBef>
                <a:spcPct val="0"/>
              </a:spcBef>
              <a:spcAft>
                <a:spcPct val="0"/>
              </a:spcAft>
            </a:pPr>
            <a:r>
              <a:rPr lang="en-US" sz="2000" b="1" dirty="0" err="1" smtClean="0">
                <a:solidFill>
                  <a:srgbClr val="FFFFFF"/>
                </a:solidFill>
                <a:latin typeface="Lucida Sans"/>
                <a:ea typeface="ＭＳ Ｐゴシック" charset="-128"/>
                <a:cs typeface="Lucida Sans"/>
              </a:rPr>
              <a:t>Mathamatical</a:t>
            </a:r>
            <a:r>
              <a:rPr lang="en-US" sz="2000" b="1" dirty="0" smtClean="0">
                <a:solidFill>
                  <a:srgbClr val="FFFFFF"/>
                </a:solidFill>
                <a:latin typeface="Lucida Sans"/>
                <a:ea typeface="ＭＳ Ｐゴシック" charset="-128"/>
                <a:cs typeface="Lucida Sans"/>
              </a:rPr>
              <a:t> Modeling techniques</a:t>
            </a:r>
            <a:endParaRPr lang="en-US" sz="2000" b="1" dirty="0">
              <a:solidFill>
                <a:srgbClr val="FFFFFF"/>
              </a:solidFill>
              <a:latin typeface="Lucida Sans"/>
              <a:ea typeface="ＭＳ Ｐゴシック" charset="-128"/>
              <a:cs typeface="Lucida Sans"/>
            </a:endParaRPr>
          </a:p>
        </p:txBody>
      </p:sp>
      <p:sp>
        <p:nvSpPr>
          <p:cNvPr id="30729" name="TextBox 8"/>
          <p:cNvSpPr txBox="1">
            <a:spLocks noChangeArrowheads="1"/>
          </p:cNvSpPr>
          <p:nvPr/>
        </p:nvSpPr>
        <p:spPr bwMode="auto">
          <a:xfrm>
            <a:off x="5736790" y="4877483"/>
            <a:ext cx="2819400" cy="400110"/>
          </a:xfrm>
          <a:prstGeom prst="rect">
            <a:avLst/>
          </a:prstGeom>
          <a:noFill/>
          <a:ln w="9525">
            <a:noFill/>
            <a:miter lim="800000"/>
            <a:headEnd/>
            <a:tailEnd/>
          </a:ln>
        </p:spPr>
        <p:txBody>
          <a:bodyPr>
            <a:prstTxWarp prst="textNoShape">
              <a:avLst/>
            </a:prstTxWarp>
            <a:spAutoFit/>
          </a:bodyPr>
          <a:lstStyle/>
          <a:p>
            <a:pPr defTabSz="914400" fontAlgn="base">
              <a:spcBef>
                <a:spcPct val="0"/>
              </a:spcBef>
              <a:spcAft>
                <a:spcPct val="0"/>
              </a:spcAft>
            </a:pPr>
            <a:r>
              <a:rPr lang="en-US" sz="2000" b="1" dirty="0" smtClean="0">
                <a:solidFill>
                  <a:srgbClr val="FFFFFF"/>
                </a:solidFill>
                <a:latin typeface="Lucida Sans"/>
                <a:ea typeface="ＭＳ Ｐゴシック" charset="-128"/>
                <a:cs typeface="Lucida Sans"/>
              </a:rPr>
              <a:t>Studies of Affect</a:t>
            </a:r>
            <a:endParaRPr lang="en-US" sz="2000" b="1" dirty="0">
              <a:solidFill>
                <a:srgbClr val="FFFFFF"/>
              </a:solidFill>
              <a:latin typeface="Lucida Sans"/>
              <a:ea typeface="ＭＳ Ｐゴシック" charset="-128"/>
              <a:cs typeface="Lucida Sans"/>
            </a:endParaRPr>
          </a:p>
        </p:txBody>
      </p:sp>
      <p:sp>
        <p:nvSpPr>
          <p:cNvPr id="30730" name="TextBox 9"/>
          <p:cNvSpPr txBox="1">
            <a:spLocks noChangeArrowheads="1"/>
          </p:cNvSpPr>
          <p:nvPr/>
        </p:nvSpPr>
        <p:spPr bwMode="auto">
          <a:xfrm>
            <a:off x="381000" y="5486400"/>
            <a:ext cx="3505200" cy="400110"/>
          </a:xfrm>
          <a:prstGeom prst="rect">
            <a:avLst/>
          </a:prstGeom>
          <a:noFill/>
          <a:ln w="9525">
            <a:noFill/>
            <a:miter lim="800000"/>
            <a:headEnd/>
            <a:tailEnd/>
          </a:ln>
        </p:spPr>
        <p:txBody>
          <a:bodyPr wrap="square">
            <a:prstTxWarp prst="textNoShape">
              <a:avLst/>
            </a:prstTxWarp>
            <a:spAutoFit/>
          </a:bodyPr>
          <a:lstStyle/>
          <a:p>
            <a:pPr defTabSz="914400" fontAlgn="base">
              <a:spcBef>
                <a:spcPct val="0"/>
              </a:spcBef>
              <a:spcAft>
                <a:spcPct val="0"/>
              </a:spcAft>
            </a:pPr>
            <a:r>
              <a:rPr lang="en-US" sz="2000" b="1" dirty="0">
                <a:solidFill>
                  <a:srgbClr val="FFFFFF"/>
                </a:solidFill>
                <a:latin typeface="Lucida Sans"/>
                <a:ea typeface="ＭＳ Ｐゴシック" charset="-128"/>
                <a:cs typeface="Lucida Sans"/>
              </a:rPr>
              <a:t>Actor </a:t>
            </a:r>
            <a:r>
              <a:rPr lang="en-US" sz="2000" b="1" dirty="0" smtClean="0">
                <a:solidFill>
                  <a:srgbClr val="FFFFFF"/>
                </a:solidFill>
                <a:latin typeface="Lucida Sans"/>
                <a:ea typeface="ＭＳ Ｐゴシック" charset="-128"/>
                <a:cs typeface="Lucida Sans"/>
              </a:rPr>
              <a:t>Network Theory</a:t>
            </a:r>
            <a:endParaRPr lang="en-US" sz="2000" b="1" dirty="0">
              <a:solidFill>
                <a:srgbClr val="FFFFFF"/>
              </a:solidFill>
              <a:latin typeface="Lucida Sans"/>
              <a:ea typeface="ＭＳ Ｐゴシック" charset="-128"/>
              <a:cs typeface="Lucida Sans"/>
            </a:endParaRPr>
          </a:p>
        </p:txBody>
      </p:sp>
      <p:sp>
        <p:nvSpPr>
          <p:cNvPr id="12" name="Oval 11"/>
          <p:cNvSpPr/>
          <p:nvPr/>
        </p:nvSpPr>
        <p:spPr>
          <a:xfrm>
            <a:off x="3073400" y="1539938"/>
            <a:ext cx="3298800" cy="3206548"/>
          </a:xfrm>
          <a:prstGeom prst="ellipse">
            <a:avLst/>
          </a:prstGeom>
          <a:gradFill>
            <a:gsLst>
              <a:gs pos="0">
                <a:srgbClr val="FFFF99"/>
              </a:gs>
              <a:gs pos="68000">
                <a:schemeClr val="accent1">
                  <a:tint val="86000"/>
                </a:schemeClr>
              </a:gs>
              <a:gs pos="100000">
                <a:schemeClr val="accent1">
                  <a:shade val="60000"/>
                </a:schemeClr>
              </a:gs>
            </a:gsLst>
          </a:gradFill>
        </p:spPr>
        <p:style>
          <a:lnRef idx="1">
            <a:schemeClr val="accent1"/>
          </a:lnRef>
          <a:fillRef idx="3">
            <a:schemeClr val="accent1"/>
          </a:fillRef>
          <a:effectRef idx="2">
            <a:schemeClr val="accent1"/>
          </a:effectRef>
          <a:fontRef idx="minor">
            <a:schemeClr val="lt1"/>
          </a:fontRef>
        </p:style>
        <p:txBody>
          <a:bodyPr lIns="0" tIns="0" rIns="0" bIns="0" anchor="ctr"/>
          <a:lstStyle/>
          <a:p>
            <a:pPr algn="ctr" defTabSz="914400" fontAlgn="base">
              <a:spcBef>
                <a:spcPct val="0"/>
              </a:spcBef>
              <a:spcAft>
                <a:spcPct val="0"/>
              </a:spcAft>
              <a:defRPr/>
            </a:pPr>
            <a:r>
              <a:rPr lang="en-US" b="1" dirty="0" smtClean="0">
                <a:solidFill>
                  <a:srgbClr val="404040"/>
                </a:solidFill>
                <a:latin typeface="Lucida Sans"/>
                <a:cs typeface="Lucida Sans"/>
              </a:rPr>
              <a:t>Borrow</a:t>
            </a:r>
            <a:endParaRPr lang="en-US" b="1" dirty="0">
              <a:solidFill>
                <a:srgbClr val="404040"/>
              </a:solidFill>
              <a:latin typeface="Lucida Sans"/>
              <a:cs typeface="Lucida Sans"/>
            </a:endParaRPr>
          </a:p>
        </p:txBody>
      </p:sp>
      <p:sp>
        <p:nvSpPr>
          <p:cNvPr id="30733" name="TextBox 12"/>
          <p:cNvSpPr txBox="1">
            <a:spLocks noChangeArrowheads="1"/>
          </p:cNvSpPr>
          <p:nvPr/>
        </p:nvSpPr>
        <p:spPr bwMode="auto">
          <a:xfrm>
            <a:off x="6781800" y="2258644"/>
            <a:ext cx="2362200" cy="707886"/>
          </a:xfrm>
          <a:prstGeom prst="rect">
            <a:avLst/>
          </a:prstGeom>
          <a:noFill/>
          <a:ln w="9525">
            <a:noFill/>
            <a:miter lim="800000"/>
            <a:headEnd/>
            <a:tailEnd/>
          </a:ln>
        </p:spPr>
        <p:txBody>
          <a:bodyPr>
            <a:prstTxWarp prst="textNoShape">
              <a:avLst/>
            </a:prstTxWarp>
            <a:spAutoFit/>
          </a:bodyPr>
          <a:lstStyle/>
          <a:p>
            <a:pPr defTabSz="914400" fontAlgn="base">
              <a:spcBef>
                <a:spcPct val="0"/>
              </a:spcBef>
              <a:spcAft>
                <a:spcPct val="0"/>
              </a:spcAft>
            </a:pPr>
            <a:r>
              <a:rPr lang="en-US" sz="2000" b="1" dirty="0" smtClean="0">
                <a:solidFill>
                  <a:srgbClr val="FFFFFF"/>
                </a:solidFill>
                <a:latin typeface="Lucida Sans"/>
                <a:ea typeface="ＭＳ Ｐゴシック" charset="-128"/>
                <a:cs typeface="Lucida Sans"/>
              </a:rPr>
              <a:t>Collaborative Arts Methods</a:t>
            </a:r>
            <a:endParaRPr lang="en-US" sz="2000" b="1" dirty="0">
              <a:solidFill>
                <a:srgbClr val="FFFFFF"/>
              </a:solidFill>
              <a:latin typeface="Lucida Sans"/>
              <a:ea typeface="ＭＳ Ｐゴシック" charset="-128"/>
              <a:cs typeface="Lucida Sans"/>
            </a:endParaRPr>
          </a:p>
        </p:txBody>
      </p:sp>
      <p:sp>
        <p:nvSpPr>
          <p:cNvPr id="30734" name="TextBox 13"/>
          <p:cNvSpPr txBox="1">
            <a:spLocks noChangeArrowheads="1"/>
          </p:cNvSpPr>
          <p:nvPr/>
        </p:nvSpPr>
        <p:spPr bwMode="auto">
          <a:xfrm>
            <a:off x="3810000" y="5867400"/>
            <a:ext cx="3336490" cy="400110"/>
          </a:xfrm>
          <a:prstGeom prst="rect">
            <a:avLst/>
          </a:prstGeom>
          <a:noFill/>
          <a:ln w="9525">
            <a:noFill/>
            <a:miter lim="800000"/>
            <a:headEnd/>
            <a:tailEnd/>
          </a:ln>
        </p:spPr>
        <p:txBody>
          <a:bodyPr wrap="square">
            <a:prstTxWarp prst="textNoShape">
              <a:avLst/>
            </a:prstTxWarp>
            <a:spAutoFit/>
          </a:bodyPr>
          <a:lstStyle/>
          <a:p>
            <a:pPr defTabSz="914400" fontAlgn="base">
              <a:spcBef>
                <a:spcPct val="0"/>
              </a:spcBef>
              <a:spcAft>
                <a:spcPct val="0"/>
              </a:spcAft>
            </a:pPr>
            <a:r>
              <a:rPr lang="en-US" sz="2000" b="1" dirty="0" smtClean="0">
                <a:solidFill>
                  <a:srgbClr val="FFFFFF"/>
                </a:solidFill>
                <a:latin typeface="Lucida Sans"/>
                <a:ea typeface="ＭＳ Ｐゴシック" charset="-128"/>
                <a:cs typeface="Lucida Sans"/>
              </a:rPr>
              <a:t>Rhetorical Criticism</a:t>
            </a:r>
            <a:endParaRPr lang="en-US" sz="2000" b="1" dirty="0">
              <a:solidFill>
                <a:srgbClr val="FFFFFF"/>
              </a:solidFill>
              <a:latin typeface="Lucida Sans"/>
              <a:ea typeface="ＭＳ Ｐゴシック" charset="-128"/>
              <a:cs typeface="Lucida Sans"/>
            </a:endParaRPr>
          </a:p>
        </p:txBody>
      </p:sp>
      <p:sp>
        <p:nvSpPr>
          <p:cNvPr id="15" name="TextBox 8"/>
          <p:cNvSpPr txBox="1">
            <a:spLocks noChangeArrowheads="1"/>
          </p:cNvSpPr>
          <p:nvPr/>
        </p:nvSpPr>
        <p:spPr bwMode="auto">
          <a:xfrm>
            <a:off x="7467600" y="5867102"/>
            <a:ext cx="1676400" cy="400110"/>
          </a:xfrm>
          <a:prstGeom prst="rect">
            <a:avLst/>
          </a:prstGeom>
          <a:noFill/>
          <a:ln w="9525">
            <a:noFill/>
            <a:miter lim="800000"/>
            <a:headEnd/>
            <a:tailEnd/>
          </a:ln>
        </p:spPr>
        <p:txBody>
          <a:bodyPr wrap="square">
            <a:prstTxWarp prst="textNoShape">
              <a:avLst/>
            </a:prstTxWarp>
            <a:spAutoFit/>
          </a:bodyPr>
          <a:lstStyle/>
          <a:p>
            <a:pPr defTabSz="914400" fontAlgn="base">
              <a:spcBef>
                <a:spcPct val="0"/>
              </a:spcBef>
              <a:spcAft>
                <a:spcPct val="0"/>
              </a:spcAft>
            </a:pPr>
            <a:r>
              <a:rPr lang="en-US" sz="2000" b="1" dirty="0">
                <a:solidFill>
                  <a:srgbClr val="FFFFFF"/>
                </a:solidFill>
                <a:latin typeface="Lucida Sans"/>
                <a:ea typeface="ＭＳ Ｐゴシック" charset="-128"/>
                <a:cs typeface="Lucida Sans"/>
              </a:rPr>
              <a:t>Etc., etc.</a:t>
            </a:r>
          </a:p>
        </p:txBody>
      </p:sp>
    </p:spTree>
    <p:extLst>
      <p:ext uri="{BB962C8B-B14F-4D97-AF65-F5344CB8AC3E}">
        <p14:creationId xmlns:p14="http://schemas.microsoft.com/office/powerpoint/2010/main" val="888346407"/>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witterreplies.png">
            <a:hlinkClick r:id="rId3"/>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57200" y="1397000"/>
            <a:ext cx="8228571" cy="4050000"/>
          </a:xfrm>
          <a:prstGeom prst="rect">
            <a:avLst/>
          </a:prstGeom>
        </p:spPr>
      </p:pic>
      <p:sp>
        <p:nvSpPr>
          <p:cNvPr id="2" name="Rectangle 1"/>
          <p:cNvSpPr/>
          <p:nvPr/>
        </p:nvSpPr>
        <p:spPr>
          <a:xfrm>
            <a:off x="1719106" y="5474739"/>
            <a:ext cx="5967976" cy="369332"/>
          </a:xfrm>
          <a:prstGeom prst="rect">
            <a:avLst/>
          </a:prstGeom>
        </p:spPr>
        <p:txBody>
          <a:bodyPr wrap="square">
            <a:spAutoFit/>
          </a:bodyPr>
          <a:lstStyle/>
          <a:p>
            <a:r>
              <a:rPr lang="en-US" dirty="0"/>
              <a:t>http://</a:t>
            </a:r>
            <a:r>
              <a:rPr lang="en-US" dirty="0" err="1"/>
              <a:t>blog.twitter.com</a:t>
            </a:r>
            <a:r>
              <a:rPr lang="en-US" dirty="0"/>
              <a:t>/2011/06/global-</a:t>
            </a:r>
            <a:r>
              <a:rPr lang="en-US" dirty="0" err="1"/>
              <a:t>pulse.html</a:t>
            </a:r>
            <a:endParaRPr lang="en-US" dirty="0"/>
          </a:p>
        </p:txBody>
      </p:sp>
    </p:spTree>
    <p:extLst>
      <p:ext uri="{BB962C8B-B14F-4D97-AF65-F5344CB8AC3E}">
        <p14:creationId xmlns:p14="http://schemas.microsoft.com/office/powerpoint/2010/main" val="3060406226"/>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witterretweets.png">
            <a:hlinkClick r:id="rId2"/>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57200" y="1282700"/>
            <a:ext cx="8228571" cy="4281428"/>
          </a:xfrm>
          <a:prstGeom prst="rect">
            <a:avLst/>
          </a:prstGeom>
        </p:spPr>
      </p:pic>
      <p:sp>
        <p:nvSpPr>
          <p:cNvPr id="3" name="Rectangle 2"/>
          <p:cNvSpPr/>
          <p:nvPr/>
        </p:nvSpPr>
        <p:spPr>
          <a:xfrm>
            <a:off x="457200" y="6099653"/>
            <a:ext cx="8228571" cy="369332"/>
          </a:xfrm>
          <a:prstGeom prst="rect">
            <a:avLst/>
          </a:prstGeom>
        </p:spPr>
        <p:txBody>
          <a:bodyPr wrap="square">
            <a:spAutoFit/>
          </a:bodyPr>
          <a:lstStyle/>
          <a:p>
            <a:r>
              <a:rPr lang="en-US" dirty="0"/>
              <a:t>http://</a:t>
            </a:r>
            <a:r>
              <a:rPr lang="en-US" dirty="0" err="1"/>
              <a:t>www.flickr.com</a:t>
            </a:r>
            <a:r>
              <a:rPr lang="en-US" dirty="0"/>
              <a:t>/photos/</a:t>
            </a:r>
            <a:r>
              <a:rPr lang="en-US" dirty="0" err="1"/>
              <a:t>twitteroffice</a:t>
            </a:r>
            <a:r>
              <a:rPr lang="en-US" dirty="0"/>
              <a:t>/5884626815/in/</a:t>
            </a:r>
            <a:r>
              <a:rPr lang="en-US" dirty="0" err="1"/>
              <a:t>photostream</a:t>
            </a:r>
            <a:r>
              <a:rPr lang="en-US" dirty="0"/>
              <a:t>/</a:t>
            </a:r>
          </a:p>
        </p:txBody>
      </p:sp>
    </p:spTree>
    <p:extLst>
      <p:ext uri="{BB962C8B-B14F-4D97-AF65-F5344CB8AC3E}">
        <p14:creationId xmlns:p14="http://schemas.microsoft.com/office/powerpoint/2010/main" val="1782148393"/>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pm.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95300" y="1333500"/>
            <a:ext cx="8140700" cy="4191000"/>
          </a:xfrm>
          <a:prstGeom prst="rect">
            <a:avLst/>
          </a:prstGeom>
          <a:solidFill>
            <a:srgbClr val="000000">
              <a:shade val="95000"/>
            </a:srgbClr>
          </a:solidFill>
          <a:ln w="57150" cap="sq" cmpd="thickThin">
            <a:solidFill>
              <a:schemeClr val="tx1"/>
            </a:solidFill>
            <a:miter lim="800000"/>
          </a:ln>
          <a:effectLst>
            <a:outerShdw blurRad="254000" dist="190500" dir="2700000" sy="90000" algn="bl" rotWithShape="0">
              <a:srgbClr val="000000">
                <a:alpha val="40000"/>
              </a:srgbClr>
            </a:outerShdw>
          </a:effectLst>
        </p:spPr>
      </p:pic>
    </p:spTree>
    <p:extLst>
      <p:ext uri="{BB962C8B-B14F-4D97-AF65-F5344CB8AC3E}">
        <p14:creationId xmlns:p14="http://schemas.microsoft.com/office/powerpoint/2010/main" val="2219258970"/>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extBox 2"/>
          <p:cNvSpPr txBox="1">
            <a:spLocks noChangeArrowheads="1"/>
          </p:cNvSpPr>
          <p:nvPr/>
        </p:nvSpPr>
        <p:spPr bwMode="auto">
          <a:xfrm>
            <a:off x="304800" y="1669767"/>
            <a:ext cx="2514600" cy="400110"/>
          </a:xfrm>
          <a:prstGeom prst="rect">
            <a:avLst/>
          </a:prstGeom>
          <a:noFill/>
          <a:ln w="9525">
            <a:noFill/>
            <a:miter lim="800000"/>
            <a:headEnd/>
            <a:tailEnd/>
          </a:ln>
        </p:spPr>
        <p:txBody>
          <a:bodyPr>
            <a:prstTxWarp prst="textNoShape">
              <a:avLst/>
            </a:prstTxWarp>
            <a:spAutoFit/>
          </a:bodyPr>
          <a:lstStyle/>
          <a:p>
            <a:pPr defTabSz="914400" fontAlgn="base">
              <a:spcBef>
                <a:spcPct val="0"/>
              </a:spcBef>
              <a:spcAft>
                <a:spcPct val="0"/>
              </a:spcAft>
            </a:pPr>
            <a:r>
              <a:rPr lang="en-US" sz="2000" b="1" dirty="0">
                <a:solidFill>
                  <a:srgbClr val="FFFFFF"/>
                </a:solidFill>
                <a:latin typeface="Lucida Sans"/>
                <a:ea typeface="ＭＳ Ｐゴシック" charset="-128"/>
                <a:cs typeface="Lucida Sans"/>
              </a:rPr>
              <a:t>Follow the People</a:t>
            </a:r>
          </a:p>
        </p:txBody>
      </p:sp>
      <p:sp>
        <p:nvSpPr>
          <p:cNvPr id="30724" name="TextBox 3"/>
          <p:cNvSpPr txBox="1">
            <a:spLocks noChangeArrowheads="1"/>
          </p:cNvSpPr>
          <p:nvPr/>
        </p:nvSpPr>
        <p:spPr bwMode="auto">
          <a:xfrm>
            <a:off x="304800" y="3167004"/>
            <a:ext cx="2514600" cy="707886"/>
          </a:xfrm>
          <a:prstGeom prst="rect">
            <a:avLst/>
          </a:prstGeom>
          <a:noFill/>
          <a:ln w="9525">
            <a:noFill/>
            <a:miter lim="800000"/>
            <a:headEnd/>
            <a:tailEnd/>
          </a:ln>
        </p:spPr>
        <p:txBody>
          <a:bodyPr wrap="square">
            <a:prstTxWarp prst="textNoShape">
              <a:avLst/>
            </a:prstTxWarp>
            <a:spAutoFit/>
          </a:bodyPr>
          <a:lstStyle/>
          <a:p>
            <a:pPr defTabSz="914400" fontAlgn="base">
              <a:spcBef>
                <a:spcPct val="0"/>
              </a:spcBef>
              <a:spcAft>
                <a:spcPct val="0"/>
              </a:spcAft>
            </a:pPr>
            <a:r>
              <a:rPr lang="en-US" sz="2000" b="1" dirty="0">
                <a:solidFill>
                  <a:srgbClr val="FFFFFF"/>
                </a:solidFill>
                <a:latin typeface="Lucida Sans"/>
                <a:ea typeface="ＭＳ Ｐゴシック" charset="-128"/>
                <a:cs typeface="Lucida Sans"/>
              </a:rPr>
              <a:t>Follow the Plot, Story, or Allegory</a:t>
            </a:r>
          </a:p>
        </p:txBody>
      </p:sp>
      <p:sp>
        <p:nvSpPr>
          <p:cNvPr id="30727" name="TextBox 6"/>
          <p:cNvSpPr txBox="1">
            <a:spLocks noChangeArrowheads="1"/>
          </p:cNvSpPr>
          <p:nvPr/>
        </p:nvSpPr>
        <p:spPr bwMode="auto">
          <a:xfrm>
            <a:off x="625475" y="712742"/>
            <a:ext cx="2895600" cy="400110"/>
          </a:xfrm>
          <a:prstGeom prst="rect">
            <a:avLst/>
          </a:prstGeom>
          <a:noFill/>
          <a:ln w="9525">
            <a:noFill/>
            <a:miter lim="800000"/>
            <a:headEnd/>
            <a:tailEnd/>
          </a:ln>
        </p:spPr>
        <p:txBody>
          <a:bodyPr>
            <a:prstTxWarp prst="textNoShape">
              <a:avLst/>
            </a:prstTxWarp>
            <a:spAutoFit/>
          </a:bodyPr>
          <a:lstStyle/>
          <a:p>
            <a:pPr defTabSz="914400" fontAlgn="base">
              <a:spcBef>
                <a:spcPct val="0"/>
              </a:spcBef>
              <a:spcAft>
                <a:spcPct val="0"/>
              </a:spcAft>
            </a:pPr>
            <a:r>
              <a:rPr lang="en-US" sz="2000" b="1" dirty="0">
                <a:solidFill>
                  <a:srgbClr val="FFFFFF"/>
                </a:solidFill>
                <a:latin typeface="Lucida Sans"/>
                <a:ea typeface="ＭＳ Ｐゴシック" charset="-128"/>
                <a:cs typeface="Lucida Sans"/>
              </a:rPr>
              <a:t>Follow the Thing</a:t>
            </a:r>
          </a:p>
        </p:txBody>
      </p:sp>
      <p:sp>
        <p:nvSpPr>
          <p:cNvPr id="30728" name="TextBox 7"/>
          <p:cNvSpPr txBox="1">
            <a:spLocks noChangeArrowheads="1"/>
          </p:cNvSpPr>
          <p:nvPr/>
        </p:nvSpPr>
        <p:spPr bwMode="auto">
          <a:xfrm>
            <a:off x="1082675" y="4833938"/>
            <a:ext cx="2438400" cy="707886"/>
          </a:xfrm>
          <a:prstGeom prst="rect">
            <a:avLst/>
          </a:prstGeom>
          <a:noFill/>
          <a:ln w="9525">
            <a:noFill/>
            <a:miter lim="800000"/>
            <a:headEnd/>
            <a:tailEnd/>
          </a:ln>
        </p:spPr>
        <p:txBody>
          <a:bodyPr>
            <a:prstTxWarp prst="textNoShape">
              <a:avLst/>
            </a:prstTxWarp>
            <a:spAutoFit/>
          </a:bodyPr>
          <a:lstStyle/>
          <a:p>
            <a:pPr defTabSz="914400" fontAlgn="base">
              <a:spcBef>
                <a:spcPct val="0"/>
              </a:spcBef>
              <a:spcAft>
                <a:spcPct val="0"/>
              </a:spcAft>
            </a:pPr>
            <a:r>
              <a:rPr lang="en-US" sz="2000" b="1" dirty="0">
                <a:solidFill>
                  <a:srgbClr val="FFFFFF"/>
                </a:solidFill>
                <a:latin typeface="Lucida Sans"/>
                <a:ea typeface="ＭＳ Ｐゴシック" charset="-128"/>
                <a:cs typeface="Lucida Sans"/>
              </a:rPr>
              <a:t>Follow the metaphor</a:t>
            </a:r>
          </a:p>
        </p:txBody>
      </p:sp>
      <p:sp>
        <p:nvSpPr>
          <p:cNvPr id="30729" name="TextBox 8"/>
          <p:cNvSpPr txBox="1">
            <a:spLocks noChangeArrowheads="1"/>
          </p:cNvSpPr>
          <p:nvPr/>
        </p:nvSpPr>
        <p:spPr bwMode="auto">
          <a:xfrm>
            <a:off x="6578600" y="1885776"/>
            <a:ext cx="2057400" cy="707886"/>
          </a:xfrm>
          <a:prstGeom prst="rect">
            <a:avLst/>
          </a:prstGeom>
          <a:noFill/>
          <a:ln w="9525">
            <a:noFill/>
            <a:miter lim="800000"/>
            <a:headEnd/>
            <a:tailEnd/>
          </a:ln>
        </p:spPr>
        <p:txBody>
          <a:bodyPr wrap="square">
            <a:prstTxWarp prst="textNoShape">
              <a:avLst/>
            </a:prstTxWarp>
            <a:spAutoFit/>
          </a:bodyPr>
          <a:lstStyle/>
          <a:p>
            <a:pPr algn="r" defTabSz="914400" fontAlgn="base">
              <a:spcBef>
                <a:spcPct val="0"/>
              </a:spcBef>
              <a:spcAft>
                <a:spcPct val="0"/>
              </a:spcAft>
            </a:pPr>
            <a:r>
              <a:rPr lang="en-US" sz="2000" b="1" dirty="0" smtClean="0">
                <a:solidFill>
                  <a:srgbClr val="FFFFFF"/>
                </a:solidFill>
                <a:latin typeface="Lucida Sans"/>
                <a:ea typeface="ＭＳ Ｐゴシック" charset="-128"/>
                <a:cs typeface="Lucida Sans"/>
              </a:rPr>
              <a:t>Follow the silence</a:t>
            </a:r>
            <a:endParaRPr lang="en-US" sz="2000" b="1" dirty="0">
              <a:solidFill>
                <a:srgbClr val="FFFFFF"/>
              </a:solidFill>
              <a:latin typeface="Lucida Sans"/>
              <a:ea typeface="ＭＳ Ｐゴシック" charset="-128"/>
              <a:cs typeface="Lucida Sans"/>
            </a:endParaRPr>
          </a:p>
        </p:txBody>
      </p:sp>
      <p:sp>
        <p:nvSpPr>
          <p:cNvPr id="30734" name="TextBox 13"/>
          <p:cNvSpPr txBox="1">
            <a:spLocks noChangeArrowheads="1"/>
          </p:cNvSpPr>
          <p:nvPr/>
        </p:nvSpPr>
        <p:spPr bwMode="auto">
          <a:xfrm>
            <a:off x="6858000" y="3402807"/>
            <a:ext cx="1905000" cy="707886"/>
          </a:xfrm>
          <a:prstGeom prst="rect">
            <a:avLst/>
          </a:prstGeom>
          <a:noFill/>
          <a:ln w="9525">
            <a:noFill/>
            <a:miter lim="800000"/>
            <a:headEnd/>
            <a:tailEnd/>
          </a:ln>
        </p:spPr>
        <p:txBody>
          <a:bodyPr wrap="square">
            <a:prstTxWarp prst="textNoShape">
              <a:avLst/>
            </a:prstTxWarp>
            <a:spAutoFit/>
          </a:bodyPr>
          <a:lstStyle/>
          <a:p>
            <a:pPr algn="r" defTabSz="914400" fontAlgn="base">
              <a:spcBef>
                <a:spcPct val="0"/>
              </a:spcBef>
              <a:spcAft>
                <a:spcPct val="0"/>
              </a:spcAft>
            </a:pPr>
            <a:r>
              <a:rPr lang="en-US" sz="2000" b="1" dirty="0">
                <a:solidFill>
                  <a:srgbClr val="FFFFFF"/>
                </a:solidFill>
                <a:latin typeface="Lucida Sans"/>
                <a:ea typeface="ＭＳ Ｐゴシック" charset="-128"/>
                <a:cs typeface="Lucida Sans"/>
              </a:rPr>
              <a:t>Follow the movement</a:t>
            </a:r>
          </a:p>
        </p:txBody>
      </p:sp>
      <p:sp>
        <p:nvSpPr>
          <p:cNvPr id="15" name="TextBox 13"/>
          <p:cNvSpPr txBox="1">
            <a:spLocks noChangeArrowheads="1"/>
          </p:cNvSpPr>
          <p:nvPr/>
        </p:nvSpPr>
        <p:spPr bwMode="auto">
          <a:xfrm>
            <a:off x="6400800" y="5204550"/>
            <a:ext cx="1905000" cy="707886"/>
          </a:xfrm>
          <a:prstGeom prst="rect">
            <a:avLst/>
          </a:prstGeom>
          <a:noFill/>
          <a:ln w="9525">
            <a:noFill/>
            <a:miter lim="800000"/>
            <a:headEnd/>
            <a:tailEnd/>
          </a:ln>
        </p:spPr>
        <p:txBody>
          <a:bodyPr wrap="square">
            <a:prstTxWarp prst="textNoShape">
              <a:avLst/>
            </a:prstTxWarp>
            <a:spAutoFit/>
          </a:bodyPr>
          <a:lstStyle/>
          <a:p>
            <a:pPr algn="r" defTabSz="914400" fontAlgn="base">
              <a:spcBef>
                <a:spcPct val="0"/>
              </a:spcBef>
              <a:spcAft>
                <a:spcPct val="0"/>
              </a:spcAft>
            </a:pPr>
            <a:r>
              <a:rPr lang="en-US" sz="2000" b="1" dirty="0">
                <a:solidFill>
                  <a:srgbClr val="FFFFFF"/>
                </a:solidFill>
                <a:latin typeface="Lucida Sans"/>
                <a:ea typeface="ＭＳ Ｐゴシック" charset="-128"/>
                <a:cs typeface="Lucida Sans"/>
              </a:rPr>
              <a:t>Follow the intersections</a:t>
            </a:r>
          </a:p>
        </p:txBody>
      </p:sp>
      <p:sp>
        <p:nvSpPr>
          <p:cNvPr id="20" name="TextBox 9"/>
          <p:cNvSpPr txBox="1">
            <a:spLocks noChangeArrowheads="1"/>
          </p:cNvSpPr>
          <p:nvPr/>
        </p:nvSpPr>
        <p:spPr bwMode="auto">
          <a:xfrm>
            <a:off x="4711700" y="712742"/>
            <a:ext cx="3124200" cy="707886"/>
          </a:xfrm>
          <a:prstGeom prst="rect">
            <a:avLst/>
          </a:prstGeom>
          <a:noFill/>
          <a:ln w="9525">
            <a:noFill/>
            <a:miter lim="800000"/>
            <a:headEnd/>
            <a:tailEnd/>
          </a:ln>
        </p:spPr>
        <p:txBody>
          <a:bodyPr wrap="square">
            <a:prstTxWarp prst="textNoShape">
              <a:avLst/>
            </a:prstTxWarp>
            <a:spAutoFit/>
          </a:bodyPr>
          <a:lstStyle/>
          <a:p>
            <a:pPr algn="r" defTabSz="914400" fontAlgn="base">
              <a:spcBef>
                <a:spcPct val="0"/>
              </a:spcBef>
              <a:spcAft>
                <a:spcPct val="0"/>
              </a:spcAft>
            </a:pPr>
            <a:r>
              <a:rPr lang="en-US" sz="2000" b="1" dirty="0">
                <a:solidFill>
                  <a:srgbClr val="FFFFFF"/>
                </a:solidFill>
                <a:latin typeface="Lucida Sans"/>
                <a:ea typeface="ＭＳ Ｐゴシック" charset="-128"/>
                <a:cs typeface="Lucida Sans"/>
              </a:rPr>
              <a:t>Follow the</a:t>
            </a:r>
            <a:r>
              <a:rPr lang="en-US" sz="2000" b="1" dirty="0" smtClean="0">
                <a:solidFill>
                  <a:srgbClr val="FFFFFF"/>
                </a:solidFill>
                <a:latin typeface="Lucida Sans"/>
                <a:ea typeface="ＭＳ Ｐゴシック" charset="-128"/>
                <a:cs typeface="Lucida Sans"/>
              </a:rPr>
              <a:t> </a:t>
            </a:r>
          </a:p>
          <a:p>
            <a:pPr algn="r" defTabSz="914400" fontAlgn="base">
              <a:spcBef>
                <a:spcPct val="0"/>
              </a:spcBef>
              <a:spcAft>
                <a:spcPct val="0"/>
              </a:spcAft>
            </a:pPr>
            <a:r>
              <a:rPr lang="en-US" sz="2000" b="1" dirty="0" smtClean="0">
                <a:solidFill>
                  <a:srgbClr val="FFFFFF"/>
                </a:solidFill>
                <a:latin typeface="Lucida Sans"/>
                <a:ea typeface="ＭＳ Ｐゴシック" charset="-128"/>
                <a:cs typeface="Lucida Sans"/>
              </a:rPr>
              <a:t>Opposites</a:t>
            </a:r>
            <a:endParaRPr lang="en-US" sz="2000" b="1" dirty="0">
              <a:solidFill>
                <a:srgbClr val="FFFFFF"/>
              </a:solidFill>
              <a:latin typeface="Lucida Sans"/>
              <a:ea typeface="ＭＳ Ｐゴシック" charset="-128"/>
              <a:cs typeface="Lucida Sans"/>
            </a:endParaRPr>
          </a:p>
        </p:txBody>
      </p:sp>
      <p:sp>
        <p:nvSpPr>
          <p:cNvPr id="17" name="TextBox 13"/>
          <p:cNvSpPr txBox="1">
            <a:spLocks noChangeArrowheads="1"/>
          </p:cNvSpPr>
          <p:nvPr/>
        </p:nvSpPr>
        <p:spPr bwMode="auto">
          <a:xfrm>
            <a:off x="3276600" y="5562600"/>
            <a:ext cx="1905000" cy="707886"/>
          </a:xfrm>
          <a:prstGeom prst="rect">
            <a:avLst/>
          </a:prstGeom>
          <a:noFill/>
          <a:ln w="9525">
            <a:noFill/>
            <a:miter lim="800000"/>
            <a:headEnd/>
            <a:tailEnd/>
          </a:ln>
        </p:spPr>
        <p:txBody>
          <a:bodyPr wrap="square">
            <a:prstTxWarp prst="textNoShape">
              <a:avLst/>
            </a:prstTxWarp>
            <a:spAutoFit/>
          </a:bodyPr>
          <a:lstStyle/>
          <a:p>
            <a:pPr algn="r" defTabSz="914400" fontAlgn="base">
              <a:spcBef>
                <a:spcPct val="0"/>
              </a:spcBef>
              <a:spcAft>
                <a:spcPct val="0"/>
              </a:spcAft>
            </a:pPr>
            <a:r>
              <a:rPr lang="en-US" sz="2000" b="1" dirty="0">
                <a:solidFill>
                  <a:srgbClr val="FFFFFF"/>
                </a:solidFill>
                <a:latin typeface="Lucida Sans"/>
                <a:ea typeface="ＭＳ Ｐゴシック" charset="-128"/>
                <a:cs typeface="Lucida Sans"/>
              </a:rPr>
              <a:t>Follow the …etc., etc.</a:t>
            </a:r>
          </a:p>
        </p:txBody>
      </p:sp>
      <p:sp>
        <p:nvSpPr>
          <p:cNvPr id="14" name="Oval 13"/>
          <p:cNvSpPr/>
          <p:nvPr/>
        </p:nvSpPr>
        <p:spPr>
          <a:xfrm>
            <a:off x="3073400" y="1539938"/>
            <a:ext cx="3298800" cy="3206548"/>
          </a:xfrm>
          <a:prstGeom prst="ellipse">
            <a:avLst/>
          </a:prstGeom>
          <a:gradFill flip="none" rotWithShape="1">
            <a:gsLst>
              <a:gs pos="0">
                <a:schemeClr val="tx1">
                  <a:lumMod val="65000"/>
                </a:schemeClr>
              </a:gs>
              <a:gs pos="100000">
                <a:srgbClr val="FFFFFF"/>
              </a:gs>
            </a:gsLst>
            <a:lin ang="0" scaled="1"/>
            <a:tileRect/>
          </a:gradFill>
        </p:spPr>
        <p:style>
          <a:lnRef idx="1">
            <a:schemeClr val="accent1"/>
          </a:lnRef>
          <a:fillRef idx="3">
            <a:schemeClr val="accent1"/>
          </a:fillRef>
          <a:effectRef idx="2">
            <a:schemeClr val="accent1"/>
          </a:effectRef>
          <a:fontRef idx="minor">
            <a:schemeClr val="lt1"/>
          </a:fontRef>
        </p:style>
        <p:txBody>
          <a:bodyPr lIns="0" tIns="0" rIns="0" bIns="0" anchor="ctr"/>
          <a:lstStyle/>
          <a:p>
            <a:pPr algn="ctr" defTabSz="914400" fontAlgn="base">
              <a:spcBef>
                <a:spcPct val="0"/>
              </a:spcBef>
              <a:spcAft>
                <a:spcPct val="0"/>
              </a:spcAft>
              <a:defRPr/>
            </a:pPr>
            <a:endParaRPr lang="en-US" b="1" dirty="0">
              <a:solidFill>
                <a:srgbClr val="404040"/>
              </a:solidFill>
              <a:latin typeface="Lucida Sans"/>
              <a:cs typeface="Lucida Sans"/>
            </a:endParaRPr>
          </a:p>
        </p:txBody>
      </p:sp>
      <p:sp>
        <p:nvSpPr>
          <p:cNvPr id="16" name="Oval 15"/>
          <p:cNvSpPr/>
          <p:nvPr/>
        </p:nvSpPr>
        <p:spPr>
          <a:xfrm>
            <a:off x="3229327" y="1868540"/>
            <a:ext cx="2846459" cy="2579729"/>
          </a:xfrm>
          <a:prstGeom prst="ellipse">
            <a:avLst/>
          </a:prstGeom>
          <a:gradFill>
            <a:gsLst>
              <a:gs pos="0">
                <a:schemeClr val="tx1">
                  <a:lumMod val="95000"/>
                </a:schemeClr>
              </a:gs>
              <a:gs pos="100000">
                <a:schemeClr val="tx1">
                  <a:lumMod val="65000"/>
                </a:schemeClr>
              </a:gs>
            </a:gsLst>
          </a:gradFill>
        </p:spPr>
        <p:style>
          <a:lnRef idx="1">
            <a:schemeClr val="accent1"/>
          </a:lnRef>
          <a:fillRef idx="3">
            <a:schemeClr val="accent1"/>
          </a:fillRef>
          <a:effectRef idx="2">
            <a:schemeClr val="accent1"/>
          </a:effectRef>
          <a:fontRef idx="minor">
            <a:schemeClr val="lt1"/>
          </a:fontRef>
        </p:style>
        <p:txBody>
          <a:bodyPr lIns="0" tIns="0" rIns="0" bIns="0" anchor="ctr"/>
          <a:lstStyle/>
          <a:p>
            <a:pPr algn="ctr" defTabSz="914400" fontAlgn="base">
              <a:spcBef>
                <a:spcPct val="0"/>
              </a:spcBef>
              <a:spcAft>
                <a:spcPct val="0"/>
              </a:spcAft>
              <a:defRPr/>
            </a:pPr>
            <a:r>
              <a:rPr lang="en-US" sz="1600" b="1" dirty="0" smtClean="0">
                <a:solidFill>
                  <a:srgbClr val="404040"/>
                </a:solidFill>
                <a:latin typeface="Lucida Sans"/>
                <a:cs typeface="Lucida Sans"/>
              </a:rPr>
              <a:t>Generate</a:t>
            </a:r>
            <a:endParaRPr lang="en-US" sz="1600" b="1" dirty="0">
              <a:solidFill>
                <a:srgbClr val="404040"/>
              </a:solidFill>
              <a:latin typeface="Lucida Sans"/>
              <a:cs typeface="Lucida Sans"/>
            </a:endParaRPr>
          </a:p>
        </p:txBody>
      </p:sp>
      <p:sp>
        <p:nvSpPr>
          <p:cNvPr id="19" name="Oval 18"/>
          <p:cNvSpPr/>
          <p:nvPr/>
        </p:nvSpPr>
        <p:spPr>
          <a:xfrm>
            <a:off x="3505200" y="2082279"/>
            <a:ext cx="2242658" cy="2032521"/>
          </a:xfrm>
          <a:prstGeom prst="ellipse">
            <a:avLst/>
          </a:prstGeom>
          <a:gradFill>
            <a:gsLst>
              <a:gs pos="0">
                <a:schemeClr val="tx1">
                  <a:lumMod val="95000"/>
                </a:schemeClr>
              </a:gs>
              <a:gs pos="100000">
                <a:schemeClr val="tx1">
                  <a:lumMod val="65000"/>
                </a:schemeClr>
              </a:gs>
            </a:gsLst>
          </a:gradFill>
        </p:spPr>
        <p:style>
          <a:lnRef idx="1">
            <a:schemeClr val="accent1"/>
          </a:lnRef>
          <a:fillRef idx="3">
            <a:schemeClr val="accent1"/>
          </a:fillRef>
          <a:effectRef idx="2">
            <a:schemeClr val="accent1"/>
          </a:effectRef>
          <a:fontRef idx="minor">
            <a:schemeClr val="lt1"/>
          </a:fontRef>
        </p:style>
        <p:txBody>
          <a:bodyPr lIns="0" tIns="0" rIns="0" bIns="0" anchor="ctr"/>
          <a:lstStyle/>
          <a:p>
            <a:pPr algn="ctr" defTabSz="914400" fontAlgn="base">
              <a:spcBef>
                <a:spcPct val="0"/>
              </a:spcBef>
              <a:spcAft>
                <a:spcPct val="0"/>
              </a:spcAft>
              <a:defRPr/>
            </a:pPr>
            <a:r>
              <a:rPr lang="en-US" sz="1600" b="1" dirty="0" smtClean="0">
                <a:solidFill>
                  <a:srgbClr val="262626"/>
                </a:solidFill>
                <a:latin typeface="Lucida Sans"/>
                <a:cs typeface="Lucida Sans"/>
              </a:rPr>
              <a:t>Interrogate</a:t>
            </a:r>
            <a:endParaRPr lang="en-US" sz="1600" b="1" dirty="0">
              <a:solidFill>
                <a:srgbClr val="262626"/>
              </a:solidFill>
              <a:latin typeface="Lucida Sans"/>
              <a:cs typeface="Lucida Sans"/>
            </a:endParaRPr>
          </a:p>
        </p:txBody>
      </p:sp>
      <p:sp>
        <p:nvSpPr>
          <p:cNvPr id="22" name="Oval 21"/>
          <p:cNvSpPr/>
          <p:nvPr/>
        </p:nvSpPr>
        <p:spPr>
          <a:xfrm>
            <a:off x="3657600" y="2246717"/>
            <a:ext cx="1836229" cy="1868083"/>
          </a:xfrm>
          <a:prstGeom prst="ellipse">
            <a:avLst/>
          </a:prstGeom>
          <a:gradFill>
            <a:gsLst>
              <a:gs pos="0">
                <a:srgbClr val="FFFAA1"/>
              </a:gs>
              <a:gs pos="100000">
                <a:schemeClr val="tx1">
                  <a:lumMod val="65000"/>
                </a:schemeClr>
              </a:gs>
            </a:gsLst>
          </a:gradFill>
        </p:spPr>
        <p:style>
          <a:lnRef idx="1">
            <a:schemeClr val="accent1"/>
          </a:lnRef>
          <a:fillRef idx="3">
            <a:schemeClr val="accent1"/>
          </a:fillRef>
          <a:effectRef idx="2">
            <a:schemeClr val="accent1"/>
          </a:effectRef>
          <a:fontRef idx="minor">
            <a:schemeClr val="lt1"/>
          </a:fontRef>
        </p:style>
        <p:txBody>
          <a:bodyPr lIns="0" tIns="0" rIns="0" bIns="0" anchor="ctr"/>
          <a:lstStyle/>
          <a:p>
            <a:pPr algn="ctr" defTabSz="914400" fontAlgn="base">
              <a:spcBef>
                <a:spcPct val="0"/>
              </a:spcBef>
              <a:spcAft>
                <a:spcPct val="0"/>
              </a:spcAft>
              <a:defRPr/>
            </a:pPr>
            <a:r>
              <a:rPr lang="en-US" sz="1600" b="1" dirty="0" smtClean="0">
                <a:solidFill>
                  <a:srgbClr val="262626"/>
                </a:solidFill>
                <a:latin typeface="Lucida Sans"/>
                <a:cs typeface="Lucida Sans"/>
              </a:rPr>
              <a:t>Move</a:t>
            </a:r>
            <a:endParaRPr lang="en-US" sz="1600" b="1" dirty="0">
              <a:solidFill>
                <a:srgbClr val="262626"/>
              </a:solidFill>
              <a:latin typeface="Lucida Sans"/>
              <a:cs typeface="Lucida Sans"/>
            </a:endParaRPr>
          </a:p>
        </p:txBody>
      </p:sp>
    </p:spTree>
    <p:extLst>
      <p:ext uri="{BB962C8B-B14F-4D97-AF65-F5344CB8AC3E}">
        <p14:creationId xmlns:p14="http://schemas.microsoft.com/office/powerpoint/2010/main" val="3782480817"/>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237" y="735301"/>
            <a:ext cx="8800567" cy="574917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p:cNvSpPr/>
          <p:nvPr/>
        </p:nvSpPr>
        <p:spPr>
          <a:xfrm>
            <a:off x="187429" y="3154492"/>
            <a:ext cx="1181863" cy="599799"/>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smtClean="0">
                <a:solidFill>
                  <a:srgbClr val="000000"/>
                </a:solidFill>
                <a:latin typeface="Gill Sans"/>
                <a:cs typeface="Gill Sans"/>
              </a:rPr>
              <a:t>EVENT</a:t>
            </a:r>
            <a:endParaRPr lang="en-US" dirty="0">
              <a:solidFill>
                <a:srgbClr val="000000"/>
              </a:solidFill>
              <a:latin typeface="Gill Sans"/>
              <a:cs typeface="Gill Sans"/>
            </a:endParaRPr>
          </a:p>
        </p:txBody>
      </p:sp>
      <p:sp>
        <p:nvSpPr>
          <p:cNvPr id="5" name="TextBox 4"/>
          <p:cNvSpPr txBox="1"/>
          <p:nvPr/>
        </p:nvSpPr>
        <p:spPr>
          <a:xfrm>
            <a:off x="1369293" y="2219510"/>
            <a:ext cx="1076024" cy="369332"/>
          </a:xfrm>
          <a:prstGeom prst="rect">
            <a:avLst/>
          </a:prstGeom>
          <a:noFill/>
        </p:spPr>
        <p:txBody>
          <a:bodyPr wrap="square" rtlCol="0">
            <a:spAutoFit/>
          </a:bodyPr>
          <a:lstStyle/>
          <a:p>
            <a:r>
              <a:rPr lang="en-US" dirty="0" smtClean="0">
                <a:solidFill>
                  <a:srgbClr val="000000"/>
                </a:solidFill>
                <a:latin typeface="Gill Sans"/>
                <a:cs typeface="Gill Sans"/>
              </a:rPr>
              <a:t>Twitter</a:t>
            </a:r>
            <a:endParaRPr lang="en-US" dirty="0">
              <a:solidFill>
                <a:srgbClr val="000000"/>
              </a:solidFill>
              <a:latin typeface="Gill Sans"/>
              <a:cs typeface="Gill Sans"/>
            </a:endParaRPr>
          </a:p>
        </p:txBody>
      </p:sp>
      <p:sp>
        <p:nvSpPr>
          <p:cNvPr id="6" name="TextBox 5"/>
          <p:cNvSpPr txBox="1"/>
          <p:nvPr/>
        </p:nvSpPr>
        <p:spPr>
          <a:xfrm>
            <a:off x="1907305" y="2668794"/>
            <a:ext cx="1076024" cy="369332"/>
          </a:xfrm>
          <a:prstGeom prst="rect">
            <a:avLst/>
          </a:prstGeom>
          <a:noFill/>
        </p:spPr>
        <p:txBody>
          <a:bodyPr wrap="square" rtlCol="0">
            <a:spAutoFit/>
          </a:bodyPr>
          <a:lstStyle/>
          <a:p>
            <a:r>
              <a:rPr lang="en-US" dirty="0" smtClean="0">
                <a:solidFill>
                  <a:srgbClr val="000000"/>
                </a:solidFill>
                <a:latin typeface="Gill Sans"/>
                <a:cs typeface="Gill Sans"/>
              </a:rPr>
              <a:t>SMS</a:t>
            </a:r>
            <a:endParaRPr lang="en-US" dirty="0">
              <a:solidFill>
                <a:srgbClr val="000000"/>
              </a:solidFill>
              <a:latin typeface="Gill Sans"/>
              <a:cs typeface="Gill Sans"/>
            </a:endParaRPr>
          </a:p>
        </p:txBody>
      </p:sp>
      <p:sp>
        <p:nvSpPr>
          <p:cNvPr id="7" name="TextBox 6"/>
          <p:cNvSpPr txBox="1"/>
          <p:nvPr/>
        </p:nvSpPr>
        <p:spPr>
          <a:xfrm>
            <a:off x="2127800" y="3155625"/>
            <a:ext cx="2540123" cy="646331"/>
          </a:xfrm>
          <a:prstGeom prst="rect">
            <a:avLst/>
          </a:prstGeom>
          <a:noFill/>
        </p:spPr>
        <p:txBody>
          <a:bodyPr wrap="square" rtlCol="0">
            <a:spAutoFit/>
          </a:bodyPr>
          <a:lstStyle/>
          <a:p>
            <a:r>
              <a:rPr lang="en-US" dirty="0" smtClean="0">
                <a:solidFill>
                  <a:srgbClr val="000000"/>
                </a:solidFill>
                <a:latin typeface="Gill Sans"/>
                <a:cs typeface="Gill Sans"/>
              </a:rPr>
              <a:t>News Wire Services (AP, Reuters)</a:t>
            </a:r>
            <a:endParaRPr lang="en-US" dirty="0">
              <a:solidFill>
                <a:srgbClr val="000000"/>
              </a:solidFill>
              <a:latin typeface="Gill Sans"/>
              <a:cs typeface="Gill Sans"/>
            </a:endParaRPr>
          </a:p>
        </p:txBody>
      </p:sp>
      <p:sp>
        <p:nvSpPr>
          <p:cNvPr id="8" name="TextBox 7"/>
          <p:cNvSpPr txBox="1"/>
          <p:nvPr/>
        </p:nvSpPr>
        <p:spPr>
          <a:xfrm>
            <a:off x="1783828" y="4046689"/>
            <a:ext cx="2204966" cy="369332"/>
          </a:xfrm>
          <a:prstGeom prst="rect">
            <a:avLst/>
          </a:prstGeom>
          <a:noFill/>
        </p:spPr>
        <p:txBody>
          <a:bodyPr wrap="square" rtlCol="0">
            <a:spAutoFit/>
          </a:bodyPr>
          <a:lstStyle/>
          <a:p>
            <a:r>
              <a:rPr lang="en-US" dirty="0" smtClean="0">
                <a:solidFill>
                  <a:srgbClr val="000000"/>
                </a:solidFill>
                <a:latin typeface="Gill Sans"/>
                <a:cs typeface="Gill Sans"/>
              </a:rPr>
              <a:t>Facebook updates</a:t>
            </a:r>
            <a:endParaRPr lang="en-US" dirty="0">
              <a:solidFill>
                <a:srgbClr val="000000"/>
              </a:solidFill>
              <a:latin typeface="Gill Sans"/>
              <a:cs typeface="Gill Sans"/>
            </a:endParaRPr>
          </a:p>
        </p:txBody>
      </p:sp>
      <p:sp>
        <p:nvSpPr>
          <p:cNvPr id="9" name="TextBox 8"/>
          <p:cNvSpPr txBox="1"/>
          <p:nvPr/>
        </p:nvSpPr>
        <p:spPr>
          <a:xfrm>
            <a:off x="1539332" y="4720068"/>
            <a:ext cx="2204966" cy="369332"/>
          </a:xfrm>
          <a:prstGeom prst="rect">
            <a:avLst/>
          </a:prstGeom>
          <a:noFill/>
        </p:spPr>
        <p:txBody>
          <a:bodyPr wrap="square" rtlCol="0">
            <a:spAutoFit/>
          </a:bodyPr>
          <a:lstStyle/>
          <a:p>
            <a:r>
              <a:rPr lang="en-US" dirty="0" err="1" smtClean="0">
                <a:solidFill>
                  <a:srgbClr val="000000"/>
                </a:solidFill>
                <a:latin typeface="Gill Sans"/>
                <a:cs typeface="Gill Sans"/>
              </a:rPr>
              <a:t>Vimeo</a:t>
            </a:r>
            <a:r>
              <a:rPr lang="en-US" dirty="0" smtClean="0">
                <a:solidFill>
                  <a:srgbClr val="000000"/>
                </a:solidFill>
                <a:latin typeface="Gill Sans"/>
                <a:cs typeface="Gill Sans"/>
              </a:rPr>
              <a:t>, </a:t>
            </a:r>
            <a:r>
              <a:rPr lang="en-US" dirty="0" err="1" smtClean="0">
                <a:solidFill>
                  <a:srgbClr val="000000"/>
                </a:solidFill>
                <a:latin typeface="Gill Sans"/>
                <a:cs typeface="Gill Sans"/>
              </a:rPr>
              <a:t>Youtube</a:t>
            </a:r>
            <a:endParaRPr lang="en-US" dirty="0">
              <a:solidFill>
                <a:srgbClr val="000000"/>
              </a:solidFill>
              <a:latin typeface="Gill Sans"/>
              <a:cs typeface="Gill Sans"/>
            </a:endParaRPr>
          </a:p>
        </p:txBody>
      </p:sp>
      <p:sp>
        <p:nvSpPr>
          <p:cNvPr id="10" name="Arc 9"/>
          <p:cNvSpPr/>
          <p:nvPr/>
        </p:nvSpPr>
        <p:spPr>
          <a:xfrm>
            <a:off x="2983329" y="2276561"/>
            <a:ext cx="1684594" cy="2955460"/>
          </a:xfrm>
          <a:prstGeom prst="arc">
            <a:avLst>
              <a:gd name="adj1" fmla="val 16200000"/>
              <a:gd name="adj2" fmla="val 5473849"/>
            </a:avLst>
          </a:prstGeom>
          <a:ln>
            <a:solidFill>
              <a:srgbClr val="3366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solidFill>
                <a:srgbClr val="000000"/>
              </a:solidFill>
              <a:latin typeface="Gill Sans"/>
              <a:cs typeface="Gill Sans"/>
            </a:endParaRPr>
          </a:p>
        </p:txBody>
      </p:sp>
      <p:sp>
        <p:nvSpPr>
          <p:cNvPr id="11" name="Arc 10"/>
          <p:cNvSpPr/>
          <p:nvPr/>
        </p:nvSpPr>
        <p:spPr>
          <a:xfrm>
            <a:off x="2983329" y="1825393"/>
            <a:ext cx="2163327" cy="3857795"/>
          </a:xfrm>
          <a:prstGeom prst="arc">
            <a:avLst>
              <a:gd name="adj1" fmla="val 16200000"/>
              <a:gd name="adj2" fmla="val 5473849"/>
            </a:avLst>
          </a:prstGeom>
          <a:ln>
            <a:solidFill>
              <a:srgbClr val="3366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solidFill>
                <a:srgbClr val="000000"/>
              </a:solidFill>
              <a:latin typeface="Gill Sans"/>
              <a:cs typeface="Gill Sans"/>
            </a:endParaRPr>
          </a:p>
        </p:txBody>
      </p:sp>
      <p:sp>
        <p:nvSpPr>
          <p:cNvPr id="12" name="Arc 11"/>
          <p:cNvSpPr/>
          <p:nvPr/>
        </p:nvSpPr>
        <p:spPr>
          <a:xfrm>
            <a:off x="2445317" y="931705"/>
            <a:ext cx="3277093" cy="5292348"/>
          </a:xfrm>
          <a:prstGeom prst="arc">
            <a:avLst>
              <a:gd name="adj1" fmla="val 16200000"/>
              <a:gd name="adj2" fmla="val 5473849"/>
            </a:avLst>
          </a:prstGeom>
          <a:ln>
            <a:solidFill>
              <a:srgbClr val="3366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latin typeface="Gill Sans"/>
              <a:cs typeface="Gill Sans"/>
            </a:endParaRPr>
          </a:p>
        </p:txBody>
      </p:sp>
      <p:sp>
        <p:nvSpPr>
          <p:cNvPr id="13" name="TextBox 12"/>
          <p:cNvSpPr txBox="1"/>
          <p:nvPr/>
        </p:nvSpPr>
        <p:spPr>
          <a:xfrm>
            <a:off x="5027127" y="5704483"/>
            <a:ext cx="2857638" cy="646331"/>
          </a:xfrm>
          <a:prstGeom prst="rect">
            <a:avLst/>
          </a:prstGeom>
          <a:noFill/>
        </p:spPr>
        <p:txBody>
          <a:bodyPr wrap="square" rtlCol="0">
            <a:spAutoFit/>
          </a:bodyPr>
          <a:lstStyle/>
          <a:p>
            <a:pPr algn="r"/>
            <a:r>
              <a:rPr lang="en-US" dirty="0" smtClean="0">
                <a:solidFill>
                  <a:srgbClr val="000000"/>
                </a:solidFill>
                <a:latin typeface="Gill Sans"/>
                <a:cs typeface="Gill Sans"/>
              </a:rPr>
              <a:t>American connection to Japan through Anime</a:t>
            </a:r>
            <a:endParaRPr lang="en-US" dirty="0">
              <a:solidFill>
                <a:srgbClr val="000000"/>
              </a:solidFill>
              <a:latin typeface="Gill Sans"/>
              <a:cs typeface="Gill Sans"/>
            </a:endParaRPr>
          </a:p>
        </p:txBody>
      </p:sp>
      <p:sp>
        <p:nvSpPr>
          <p:cNvPr id="14" name="TextBox 13"/>
          <p:cNvSpPr txBox="1"/>
          <p:nvPr/>
        </p:nvSpPr>
        <p:spPr>
          <a:xfrm>
            <a:off x="6108166" y="3783361"/>
            <a:ext cx="2857638" cy="369332"/>
          </a:xfrm>
          <a:prstGeom prst="rect">
            <a:avLst/>
          </a:prstGeom>
          <a:noFill/>
        </p:spPr>
        <p:txBody>
          <a:bodyPr wrap="square" rtlCol="0">
            <a:spAutoFit/>
          </a:bodyPr>
          <a:lstStyle/>
          <a:p>
            <a:pPr algn="r"/>
            <a:r>
              <a:rPr lang="en-US" dirty="0" smtClean="0">
                <a:solidFill>
                  <a:srgbClr val="000000"/>
                </a:solidFill>
                <a:latin typeface="Gill Sans"/>
                <a:cs typeface="Gill Sans"/>
              </a:rPr>
              <a:t>GM layoffs in U.S.</a:t>
            </a:r>
            <a:endParaRPr lang="en-US" dirty="0">
              <a:solidFill>
                <a:srgbClr val="000000"/>
              </a:solidFill>
              <a:latin typeface="Gill Sans"/>
              <a:cs typeface="Gill Sans"/>
            </a:endParaRPr>
          </a:p>
        </p:txBody>
      </p:sp>
      <p:sp>
        <p:nvSpPr>
          <p:cNvPr id="15" name="TextBox 14"/>
          <p:cNvSpPr txBox="1"/>
          <p:nvPr/>
        </p:nvSpPr>
        <p:spPr>
          <a:xfrm>
            <a:off x="5722410" y="5129190"/>
            <a:ext cx="2857638" cy="369332"/>
          </a:xfrm>
          <a:prstGeom prst="rect">
            <a:avLst/>
          </a:prstGeom>
          <a:noFill/>
        </p:spPr>
        <p:txBody>
          <a:bodyPr wrap="square" rtlCol="0">
            <a:spAutoFit/>
          </a:bodyPr>
          <a:lstStyle/>
          <a:p>
            <a:pPr algn="r"/>
            <a:r>
              <a:rPr lang="en-US" dirty="0" smtClean="0">
                <a:solidFill>
                  <a:srgbClr val="000000"/>
                </a:solidFill>
                <a:latin typeface="Gill Sans"/>
                <a:cs typeface="Gill Sans"/>
              </a:rPr>
              <a:t>E-Invite to prayer circle</a:t>
            </a:r>
            <a:endParaRPr lang="en-US" dirty="0">
              <a:solidFill>
                <a:srgbClr val="000000"/>
              </a:solidFill>
              <a:latin typeface="Gill Sans"/>
              <a:cs typeface="Gill Sans"/>
            </a:endParaRPr>
          </a:p>
        </p:txBody>
      </p:sp>
      <p:sp>
        <p:nvSpPr>
          <p:cNvPr id="16" name="TextBox 15"/>
          <p:cNvSpPr txBox="1"/>
          <p:nvPr/>
        </p:nvSpPr>
        <p:spPr>
          <a:xfrm>
            <a:off x="6573015" y="3038126"/>
            <a:ext cx="2324548" cy="369332"/>
          </a:xfrm>
          <a:prstGeom prst="rect">
            <a:avLst/>
          </a:prstGeom>
          <a:noFill/>
        </p:spPr>
        <p:txBody>
          <a:bodyPr wrap="square" rtlCol="0">
            <a:spAutoFit/>
          </a:bodyPr>
          <a:lstStyle/>
          <a:p>
            <a:pPr algn="r"/>
            <a:r>
              <a:rPr lang="en-US" dirty="0" smtClean="0">
                <a:solidFill>
                  <a:srgbClr val="000000"/>
                </a:solidFill>
                <a:latin typeface="Gill Sans"/>
                <a:cs typeface="Gill Sans"/>
              </a:rPr>
              <a:t>Revisit nuclear safety</a:t>
            </a:r>
            <a:endParaRPr lang="en-US" dirty="0">
              <a:solidFill>
                <a:srgbClr val="000000"/>
              </a:solidFill>
              <a:latin typeface="Gill Sans"/>
              <a:cs typeface="Gill Sans"/>
            </a:endParaRPr>
          </a:p>
        </p:txBody>
      </p:sp>
      <p:sp>
        <p:nvSpPr>
          <p:cNvPr id="17" name="TextBox 16"/>
          <p:cNvSpPr txBox="1"/>
          <p:nvPr/>
        </p:nvSpPr>
        <p:spPr>
          <a:xfrm>
            <a:off x="6378779" y="2249899"/>
            <a:ext cx="1769040" cy="646331"/>
          </a:xfrm>
          <a:prstGeom prst="rect">
            <a:avLst/>
          </a:prstGeom>
          <a:noFill/>
        </p:spPr>
        <p:txBody>
          <a:bodyPr wrap="square" rtlCol="0">
            <a:spAutoFit/>
          </a:bodyPr>
          <a:lstStyle/>
          <a:p>
            <a:pPr algn="r"/>
            <a:r>
              <a:rPr lang="en-US" dirty="0" smtClean="0">
                <a:solidFill>
                  <a:srgbClr val="000000"/>
                </a:solidFill>
                <a:latin typeface="Gill Sans"/>
                <a:cs typeface="Gill Sans"/>
              </a:rPr>
              <a:t>Agronomy in Island States</a:t>
            </a:r>
            <a:endParaRPr lang="en-US" dirty="0">
              <a:solidFill>
                <a:srgbClr val="000000"/>
              </a:solidFill>
              <a:latin typeface="Gill Sans"/>
              <a:cs typeface="Gill Sans"/>
            </a:endParaRPr>
          </a:p>
        </p:txBody>
      </p:sp>
      <p:sp>
        <p:nvSpPr>
          <p:cNvPr id="18" name="TextBox 17"/>
          <p:cNvSpPr txBox="1"/>
          <p:nvPr/>
        </p:nvSpPr>
        <p:spPr>
          <a:xfrm>
            <a:off x="7028589" y="8275"/>
            <a:ext cx="2105744" cy="584776"/>
          </a:xfrm>
          <a:prstGeom prst="rect">
            <a:avLst/>
          </a:prstGeom>
          <a:noFill/>
        </p:spPr>
        <p:txBody>
          <a:bodyPr wrap="square" rtlCol="0">
            <a:spAutoFit/>
          </a:bodyPr>
          <a:lstStyle/>
          <a:p>
            <a:pPr algn="r" defTabSz="914400"/>
            <a:r>
              <a:rPr lang="en-US" sz="3200" dirty="0">
                <a:latin typeface="Franklin Gothic Medium"/>
                <a:cs typeface="Franklin Gothic Medium"/>
              </a:rPr>
              <a:t>t</a:t>
            </a:r>
            <a:r>
              <a:rPr lang="en-US" sz="3200" dirty="0" smtClean="0">
                <a:latin typeface="Franklin Gothic Medium"/>
                <a:cs typeface="Franklin Gothic Medium"/>
              </a:rPr>
              <a:t>o Memes</a:t>
            </a:r>
          </a:p>
        </p:txBody>
      </p:sp>
      <p:sp>
        <p:nvSpPr>
          <p:cNvPr id="19" name="TextBox 18"/>
          <p:cNvSpPr txBox="1"/>
          <p:nvPr/>
        </p:nvSpPr>
        <p:spPr>
          <a:xfrm>
            <a:off x="35305" y="8275"/>
            <a:ext cx="3093570" cy="584776"/>
          </a:xfrm>
          <a:prstGeom prst="rect">
            <a:avLst/>
          </a:prstGeom>
          <a:noFill/>
        </p:spPr>
        <p:txBody>
          <a:bodyPr wrap="square" rtlCol="0">
            <a:spAutoFit/>
          </a:bodyPr>
          <a:lstStyle/>
          <a:p>
            <a:pPr defTabSz="914400"/>
            <a:r>
              <a:rPr lang="en-US" sz="3200" dirty="0" smtClean="0">
                <a:solidFill>
                  <a:srgbClr val="FFFFFF"/>
                </a:solidFill>
                <a:latin typeface="Franklin Gothin medium"/>
                <a:cs typeface="Franklin Gothin medium"/>
              </a:rPr>
              <a:t>From Materiality</a:t>
            </a:r>
          </a:p>
        </p:txBody>
      </p:sp>
      <p:sp>
        <p:nvSpPr>
          <p:cNvPr id="20" name="TextBox 19"/>
          <p:cNvSpPr txBox="1"/>
          <p:nvPr/>
        </p:nvSpPr>
        <p:spPr>
          <a:xfrm>
            <a:off x="5064406" y="1645156"/>
            <a:ext cx="2857638" cy="369332"/>
          </a:xfrm>
          <a:prstGeom prst="rect">
            <a:avLst/>
          </a:prstGeom>
          <a:noFill/>
        </p:spPr>
        <p:txBody>
          <a:bodyPr wrap="square" rtlCol="0">
            <a:spAutoFit/>
          </a:bodyPr>
          <a:lstStyle/>
          <a:p>
            <a:pPr algn="r"/>
            <a:r>
              <a:rPr lang="en-US" dirty="0" smtClean="0">
                <a:solidFill>
                  <a:srgbClr val="000000"/>
                </a:solidFill>
                <a:latin typeface="Gill Sans"/>
                <a:cs typeface="Gill Sans"/>
              </a:rPr>
              <a:t>Norms, Practices</a:t>
            </a:r>
            <a:endParaRPr lang="en-US" dirty="0">
              <a:solidFill>
                <a:srgbClr val="000000"/>
              </a:solidFill>
              <a:latin typeface="Gill Sans"/>
              <a:cs typeface="Gill Sans"/>
            </a:endParaRPr>
          </a:p>
        </p:txBody>
      </p:sp>
      <p:sp>
        <p:nvSpPr>
          <p:cNvPr id="21" name="TextBox 20"/>
          <p:cNvSpPr txBox="1"/>
          <p:nvPr/>
        </p:nvSpPr>
        <p:spPr>
          <a:xfrm>
            <a:off x="4530698" y="1160011"/>
            <a:ext cx="2857638" cy="369332"/>
          </a:xfrm>
          <a:prstGeom prst="rect">
            <a:avLst/>
          </a:prstGeom>
          <a:noFill/>
        </p:spPr>
        <p:txBody>
          <a:bodyPr wrap="square" rtlCol="0">
            <a:spAutoFit/>
          </a:bodyPr>
          <a:lstStyle/>
          <a:p>
            <a:pPr algn="r"/>
            <a:r>
              <a:rPr lang="en-US" dirty="0" smtClean="0">
                <a:solidFill>
                  <a:srgbClr val="000000"/>
                </a:solidFill>
                <a:latin typeface="Gill Sans"/>
                <a:cs typeface="Gill Sans"/>
              </a:rPr>
              <a:t>Geography, history</a:t>
            </a:r>
            <a:endParaRPr lang="en-US" dirty="0">
              <a:solidFill>
                <a:srgbClr val="000000"/>
              </a:solidFill>
              <a:latin typeface="Gill Sans"/>
              <a:cs typeface="Gill Sans"/>
            </a:endParaRPr>
          </a:p>
        </p:txBody>
      </p:sp>
      <p:sp>
        <p:nvSpPr>
          <p:cNvPr id="22" name="TextBox 21"/>
          <p:cNvSpPr txBox="1"/>
          <p:nvPr/>
        </p:nvSpPr>
        <p:spPr>
          <a:xfrm>
            <a:off x="5796719" y="4396902"/>
            <a:ext cx="2545337" cy="646331"/>
          </a:xfrm>
          <a:prstGeom prst="rect">
            <a:avLst/>
          </a:prstGeom>
          <a:noFill/>
        </p:spPr>
        <p:txBody>
          <a:bodyPr wrap="square" rtlCol="0">
            <a:spAutoFit/>
          </a:bodyPr>
          <a:lstStyle/>
          <a:p>
            <a:pPr algn="r"/>
            <a:r>
              <a:rPr lang="en-US" dirty="0" smtClean="0">
                <a:solidFill>
                  <a:srgbClr val="000000"/>
                </a:solidFill>
                <a:latin typeface="Gill Sans"/>
                <a:cs typeface="Gill Sans"/>
              </a:rPr>
              <a:t>Additive quality of  tragedies in the news</a:t>
            </a:r>
            <a:endParaRPr lang="en-US" dirty="0">
              <a:solidFill>
                <a:srgbClr val="000000"/>
              </a:solidFill>
              <a:latin typeface="Gill Sans"/>
              <a:cs typeface="Gill Sans"/>
            </a:endParaRPr>
          </a:p>
        </p:txBody>
      </p:sp>
      <p:cxnSp>
        <p:nvCxnSpPr>
          <p:cNvPr id="24" name="Straight Connector 23"/>
          <p:cNvCxnSpPr>
            <a:stCxn id="3" idx="3"/>
          </p:cNvCxnSpPr>
          <p:nvPr/>
        </p:nvCxnSpPr>
        <p:spPr>
          <a:xfrm flipV="1">
            <a:off x="1369292" y="2588842"/>
            <a:ext cx="301659" cy="865550"/>
          </a:xfrm>
          <a:prstGeom prst="line">
            <a:avLst/>
          </a:prstGeom>
          <a:ln>
            <a:solidFill>
              <a:srgbClr val="3366FF"/>
            </a:solidFill>
          </a:ln>
        </p:spPr>
        <p:style>
          <a:lnRef idx="1">
            <a:schemeClr val="dk1"/>
          </a:lnRef>
          <a:fillRef idx="0">
            <a:schemeClr val="dk1"/>
          </a:fillRef>
          <a:effectRef idx="0">
            <a:schemeClr val="dk1"/>
          </a:effectRef>
          <a:fontRef idx="minor">
            <a:schemeClr val="tx1"/>
          </a:fontRef>
        </p:style>
      </p:cxnSp>
      <p:cxnSp>
        <p:nvCxnSpPr>
          <p:cNvPr id="26" name="Straight Connector 25"/>
          <p:cNvCxnSpPr>
            <a:stCxn id="3" idx="3"/>
          </p:cNvCxnSpPr>
          <p:nvPr/>
        </p:nvCxnSpPr>
        <p:spPr>
          <a:xfrm flipV="1">
            <a:off x="1369292" y="3038126"/>
            <a:ext cx="538013" cy="416266"/>
          </a:xfrm>
          <a:prstGeom prst="line">
            <a:avLst/>
          </a:prstGeom>
          <a:ln>
            <a:solidFill>
              <a:srgbClr val="3366FF"/>
            </a:solidFill>
          </a:ln>
        </p:spPr>
        <p:style>
          <a:lnRef idx="1">
            <a:schemeClr val="dk1"/>
          </a:lnRef>
          <a:fillRef idx="0">
            <a:schemeClr val="dk1"/>
          </a:fillRef>
          <a:effectRef idx="0">
            <a:schemeClr val="dk1"/>
          </a:effectRef>
          <a:fontRef idx="minor">
            <a:schemeClr val="tx1"/>
          </a:fontRef>
        </p:style>
      </p:cxnSp>
      <p:cxnSp>
        <p:nvCxnSpPr>
          <p:cNvPr id="31" name="Straight Connector 30"/>
          <p:cNvCxnSpPr>
            <a:stCxn id="3" idx="3"/>
            <a:endCxn id="7" idx="1"/>
          </p:cNvCxnSpPr>
          <p:nvPr/>
        </p:nvCxnSpPr>
        <p:spPr>
          <a:xfrm>
            <a:off x="1369292" y="3454392"/>
            <a:ext cx="758508" cy="24399"/>
          </a:xfrm>
          <a:prstGeom prst="line">
            <a:avLst/>
          </a:prstGeom>
          <a:ln>
            <a:solidFill>
              <a:srgbClr val="3366FF"/>
            </a:solidFill>
          </a:ln>
        </p:spPr>
        <p:style>
          <a:lnRef idx="1">
            <a:schemeClr val="dk1"/>
          </a:lnRef>
          <a:fillRef idx="0">
            <a:schemeClr val="dk1"/>
          </a:fillRef>
          <a:effectRef idx="0">
            <a:schemeClr val="dk1"/>
          </a:effectRef>
          <a:fontRef idx="minor">
            <a:schemeClr val="tx1"/>
          </a:fontRef>
        </p:style>
      </p:cxnSp>
      <p:cxnSp>
        <p:nvCxnSpPr>
          <p:cNvPr id="34" name="Straight Connector 33"/>
          <p:cNvCxnSpPr/>
          <p:nvPr/>
        </p:nvCxnSpPr>
        <p:spPr>
          <a:xfrm>
            <a:off x="1369293" y="3478791"/>
            <a:ext cx="538012" cy="567898"/>
          </a:xfrm>
          <a:prstGeom prst="line">
            <a:avLst/>
          </a:prstGeom>
          <a:ln>
            <a:solidFill>
              <a:srgbClr val="3366FF"/>
            </a:solidFill>
          </a:ln>
        </p:spPr>
        <p:style>
          <a:lnRef idx="1">
            <a:schemeClr val="dk1"/>
          </a:lnRef>
          <a:fillRef idx="0">
            <a:schemeClr val="dk1"/>
          </a:fillRef>
          <a:effectRef idx="0">
            <a:schemeClr val="dk1"/>
          </a:effectRef>
          <a:fontRef idx="minor">
            <a:schemeClr val="tx1"/>
          </a:fontRef>
        </p:style>
      </p:cxnSp>
      <p:cxnSp>
        <p:nvCxnSpPr>
          <p:cNvPr id="37" name="Straight Connector 36"/>
          <p:cNvCxnSpPr>
            <a:stCxn id="3" idx="3"/>
          </p:cNvCxnSpPr>
          <p:nvPr/>
        </p:nvCxnSpPr>
        <p:spPr>
          <a:xfrm>
            <a:off x="1369292" y="3454392"/>
            <a:ext cx="414536" cy="1265676"/>
          </a:xfrm>
          <a:prstGeom prst="line">
            <a:avLst/>
          </a:prstGeom>
          <a:ln>
            <a:solidFill>
              <a:srgbClr val="3366FF"/>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24157091"/>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agajapan.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714500" y="1409700"/>
            <a:ext cx="5715000" cy="4038600"/>
          </a:xfrm>
          <a:prstGeom prst="rect">
            <a:avLst/>
          </a:prstGeom>
        </p:spPr>
      </p:pic>
    </p:spTree>
    <p:extLst>
      <p:ext uri="{BB962C8B-B14F-4D97-AF65-F5344CB8AC3E}">
        <p14:creationId xmlns:p14="http://schemas.microsoft.com/office/powerpoint/2010/main" val="29984585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rayforjapan_freevector.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8900" y="0"/>
            <a:ext cx="8943203" cy="6858000"/>
          </a:xfrm>
          <a:prstGeom prst="rect">
            <a:avLst/>
          </a:prstGeom>
        </p:spPr>
      </p:pic>
    </p:spTree>
    <p:extLst>
      <p:ext uri="{BB962C8B-B14F-4D97-AF65-F5344CB8AC3E}">
        <p14:creationId xmlns:p14="http://schemas.microsoft.com/office/powerpoint/2010/main" val="6109410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rayforjapan_images.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94734"/>
            <a:ext cx="9144000" cy="5686015"/>
          </a:xfrm>
          <a:prstGeom prst="rect">
            <a:avLst/>
          </a:prstGeom>
        </p:spPr>
      </p:pic>
    </p:spTree>
    <p:extLst>
      <p:ext uri="{BB962C8B-B14F-4D97-AF65-F5344CB8AC3E}">
        <p14:creationId xmlns:p14="http://schemas.microsoft.com/office/powerpoint/2010/main" val="269137460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val 18"/>
          <p:cNvSpPr/>
          <p:nvPr/>
        </p:nvSpPr>
        <p:spPr>
          <a:xfrm>
            <a:off x="3073400" y="1539938"/>
            <a:ext cx="3298800" cy="3206548"/>
          </a:xfrm>
          <a:prstGeom prst="ellipse">
            <a:avLst/>
          </a:prstGeom>
          <a:gradFill flip="none" rotWithShape="1">
            <a:gsLst>
              <a:gs pos="0">
                <a:schemeClr val="tx1">
                  <a:lumMod val="65000"/>
                </a:schemeClr>
              </a:gs>
              <a:gs pos="100000">
                <a:srgbClr val="FFFFFF"/>
              </a:gs>
            </a:gsLst>
            <a:lin ang="0" scaled="1"/>
            <a:tileRect/>
          </a:gradFill>
        </p:spPr>
        <p:style>
          <a:lnRef idx="1">
            <a:schemeClr val="accent1"/>
          </a:lnRef>
          <a:fillRef idx="3">
            <a:schemeClr val="accent1"/>
          </a:fillRef>
          <a:effectRef idx="2">
            <a:schemeClr val="accent1"/>
          </a:effectRef>
          <a:fontRef idx="minor">
            <a:schemeClr val="lt1"/>
          </a:fontRef>
        </p:style>
        <p:txBody>
          <a:bodyPr lIns="0" tIns="0" rIns="0" bIns="0" anchor="ctr"/>
          <a:lstStyle/>
          <a:p>
            <a:pPr algn="ctr" defTabSz="914400" fontAlgn="base">
              <a:spcBef>
                <a:spcPct val="0"/>
              </a:spcBef>
              <a:spcAft>
                <a:spcPct val="0"/>
              </a:spcAft>
              <a:defRPr/>
            </a:pPr>
            <a:endParaRPr lang="en-US" b="1" dirty="0">
              <a:solidFill>
                <a:srgbClr val="404040"/>
              </a:solidFill>
              <a:latin typeface="Lucida Sans"/>
              <a:cs typeface="Lucida Sans"/>
            </a:endParaRPr>
          </a:p>
        </p:txBody>
      </p:sp>
      <p:sp>
        <p:nvSpPr>
          <p:cNvPr id="20" name="Oval 19"/>
          <p:cNvSpPr/>
          <p:nvPr/>
        </p:nvSpPr>
        <p:spPr>
          <a:xfrm>
            <a:off x="3229327" y="1868540"/>
            <a:ext cx="2846459" cy="2579729"/>
          </a:xfrm>
          <a:prstGeom prst="ellipse">
            <a:avLst/>
          </a:prstGeom>
          <a:gradFill>
            <a:gsLst>
              <a:gs pos="0">
                <a:schemeClr val="tx1">
                  <a:lumMod val="95000"/>
                </a:schemeClr>
              </a:gs>
              <a:gs pos="100000">
                <a:schemeClr val="tx1">
                  <a:lumMod val="65000"/>
                </a:schemeClr>
              </a:gs>
            </a:gsLst>
          </a:gradFill>
        </p:spPr>
        <p:style>
          <a:lnRef idx="1">
            <a:schemeClr val="accent1"/>
          </a:lnRef>
          <a:fillRef idx="3">
            <a:schemeClr val="accent1"/>
          </a:fillRef>
          <a:effectRef idx="2">
            <a:schemeClr val="accent1"/>
          </a:effectRef>
          <a:fontRef idx="minor">
            <a:schemeClr val="lt1"/>
          </a:fontRef>
        </p:style>
        <p:txBody>
          <a:bodyPr lIns="0" tIns="0" rIns="0" bIns="0" anchor="ctr"/>
          <a:lstStyle/>
          <a:p>
            <a:pPr algn="ctr" defTabSz="914400" fontAlgn="base">
              <a:spcBef>
                <a:spcPct val="0"/>
              </a:spcBef>
              <a:spcAft>
                <a:spcPct val="0"/>
              </a:spcAft>
              <a:defRPr/>
            </a:pPr>
            <a:r>
              <a:rPr lang="en-US" sz="1600" b="1" dirty="0" smtClean="0">
                <a:solidFill>
                  <a:srgbClr val="404040"/>
                </a:solidFill>
                <a:latin typeface="Lucida Sans"/>
                <a:cs typeface="Lucida Sans"/>
              </a:rPr>
              <a:t>Generate</a:t>
            </a:r>
            <a:endParaRPr lang="en-US" sz="1600" b="1" dirty="0">
              <a:solidFill>
                <a:srgbClr val="404040"/>
              </a:solidFill>
              <a:latin typeface="Lucida Sans"/>
              <a:cs typeface="Lucida Sans"/>
            </a:endParaRPr>
          </a:p>
        </p:txBody>
      </p:sp>
      <p:sp>
        <p:nvSpPr>
          <p:cNvPr id="34821" name="TextBox 2"/>
          <p:cNvSpPr txBox="1">
            <a:spLocks noChangeArrowheads="1"/>
          </p:cNvSpPr>
          <p:nvPr/>
        </p:nvSpPr>
        <p:spPr bwMode="auto">
          <a:xfrm>
            <a:off x="609600" y="1295400"/>
            <a:ext cx="2514600" cy="400110"/>
          </a:xfrm>
          <a:prstGeom prst="rect">
            <a:avLst/>
          </a:prstGeom>
          <a:noFill/>
          <a:ln w="9525">
            <a:noFill/>
            <a:miter lim="800000"/>
            <a:headEnd/>
            <a:tailEnd/>
          </a:ln>
        </p:spPr>
        <p:txBody>
          <a:bodyPr>
            <a:prstTxWarp prst="textNoShape">
              <a:avLst/>
            </a:prstTxWarp>
            <a:spAutoFit/>
          </a:bodyPr>
          <a:lstStyle/>
          <a:p>
            <a:pPr defTabSz="914400" fontAlgn="base">
              <a:spcBef>
                <a:spcPct val="0"/>
              </a:spcBef>
              <a:spcAft>
                <a:spcPct val="0"/>
              </a:spcAft>
            </a:pPr>
            <a:r>
              <a:rPr lang="en-US" sz="2000" b="1" dirty="0" smtClean="0">
                <a:solidFill>
                  <a:srgbClr val="FFFFFF"/>
                </a:solidFill>
                <a:latin typeface="Lucida Sans"/>
                <a:ea typeface="ＭＳ Ｐゴシック" charset="-128"/>
                <a:cs typeface="Lucida Sans"/>
              </a:rPr>
              <a:t>Deconstruction</a:t>
            </a:r>
            <a:endParaRPr lang="en-US" sz="2000" b="1" dirty="0">
              <a:solidFill>
                <a:srgbClr val="FFFFFF"/>
              </a:solidFill>
              <a:latin typeface="Lucida Sans"/>
              <a:ea typeface="ＭＳ Ｐゴシック" charset="-128"/>
              <a:cs typeface="Lucida Sans"/>
            </a:endParaRPr>
          </a:p>
        </p:txBody>
      </p:sp>
      <p:sp>
        <p:nvSpPr>
          <p:cNvPr id="34822" name="TextBox 5"/>
          <p:cNvSpPr txBox="1">
            <a:spLocks noChangeArrowheads="1"/>
          </p:cNvSpPr>
          <p:nvPr/>
        </p:nvSpPr>
        <p:spPr bwMode="auto">
          <a:xfrm>
            <a:off x="381000" y="3406914"/>
            <a:ext cx="2590800" cy="707886"/>
          </a:xfrm>
          <a:prstGeom prst="rect">
            <a:avLst/>
          </a:prstGeom>
          <a:noFill/>
          <a:ln w="9525">
            <a:noFill/>
            <a:miter lim="800000"/>
            <a:headEnd/>
            <a:tailEnd/>
          </a:ln>
        </p:spPr>
        <p:txBody>
          <a:bodyPr>
            <a:prstTxWarp prst="textNoShape">
              <a:avLst/>
            </a:prstTxWarp>
            <a:spAutoFit/>
          </a:bodyPr>
          <a:lstStyle/>
          <a:p>
            <a:pPr defTabSz="914400" fontAlgn="base">
              <a:spcBef>
                <a:spcPct val="0"/>
              </a:spcBef>
              <a:spcAft>
                <a:spcPct val="0"/>
              </a:spcAft>
            </a:pPr>
            <a:r>
              <a:rPr lang="en-US" sz="2000" b="1" dirty="0">
                <a:solidFill>
                  <a:srgbClr val="FFFFFF"/>
                </a:solidFill>
                <a:latin typeface="Lucida Sans"/>
                <a:ea typeface="ＭＳ Ｐゴシック" charset="-128"/>
                <a:cs typeface="Lucida Sans"/>
              </a:rPr>
              <a:t>Conversation</a:t>
            </a:r>
          </a:p>
          <a:p>
            <a:pPr defTabSz="914400" fontAlgn="base">
              <a:spcBef>
                <a:spcPct val="0"/>
              </a:spcBef>
              <a:spcAft>
                <a:spcPct val="0"/>
              </a:spcAft>
            </a:pPr>
            <a:r>
              <a:rPr lang="en-US" sz="2000" b="1" dirty="0">
                <a:solidFill>
                  <a:srgbClr val="FFFFFF"/>
                </a:solidFill>
                <a:latin typeface="Lucida Sans"/>
                <a:ea typeface="ＭＳ Ｐゴシック" charset="-128"/>
                <a:cs typeface="Lucida Sans"/>
              </a:rPr>
              <a:t>Analysis</a:t>
            </a:r>
          </a:p>
        </p:txBody>
      </p:sp>
      <p:sp>
        <p:nvSpPr>
          <p:cNvPr id="34823" name="TextBox 6"/>
          <p:cNvSpPr txBox="1">
            <a:spLocks noChangeArrowheads="1"/>
          </p:cNvSpPr>
          <p:nvPr/>
        </p:nvSpPr>
        <p:spPr bwMode="auto">
          <a:xfrm>
            <a:off x="3405851" y="587514"/>
            <a:ext cx="2133600" cy="707886"/>
          </a:xfrm>
          <a:prstGeom prst="rect">
            <a:avLst/>
          </a:prstGeom>
          <a:noFill/>
          <a:ln w="9525">
            <a:noFill/>
            <a:miter lim="800000"/>
            <a:headEnd/>
            <a:tailEnd/>
          </a:ln>
        </p:spPr>
        <p:txBody>
          <a:bodyPr>
            <a:prstTxWarp prst="textNoShape">
              <a:avLst/>
            </a:prstTxWarp>
            <a:spAutoFit/>
          </a:bodyPr>
          <a:lstStyle/>
          <a:p>
            <a:pPr defTabSz="914400" fontAlgn="base">
              <a:spcBef>
                <a:spcPct val="0"/>
              </a:spcBef>
              <a:spcAft>
                <a:spcPct val="0"/>
              </a:spcAft>
            </a:pPr>
            <a:r>
              <a:rPr lang="en-US" sz="2000" b="1" dirty="0" smtClean="0">
                <a:solidFill>
                  <a:srgbClr val="FFFFFF"/>
                </a:solidFill>
                <a:latin typeface="Lucida Sans"/>
                <a:ea typeface="ＭＳ Ｐゴシック" charset="-128"/>
                <a:cs typeface="Lucida Sans"/>
              </a:rPr>
              <a:t>Social Network Analysis</a:t>
            </a:r>
            <a:endParaRPr lang="en-US" sz="2000" b="1" dirty="0">
              <a:solidFill>
                <a:srgbClr val="FFFFFF"/>
              </a:solidFill>
              <a:latin typeface="Lucida Sans"/>
              <a:ea typeface="ＭＳ Ｐゴシック" charset="-128"/>
              <a:cs typeface="Lucida Sans"/>
            </a:endParaRPr>
          </a:p>
        </p:txBody>
      </p:sp>
      <p:sp>
        <p:nvSpPr>
          <p:cNvPr id="34824" name="TextBox 7"/>
          <p:cNvSpPr txBox="1">
            <a:spLocks noChangeArrowheads="1"/>
          </p:cNvSpPr>
          <p:nvPr/>
        </p:nvSpPr>
        <p:spPr bwMode="auto">
          <a:xfrm>
            <a:off x="6400800" y="4114800"/>
            <a:ext cx="2438400" cy="707886"/>
          </a:xfrm>
          <a:prstGeom prst="rect">
            <a:avLst/>
          </a:prstGeom>
          <a:noFill/>
          <a:ln w="9525">
            <a:noFill/>
            <a:miter lim="800000"/>
            <a:headEnd/>
            <a:tailEnd/>
          </a:ln>
        </p:spPr>
        <p:txBody>
          <a:bodyPr>
            <a:prstTxWarp prst="textNoShape">
              <a:avLst/>
            </a:prstTxWarp>
            <a:spAutoFit/>
          </a:bodyPr>
          <a:lstStyle/>
          <a:p>
            <a:pPr defTabSz="914400" fontAlgn="base">
              <a:spcBef>
                <a:spcPct val="0"/>
              </a:spcBef>
              <a:spcAft>
                <a:spcPct val="0"/>
              </a:spcAft>
            </a:pPr>
            <a:r>
              <a:rPr lang="en-US" sz="2000" b="1" dirty="0">
                <a:solidFill>
                  <a:srgbClr val="FFFFFF"/>
                </a:solidFill>
                <a:latin typeface="Lucida Sans"/>
                <a:ea typeface="ＭＳ Ｐゴシック" charset="-128"/>
                <a:cs typeface="Lucida Sans"/>
              </a:rPr>
              <a:t>Narrative Analysis</a:t>
            </a:r>
          </a:p>
        </p:txBody>
      </p:sp>
      <p:sp>
        <p:nvSpPr>
          <p:cNvPr id="34826" name="TextBox 13"/>
          <p:cNvSpPr txBox="1">
            <a:spLocks noChangeArrowheads="1"/>
          </p:cNvSpPr>
          <p:nvPr/>
        </p:nvSpPr>
        <p:spPr bwMode="auto">
          <a:xfrm>
            <a:off x="6096000" y="1676400"/>
            <a:ext cx="3048000" cy="400110"/>
          </a:xfrm>
          <a:prstGeom prst="rect">
            <a:avLst/>
          </a:prstGeom>
          <a:noFill/>
          <a:ln w="9525">
            <a:noFill/>
            <a:miter lim="800000"/>
            <a:headEnd/>
            <a:tailEnd/>
          </a:ln>
        </p:spPr>
        <p:txBody>
          <a:bodyPr>
            <a:prstTxWarp prst="textNoShape">
              <a:avLst/>
            </a:prstTxWarp>
            <a:spAutoFit/>
          </a:bodyPr>
          <a:lstStyle/>
          <a:p>
            <a:pPr defTabSz="914400" fontAlgn="base">
              <a:spcBef>
                <a:spcPct val="0"/>
              </a:spcBef>
              <a:spcAft>
                <a:spcPct val="0"/>
              </a:spcAft>
            </a:pPr>
            <a:r>
              <a:rPr lang="en-US" sz="2000" b="1" dirty="0">
                <a:solidFill>
                  <a:srgbClr val="FFFFFF"/>
                </a:solidFill>
                <a:latin typeface="Lucida Sans"/>
                <a:ea typeface="ＭＳ Ｐゴシック" charset="-128"/>
                <a:cs typeface="Lucida Sans"/>
              </a:rPr>
              <a:t>Metaphor Analysis</a:t>
            </a:r>
          </a:p>
        </p:txBody>
      </p:sp>
      <p:sp>
        <p:nvSpPr>
          <p:cNvPr id="34827" name="TextBox 14"/>
          <p:cNvSpPr txBox="1">
            <a:spLocks noChangeArrowheads="1"/>
          </p:cNvSpPr>
          <p:nvPr/>
        </p:nvSpPr>
        <p:spPr bwMode="auto">
          <a:xfrm>
            <a:off x="1752600" y="5257800"/>
            <a:ext cx="1752600" cy="707886"/>
          </a:xfrm>
          <a:prstGeom prst="rect">
            <a:avLst/>
          </a:prstGeom>
          <a:noFill/>
          <a:ln w="9525">
            <a:noFill/>
            <a:miter lim="800000"/>
            <a:headEnd/>
            <a:tailEnd/>
          </a:ln>
        </p:spPr>
        <p:txBody>
          <a:bodyPr>
            <a:prstTxWarp prst="textNoShape">
              <a:avLst/>
            </a:prstTxWarp>
            <a:spAutoFit/>
          </a:bodyPr>
          <a:lstStyle/>
          <a:p>
            <a:pPr defTabSz="914400" fontAlgn="base">
              <a:spcBef>
                <a:spcPct val="0"/>
              </a:spcBef>
              <a:spcAft>
                <a:spcPct val="0"/>
              </a:spcAft>
            </a:pPr>
            <a:r>
              <a:rPr lang="en-US" sz="2000" b="1" dirty="0" smtClean="0">
                <a:solidFill>
                  <a:srgbClr val="FFFFFF"/>
                </a:solidFill>
                <a:latin typeface="Lucida Sans"/>
                <a:ea typeface="ＭＳ Ｐゴシック" charset="-128"/>
                <a:cs typeface="Lucida Sans"/>
              </a:rPr>
              <a:t>Argument </a:t>
            </a:r>
            <a:r>
              <a:rPr lang="en-US" sz="2000" b="1" dirty="0">
                <a:solidFill>
                  <a:srgbClr val="FFFFFF"/>
                </a:solidFill>
                <a:latin typeface="Lucida Sans"/>
                <a:ea typeface="ＭＳ Ｐゴシック" charset="-128"/>
                <a:cs typeface="Lucida Sans"/>
              </a:rPr>
              <a:t>Analysis</a:t>
            </a:r>
          </a:p>
        </p:txBody>
      </p:sp>
      <p:sp>
        <p:nvSpPr>
          <p:cNvPr id="16" name="Oval 15"/>
          <p:cNvSpPr/>
          <p:nvPr/>
        </p:nvSpPr>
        <p:spPr>
          <a:xfrm>
            <a:off x="3505200" y="2082279"/>
            <a:ext cx="2242658" cy="2032521"/>
          </a:xfrm>
          <a:prstGeom prst="ellipse">
            <a:avLst/>
          </a:prstGeom>
          <a:gradFill>
            <a:gsLst>
              <a:gs pos="0">
                <a:srgbClr val="FFFF99"/>
              </a:gs>
              <a:gs pos="68000">
                <a:schemeClr val="accent1">
                  <a:tint val="86000"/>
                </a:schemeClr>
              </a:gs>
              <a:gs pos="100000">
                <a:schemeClr val="accent1">
                  <a:shade val="60000"/>
                </a:schemeClr>
              </a:gs>
            </a:gsLst>
          </a:gradFill>
        </p:spPr>
        <p:style>
          <a:lnRef idx="1">
            <a:schemeClr val="accent1"/>
          </a:lnRef>
          <a:fillRef idx="3">
            <a:schemeClr val="accent1"/>
          </a:fillRef>
          <a:effectRef idx="2">
            <a:schemeClr val="accent1"/>
          </a:effectRef>
          <a:fontRef idx="minor">
            <a:schemeClr val="lt1"/>
          </a:fontRef>
        </p:style>
        <p:txBody>
          <a:bodyPr lIns="0" tIns="0" rIns="0" bIns="0" anchor="ctr"/>
          <a:lstStyle/>
          <a:p>
            <a:pPr algn="ctr" defTabSz="914400" fontAlgn="base">
              <a:spcBef>
                <a:spcPct val="0"/>
              </a:spcBef>
              <a:spcAft>
                <a:spcPct val="0"/>
              </a:spcAft>
              <a:defRPr/>
            </a:pPr>
            <a:r>
              <a:rPr lang="en-US" sz="1600" b="1" dirty="0" smtClean="0">
                <a:solidFill>
                  <a:srgbClr val="262626"/>
                </a:solidFill>
                <a:latin typeface="Lucida Sans"/>
                <a:cs typeface="Lucida Sans"/>
              </a:rPr>
              <a:t>Play</a:t>
            </a:r>
            <a:endParaRPr lang="en-US" sz="1600" b="1" dirty="0">
              <a:solidFill>
                <a:srgbClr val="262626"/>
              </a:solidFill>
              <a:latin typeface="Lucida Sans"/>
              <a:cs typeface="Lucida Sans"/>
            </a:endParaRPr>
          </a:p>
        </p:txBody>
      </p:sp>
      <p:sp>
        <p:nvSpPr>
          <p:cNvPr id="18" name="TextBox 7"/>
          <p:cNvSpPr txBox="1">
            <a:spLocks noChangeArrowheads="1"/>
          </p:cNvSpPr>
          <p:nvPr/>
        </p:nvSpPr>
        <p:spPr bwMode="auto">
          <a:xfrm>
            <a:off x="5029200" y="5410200"/>
            <a:ext cx="2438400" cy="400110"/>
          </a:xfrm>
          <a:prstGeom prst="rect">
            <a:avLst/>
          </a:prstGeom>
          <a:noFill/>
          <a:ln w="9525">
            <a:noFill/>
            <a:miter lim="800000"/>
            <a:headEnd/>
            <a:tailEnd/>
          </a:ln>
        </p:spPr>
        <p:txBody>
          <a:bodyPr>
            <a:prstTxWarp prst="textNoShape">
              <a:avLst/>
            </a:prstTxWarp>
            <a:spAutoFit/>
          </a:bodyPr>
          <a:lstStyle/>
          <a:p>
            <a:pPr defTabSz="914400" fontAlgn="base">
              <a:spcBef>
                <a:spcPct val="0"/>
              </a:spcBef>
              <a:spcAft>
                <a:spcPct val="0"/>
              </a:spcAft>
            </a:pPr>
            <a:r>
              <a:rPr lang="en-US" sz="2000" b="1" dirty="0">
                <a:solidFill>
                  <a:srgbClr val="FFFFFF"/>
                </a:solidFill>
                <a:latin typeface="Lucida Sans"/>
                <a:ea typeface="ＭＳ Ｐゴシック" charset="-128"/>
                <a:cs typeface="Lucida Sans"/>
              </a:rPr>
              <a:t>Etc., etc.</a:t>
            </a:r>
          </a:p>
        </p:txBody>
      </p:sp>
    </p:spTree>
    <p:extLst>
      <p:ext uri="{BB962C8B-B14F-4D97-AF65-F5344CB8AC3E}">
        <p14:creationId xmlns:p14="http://schemas.microsoft.com/office/powerpoint/2010/main" val="1103468435"/>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ordscapewater.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437485"/>
            <a:ext cx="9034191" cy="5420515"/>
          </a:xfrm>
          <a:prstGeom prst="rect">
            <a:avLst/>
          </a:prstGeom>
        </p:spPr>
      </p:pic>
    </p:spTree>
    <p:extLst>
      <p:ext uri="{BB962C8B-B14F-4D97-AF65-F5344CB8AC3E}">
        <p14:creationId xmlns:p14="http://schemas.microsoft.com/office/powerpoint/2010/main" val="1976194511"/>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14068" y="768546"/>
            <a:ext cx="8106421" cy="5404281"/>
          </a:xfrm>
          <a:prstGeom prst="rect">
            <a:avLst/>
          </a:prstGeom>
        </p:spPr>
      </p:pic>
    </p:spTree>
    <p:extLst>
      <p:ext uri="{BB962C8B-B14F-4D97-AF65-F5344CB8AC3E}">
        <p14:creationId xmlns:p14="http://schemas.microsoft.com/office/powerpoint/2010/main" val="3705375182"/>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26255" y="768546"/>
            <a:ext cx="8081539" cy="5404281"/>
          </a:xfrm>
          <a:prstGeom prst="rect">
            <a:avLst/>
          </a:prstGeom>
        </p:spPr>
      </p:pic>
    </p:spTree>
    <p:extLst>
      <p:ext uri="{BB962C8B-B14F-4D97-AF65-F5344CB8AC3E}">
        <p14:creationId xmlns:p14="http://schemas.microsoft.com/office/powerpoint/2010/main" val="3965702140"/>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381000" y="609600"/>
            <a:ext cx="3048000" cy="1015663"/>
          </a:xfrm>
          <a:prstGeom prst="rect">
            <a:avLst/>
          </a:prstGeom>
          <a:noFill/>
          <a:ln w="9525">
            <a:noFill/>
            <a:miter lim="800000"/>
            <a:headEnd/>
            <a:tailEnd/>
          </a:ln>
        </p:spPr>
        <p:txBody>
          <a:bodyPr>
            <a:prstTxWarp prst="textNoShape">
              <a:avLst/>
            </a:prstTxWarp>
            <a:spAutoFit/>
          </a:bodyPr>
          <a:lstStyle/>
          <a:p>
            <a:pPr defTabSz="914400" fontAlgn="base">
              <a:spcBef>
                <a:spcPct val="0"/>
              </a:spcBef>
              <a:spcAft>
                <a:spcPct val="0"/>
              </a:spcAft>
            </a:pPr>
            <a:r>
              <a:rPr lang="en-US" sz="2000" b="1" u="sng" dirty="0">
                <a:solidFill>
                  <a:srgbClr val="FFFFFF"/>
                </a:solidFill>
                <a:latin typeface="Lucida Sans"/>
                <a:ea typeface="ＭＳ Ｐゴシック" charset="-128"/>
                <a:cs typeface="Lucida Sans"/>
              </a:rPr>
              <a:t>What</a:t>
            </a:r>
            <a:r>
              <a:rPr lang="en-US" sz="2000" b="1" dirty="0" smtClean="0">
                <a:solidFill>
                  <a:srgbClr val="FFFFFF"/>
                </a:solidFill>
                <a:latin typeface="Lucida Sans"/>
                <a:ea typeface="ＭＳ Ｐゴシック" charset="-128"/>
                <a:cs typeface="Lucida Sans"/>
              </a:rPr>
              <a:t> am I choosing </a:t>
            </a:r>
            <a:r>
              <a:rPr lang="en-US" sz="2000" b="1" dirty="0">
                <a:solidFill>
                  <a:srgbClr val="FFFFFF"/>
                </a:solidFill>
                <a:latin typeface="Lucida Sans"/>
                <a:ea typeface="ＭＳ Ｐゴシック" charset="-128"/>
                <a:cs typeface="Lucida Sans"/>
              </a:rPr>
              <a:t>as the point of analysis?</a:t>
            </a:r>
          </a:p>
        </p:txBody>
      </p:sp>
      <p:sp>
        <p:nvSpPr>
          <p:cNvPr id="4" name="TextBox 3"/>
          <p:cNvSpPr txBox="1">
            <a:spLocks noChangeArrowheads="1"/>
          </p:cNvSpPr>
          <p:nvPr/>
        </p:nvSpPr>
        <p:spPr bwMode="auto">
          <a:xfrm>
            <a:off x="304800" y="2819400"/>
            <a:ext cx="2514600" cy="707886"/>
          </a:xfrm>
          <a:prstGeom prst="rect">
            <a:avLst/>
          </a:prstGeom>
          <a:noFill/>
          <a:ln w="9525">
            <a:noFill/>
            <a:miter lim="800000"/>
            <a:headEnd/>
            <a:tailEnd/>
          </a:ln>
        </p:spPr>
        <p:txBody>
          <a:bodyPr>
            <a:prstTxWarp prst="textNoShape">
              <a:avLst/>
            </a:prstTxWarp>
            <a:spAutoFit/>
          </a:bodyPr>
          <a:lstStyle/>
          <a:p>
            <a:pPr defTabSz="914400" fontAlgn="base">
              <a:spcBef>
                <a:spcPct val="0"/>
              </a:spcBef>
              <a:spcAft>
                <a:spcPct val="0"/>
              </a:spcAft>
            </a:pPr>
            <a:r>
              <a:rPr lang="en-US" sz="2000" b="1" u="sng" dirty="0" smtClean="0">
                <a:solidFill>
                  <a:srgbClr val="FFFFFF"/>
                </a:solidFill>
                <a:latin typeface="Lucida Sans"/>
                <a:ea typeface="ＭＳ Ｐゴシック" charset="-128"/>
                <a:cs typeface="Lucida Sans"/>
              </a:rPr>
              <a:t>What </a:t>
            </a:r>
            <a:r>
              <a:rPr lang="en-US" sz="2000" b="1" dirty="0" smtClean="0">
                <a:solidFill>
                  <a:srgbClr val="FFFFFF"/>
                </a:solidFill>
                <a:latin typeface="Lucida Sans"/>
                <a:ea typeface="ＭＳ Ｐゴシック" charset="-128"/>
                <a:cs typeface="Lucida Sans"/>
              </a:rPr>
              <a:t>am I leaving out? Why?</a:t>
            </a:r>
            <a:endParaRPr lang="en-US" sz="2000" b="1" dirty="0">
              <a:solidFill>
                <a:srgbClr val="FFFFFF"/>
              </a:solidFill>
              <a:latin typeface="Lucida Sans"/>
              <a:ea typeface="ＭＳ Ｐゴシック" charset="-128"/>
              <a:cs typeface="Lucida Sans"/>
            </a:endParaRPr>
          </a:p>
        </p:txBody>
      </p:sp>
      <p:sp>
        <p:nvSpPr>
          <p:cNvPr id="5" name="TextBox 4"/>
          <p:cNvSpPr txBox="1">
            <a:spLocks noChangeArrowheads="1"/>
          </p:cNvSpPr>
          <p:nvPr/>
        </p:nvSpPr>
        <p:spPr bwMode="auto">
          <a:xfrm>
            <a:off x="1371600" y="5029200"/>
            <a:ext cx="2819400" cy="707886"/>
          </a:xfrm>
          <a:prstGeom prst="rect">
            <a:avLst/>
          </a:prstGeom>
          <a:noFill/>
          <a:ln w="9525">
            <a:noFill/>
            <a:miter lim="800000"/>
            <a:headEnd/>
            <a:tailEnd/>
          </a:ln>
        </p:spPr>
        <p:txBody>
          <a:bodyPr wrap="square">
            <a:prstTxWarp prst="textNoShape">
              <a:avLst/>
            </a:prstTxWarp>
            <a:spAutoFit/>
          </a:bodyPr>
          <a:lstStyle/>
          <a:p>
            <a:pPr defTabSz="914400" fontAlgn="base">
              <a:spcBef>
                <a:spcPct val="0"/>
              </a:spcBef>
              <a:spcAft>
                <a:spcPct val="0"/>
              </a:spcAft>
            </a:pPr>
            <a:r>
              <a:rPr lang="en-US" sz="2000" b="1" u="sng" dirty="0" smtClean="0">
                <a:solidFill>
                  <a:srgbClr val="FFFFFF"/>
                </a:solidFill>
                <a:latin typeface="Lucida Sans"/>
                <a:ea typeface="ＭＳ Ｐゴシック" charset="-128"/>
                <a:cs typeface="Lucida Sans"/>
              </a:rPr>
              <a:t>How</a:t>
            </a:r>
            <a:r>
              <a:rPr lang="en-US" sz="2000" b="1" dirty="0" smtClean="0">
                <a:solidFill>
                  <a:srgbClr val="FFFFFF"/>
                </a:solidFill>
                <a:latin typeface="Lucida Sans"/>
                <a:ea typeface="ＭＳ Ｐゴシック" charset="-128"/>
                <a:cs typeface="Lucida Sans"/>
              </a:rPr>
              <a:t> am I cutting into the topic? </a:t>
            </a:r>
            <a:endParaRPr lang="en-US" sz="2000" b="1" dirty="0">
              <a:solidFill>
                <a:srgbClr val="FFFFFF"/>
              </a:solidFill>
              <a:latin typeface="Lucida Sans"/>
              <a:ea typeface="ＭＳ Ｐゴシック" charset="-128"/>
              <a:cs typeface="Lucida Sans"/>
            </a:endParaRPr>
          </a:p>
        </p:txBody>
      </p:sp>
      <p:sp>
        <p:nvSpPr>
          <p:cNvPr id="6" name="TextBox 5"/>
          <p:cNvSpPr txBox="1">
            <a:spLocks noChangeArrowheads="1"/>
          </p:cNvSpPr>
          <p:nvPr/>
        </p:nvSpPr>
        <p:spPr bwMode="auto">
          <a:xfrm>
            <a:off x="4953000" y="381000"/>
            <a:ext cx="3505200" cy="707886"/>
          </a:xfrm>
          <a:prstGeom prst="rect">
            <a:avLst/>
          </a:prstGeom>
          <a:noFill/>
          <a:ln w="9525">
            <a:noFill/>
            <a:miter lim="800000"/>
            <a:headEnd/>
            <a:tailEnd/>
          </a:ln>
        </p:spPr>
        <p:txBody>
          <a:bodyPr>
            <a:prstTxWarp prst="textNoShape">
              <a:avLst/>
            </a:prstTxWarp>
            <a:spAutoFit/>
          </a:bodyPr>
          <a:lstStyle/>
          <a:p>
            <a:pPr defTabSz="914400" fontAlgn="base">
              <a:spcBef>
                <a:spcPct val="0"/>
              </a:spcBef>
              <a:spcAft>
                <a:spcPct val="0"/>
              </a:spcAft>
            </a:pPr>
            <a:r>
              <a:rPr lang="en-US" sz="2000" b="1" u="sng" dirty="0">
                <a:solidFill>
                  <a:srgbClr val="FFFFFF"/>
                </a:solidFill>
                <a:latin typeface="Lucida Sans"/>
                <a:ea typeface="ＭＳ Ｐゴシック" charset="-128"/>
                <a:cs typeface="Lucida Sans"/>
              </a:rPr>
              <a:t>Where</a:t>
            </a:r>
            <a:r>
              <a:rPr lang="en-US" sz="2000" b="1" dirty="0">
                <a:solidFill>
                  <a:srgbClr val="FFFFFF"/>
                </a:solidFill>
                <a:latin typeface="Lucida Sans"/>
                <a:ea typeface="ＭＳ Ｐゴシック" charset="-128"/>
                <a:cs typeface="Lucida Sans"/>
              </a:rPr>
              <a:t> </a:t>
            </a:r>
            <a:r>
              <a:rPr lang="en-US" sz="2000" b="1" dirty="0" smtClean="0">
                <a:solidFill>
                  <a:srgbClr val="FFFFFF"/>
                </a:solidFill>
                <a:latin typeface="Lucida Sans"/>
                <a:ea typeface="ＭＳ Ｐゴシック" charset="-128"/>
                <a:cs typeface="Lucida Sans"/>
              </a:rPr>
              <a:t>am I? What is my standpoint?</a:t>
            </a:r>
            <a:endParaRPr lang="en-US" sz="2000" b="1" dirty="0">
              <a:solidFill>
                <a:srgbClr val="FFFFFF"/>
              </a:solidFill>
              <a:latin typeface="Lucida Sans"/>
              <a:ea typeface="ＭＳ Ｐゴシック" charset="-128"/>
              <a:cs typeface="Lucida Sans"/>
            </a:endParaRPr>
          </a:p>
        </p:txBody>
      </p:sp>
      <p:sp>
        <p:nvSpPr>
          <p:cNvPr id="7" name="TextBox 6"/>
          <p:cNvSpPr txBox="1">
            <a:spLocks noChangeArrowheads="1"/>
          </p:cNvSpPr>
          <p:nvPr/>
        </p:nvSpPr>
        <p:spPr bwMode="auto">
          <a:xfrm>
            <a:off x="6486900" y="2514600"/>
            <a:ext cx="2667000" cy="707886"/>
          </a:xfrm>
          <a:prstGeom prst="rect">
            <a:avLst/>
          </a:prstGeom>
          <a:noFill/>
          <a:ln w="9525">
            <a:noFill/>
            <a:miter lim="800000"/>
            <a:headEnd/>
            <a:tailEnd/>
          </a:ln>
        </p:spPr>
        <p:txBody>
          <a:bodyPr>
            <a:prstTxWarp prst="textNoShape">
              <a:avLst/>
            </a:prstTxWarp>
            <a:spAutoFit/>
          </a:bodyPr>
          <a:lstStyle/>
          <a:p>
            <a:pPr defTabSz="914400" fontAlgn="base">
              <a:spcBef>
                <a:spcPct val="0"/>
              </a:spcBef>
              <a:spcAft>
                <a:spcPct val="0"/>
              </a:spcAft>
            </a:pPr>
            <a:r>
              <a:rPr lang="en-US" sz="2000" b="1" u="sng" dirty="0">
                <a:solidFill>
                  <a:srgbClr val="FFFFFF"/>
                </a:solidFill>
                <a:latin typeface="Lucida Sans"/>
                <a:ea typeface="ＭＳ Ｐゴシック" charset="-128"/>
                <a:cs typeface="Lucida Sans"/>
              </a:rPr>
              <a:t>When</a:t>
            </a:r>
            <a:r>
              <a:rPr lang="en-US" sz="2000" b="1" dirty="0">
                <a:solidFill>
                  <a:srgbClr val="FFFFFF"/>
                </a:solidFill>
                <a:latin typeface="Lucida Sans"/>
                <a:ea typeface="ＭＳ Ｐゴシック" charset="-128"/>
                <a:cs typeface="Lucida Sans"/>
              </a:rPr>
              <a:t> </a:t>
            </a:r>
            <a:r>
              <a:rPr lang="en-US" sz="2000" b="1" dirty="0" smtClean="0">
                <a:solidFill>
                  <a:srgbClr val="FFFFFF"/>
                </a:solidFill>
                <a:latin typeface="Lucida Sans"/>
                <a:ea typeface="ＭＳ Ｐゴシック" charset="-128"/>
                <a:cs typeface="Lucida Sans"/>
              </a:rPr>
              <a:t>am I doing </a:t>
            </a:r>
            <a:r>
              <a:rPr lang="en-US" sz="2000" b="1" dirty="0">
                <a:solidFill>
                  <a:srgbClr val="FFFFFF"/>
                </a:solidFill>
                <a:latin typeface="Lucida Sans"/>
                <a:ea typeface="ＭＳ Ｐゴシック" charset="-128"/>
                <a:cs typeface="Lucida Sans"/>
              </a:rPr>
              <a:t>research?</a:t>
            </a:r>
          </a:p>
        </p:txBody>
      </p:sp>
      <p:sp>
        <p:nvSpPr>
          <p:cNvPr id="8" name="TextBox 7"/>
          <p:cNvSpPr txBox="1">
            <a:spLocks noChangeArrowheads="1"/>
          </p:cNvSpPr>
          <p:nvPr/>
        </p:nvSpPr>
        <p:spPr bwMode="auto">
          <a:xfrm>
            <a:off x="5943600" y="4800600"/>
            <a:ext cx="3200400" cy="1015663"/>
          </a:xfrm>
          <a:prstGeom prst="rect">
            <a:avLst/>
          </a:prstGeom>
          <a:noFill/>
          <a:ln w="9525">
            <a:noFill/>
            <a:miter lim="800000"/>
            <a:headEnd/>
            <a:tailEnd/>
          </a:ln>
        </p:spPr>
        <p:txBody>
          <a:bodyPr wrap="square">
            <a:prstTxWarp prst="textNoShape">
              <a:avLst/>
            </a:prstTxWarp>
            <a:spAutoFit/>
          </a:bodyPr>
          <a:lstStyle/>
          <a:p>
            <a:pPr defTabSz="914400" fontAlgn="base">
              <a:spcBef>
                <a:spcPct val="0"/>
              </a:spcBef>
              <a:spcAft>
                <a:spcPct val="0"/>
              </a:spcAft>
            </a:pPr>
            <a:r>
              <a:rPr lang="en-US" sz="2000" b="1" u="sng" dirty="0">
                <a:solidFill>
                  <a:srgbClr val="FFFFFF"/>
                </a:solidFill>
                <a:latin typeface="Lucida Sans"/>
                <a:ea typeface="ＭＳ Ｐゴシック" charset="-128"/>
                <a:cs typeface="Lucida Sans"/>
              </a:rPr>
              <a:t>Who</a:t>
            </a:r>
            <a:r>
              <a:rPr lang="en-US" sz="2000" b="1" dirty="0">
                <a:solidFill>
                  <a:srgbClr val="FFFFFF"/>
                </a:solidFill>
                <a:latin typeface="Lucida Sans"/>
                <a:ea typeface="ＭＳ Ｐゴシック" charset="-128"/>
                <a:cs typeface="Lucida Sans"/>
              </a:rPr>
              <a:t> are the</a:t>
            </a:r>
            <a:r>
              <a:rPr lang="en-US" sz="2000" b="1" dirty="0" smtClean="0">
                <a:solidFill>
                  <a:srgbClr val="FFFFFF"/>
                </a:solidFill>
                <a:latin typeface="Lucida Sans"/>
                <a:ea typeface="ＭＳ Ｐゴシック" charset="-128"/>
                <a:cs typeface="Lucida Sans"/>
              </a:rPr>
              <a:t> relevant actors/participants, </a:t>
            </a:r>
            <a:r>
              <a:rPr lang="en-US" sz="2000" b="1" dirty="0">
                <a:solidFill>
                  <a:srgbClr val="FFFFFF"/>
                </a:solidFill>
                <a:latin typeface="Lucida Sans"/>
                <a:ea typeface="ＭＳ Ｐゴシック" charset="-128"/>
                <a:cs typeface="Lucida Sans"/>
              </a:rPr>
              <a:t>beyond the obvious?</a:t>
            </a:r>
            <a:r>
              <a:rPr lang="en-US" sz="2000" b="1" dirty="0" smtClean="0">
                <a:solidFill>
                  <a:srgbClr val="FFFFFF"/>
                </a:solidFill>
                <a:latin typeface="Lucida Sans"/>
                <a:ea typeface="ＭＳ Ｐゴシック" charset="-128"/>
                <a:cs typeface="Lucida Sans"/>
              </a:rPr>
              <a:t> </a:t>
            </a:r>
            <a:endParaRPr lang="en-US" sz="2000" b="1" dirty="0">
              <a:solidFill>
                <a:srgbClr val="FFFFFF"/>
              </a:solidFill>
              <a:latin typeface="Lucida Sans"/>
              <a:ea typeface="ＭＳ Ｐゴシック" charset="-128"/>
              <a:cs typeface="Lucida Sans"/>
            </a:endParaRPr>
          </a:p>
        </p:txBody>
      </p:sp>
      <p:sp>
        <p:nvSpPr>
          <p:cNvPr id="15" name="Oval 14"/>
          <p:cNvSpPr/>
          <p:nvPr/>
        </p:nvSpPr>
        <p:spPr>
          <a:xfrm>
            <a:off x="3073400" y="1539938"/>
            <a:ext cx="3298800" cy="3206548"/>
          </a:xfrm>
          <a:prstGeom prst="ellipse">
            <a:avLst/>
          </a:prstGeom>
          <a:gradFill flip="none" rotWithShape="1">
            <a:gsLst>
              <a:gs pos="0">
                <a:schemeClr val="tx1">
                  <a:lumMod val="65000"/>
                </a:schemeClr>
              </a:gs>
              <a:gs pos="100000">
                <a:srgbClr val="FFFFFF"/>
              </a:gs>
            </a:gsLst>
            <a:lin ang="0" scaled="1"/>
            <a:tileRect/>
          </a:gradFill>
        </p:spPr>
        <p:style>
          <a:lnRef idx="1">
            <a:schemeClr val="accent1"/>
          </a:lnRef>
          <a:fillRef idx="3">
            <a:schemeClr val="accent1"/>
          </a:fillRef>
          <a:effectRef idx="2">
            <a:schemeClr val="accent1"/>
          </a:effectRef>
          <a:fontRef idx="minor">
            <a:schemeClr val="lt1"/>
          </a:fontRef>
        </p:style>
        <p:txBody>
          <a:bodyPr lIns="0" tIns="0" rIns="0" bIns="0" anchor="ctr"/>
          <a:lstStyle/>
          <a:p>
            <a:pPr algn="ctr" defTabSz="914400" fontAlgn="base">
              <a:spcBef>
                <a:spcPct val="0"/>
              </a:spcBef>
              <a:spcAft>
                <a:spcPct val="0"/>
              </a:spcAft>
              <a:defRPr/>
            </a:pPr>
            <a:endParaRPr lang="en-US" b="1" dirty="0">
              <a:solidFill>
                <a:srgbClr val="404040"/>
              </a:solidFill>
              <a:latin typeface="Lucida Sans"/>
              <a:cs typeface="Lucida Sans"/>
            </a:endParaRPr>
          </a:p>
        </p:txBody>
      </p:sp>
      <p:sp>
        <p:nvSpPr>
          <p:cNvPr id="16" name="Oval 15"/>
          <p:cNvSpPr/>
          <p:nvPr/>
        </p:nvSpPr>
        <p:spPr>
          <a:xfrm>
            <a:off x="3229327" y="1868540"/>
            <a:ext cx="2846459" cy="2579729"/>
          </a:xfrm>
          <a:prstGeom prst="ellipse">
            <a:avLst/>
          </a:prstGeom>
          <a:gradFill>
            <a:gsLst>
              <a:gs pos="0">
                <a:schemeClr val="tx1">
                  <a:lumMod val="95000"/>
                </a:schemeClr>
              </a:gs>
              <a:gs pos="100000">
                <a:schemeClr val="tx1">
                  <a:lumMod val="65000"/>
                </a:schemeClr>
              </a:gs>
            </a:gsLst>
          </a:gradFill>
        </p:spPr>
        <p:style>
          <a:lnRef idx="1">
            <a:schemeClr val="accent1"/>
          </a:lnRef>
          <a:fillRef idx="3">
            <a:schemeClr val="accent1"/>
          </a:fillRef>
          <a:effectRef idx="2">
            <a:schemeClr val="accent1"/>
          </a:effectRef>
          <a:fontRef idx="minor">
            <a:schemeClr val="lt1"/>
          </a:fontRef>
        </p:style>
        <p:txBody>
          <a:bodyPr lIns="0" tIns="0" rIns="0" bIns="0" anchor="ctr"/>
          <a:lstStyle/>
          <a:p>
            <a:pPr algn="ctr" defTabSz="914400" fontAlgn="base">
              <a:spcBef>
                <a:spcPct val="0"/>
              </a:spcBef>
              <a:spcAft>
                <a:spcPct val="0"/>
              </a:spcAft>
              <a:defRPr/>
            </a:pPr>
            <a:r>
              <a:rPr lang="en-US" sz="1600" b="1" dirty="0" smtClean="0">
                <a:solidFill>
                  <a:srgbClr val="404040"/>
                </a:solidFill>
                <a:latin typeface="Lucida Sans"/>
                <a:cs typeface="Lucida Sans"/>
              </a:rPr>
              <a:t>Generate</a:t>
            </a:r>
            <a:endParaRPr lang="en-US" sz="1600" b="1" dirty="0">
              <a:solidFill>
                <a:srgbClr val="404040"/>
              </a:solidFill>
              <a:latin typeface="Lucida Sans"/>
              <a:cs typeface="Lucida Sans"/>
            </a:endParaRPr>
          </a:p>
        </p:txBody>
      </p:sp>
      <p:sp>
        <p:nvSpPr>
          <p:cNvPr id="17" name="Oval 16"/>
          <p:cNvSpPr/>
          <p:nvPr/>
        </p:nvSpPr>
        <p:spPr>
          <a:xfrm>
            <a:off x="3505200" y="2082279"/>
            <a:ext cx="2242658" cy="2032521"/>
          </a:xfrm>
          <a:prstGeom prst="ellipse">
            <a:avLst/>
          </a:prstGeom>
          <a:gradFill>
            <a:gsLst>
              <a:gs pos="0">
                <a:schemeClr val="tx1">
                  <a:lumMod val="95000"/>
                </a:schemeClr>
              </a:gs>
              <a:gs pos="100000">
                <a:schemeClr val="tx1">
                  <a:lumMod val="65000"/>
                </a:schemeClr>
              </a:gs>
            </a:gsLst>
          </a:gradFill>
        </p:spPr>
        <p:style>
          <a:lnRef idx="1">
            <a:schemeClr val="accent1"/>
          </a:lnRef>
          <a:fillRef idx="3">
            <a:schemeClr val="accent1"/>
          </a:fillRef>
          <a:effectRef idx="2">
            <a:schemeClr val="accent1"/>
          </a:effectRef>
          <a:fontRef idx="minor">
            <a:schemeClr val="lt1"/>
          </a:fontRef>
        </p:style>
        <p:txBody>
          <a:bodyPr lIns="0" tIns="0" rIns="0" bIns="0" anchor="ctr"/>
          <a:lstStyle/>
          <a:p>
            <a:pPr algn="ctr" defTabSz="914400" fontAlgn="base">
              <a:spcBef>
                <a:spcPct val="0"/>
              </a:spcBef>
              <a:spcAft>
                <a:spcPct val="0"/>
              </a:spcAft>
              <a:defRPr/>
            </a:pPr>
            <a:r>
              <a:rPr lang="en-US" sz="1600" b="1" dirty="0" smtClean="0">
                <a:solidFill>
                  <a:srgbClr val="262626"/>
                </a:solidFill>
                <a:latin typeface="Lucida Sans"/>
                <a:cs typeface="Lucida Sans"/>
              </a:rPr>
              <a:t>Interrogate</a:t>
            </a:r>
            <a:endParaRPr lang="en-US" sz="1600" b="1" dirty="0">
              <a:solidFill>
                <a:srgbClr val="262626"/>
              </a:solidFill>
              <a:latin typeface="Lucida Sans"/>
              <a:cs typeface="Lucida Sans"/>
            </a:endParaRPr>
          </a:p>
        </p:txBody>
      </p:sp>
      <p:sp>
        <p:nvSpPr>
          <p:cNvPr id="18" name="Oval 17"/>
          <p:cNvSpPr/>
          <p:nvPr/>
        </p:nvSpPr>
        <p:spPr>
          <a:xfrm>
            <a:off x="3657600" y="2246717"/>
            <a:ext cx="1836229" cy="1868083"/>
          </a:xfrm>
          <a:prstGeom prst="ellipse">
            <a:avLst/>
          </a:prstGeom>
          <a:gradFill>
            <a:gsLst>
              <a:gs pos="0">
                <a:schemeClr val="tx1">
                  <a:lumMod val="95000"/>
                </a:schemeClr>
              </a:gs>
              <a:gs pos="100000">
                <a:schemeClr val="tx1">
                  <a:lumMod val="65000"/>
                </a:schemeClr>
              </a:gs>
            </a:gsLst>
          </a:gradFill>
        </p:spPr>
        <p:style>
          <a:lnRef idx="1">
            <a:schemeClr val="accent1"/>
          </a:lnRef>
          <a:fillRef idx="3">
            <a:schemeClr val="accent1"/>
          </a:fillRef>
          <a:effectRef idx="2">
            <a:schemeClr val="accent1"/>
          </a:effectRef>
          <a:fontRef idx="minor">
            <a:schemeClr val="lt1"/>
          </a:fontRef>
        </p:style>
        <p:txBody>
          <a:bodyPr lIns="0" tIns="0" rIns="0" bIns="0" anchor="ctr"/>
          <a:lstStyle/>
          <a:p>
            <a:pPr algn="ctr" defTabSz="914400" fontAlgn="base">
              <a:spcBef>
                <a:spcPct val="0"/>
              </a:spcBef>
              <a:spcAft>
                <a:spcPct val="0"/>
              </a:spcAft>
              <a:defRPr/>
            </a:pPr>
            <a:endParaRPr lang="en-US" sz="1600" b="1" dirty="0">
              <a:solidFill>
                <a:srgbClr val="262626"/>
              </a:solidFill>
              <a:latin typeface="Lucida Sans"/>
              <a:cs typeface="Lucida Sans"/>
            </a:endParaRPr>
          </a:p>
        </p:txBody>
      </p:sp>
      <p:grpSp>
        <p:nvGrpSpPr>
          <p:cNvPr id="21" name="Group 20"/>
          <p:cNvGrpSpPr/>
          <p:nvPr/>
        </p:nvGrpSpPr>
        <p:grpSpPr>
          <a:xfrm>
            <a:off x="2209800" y="2246717"/>
            <a:ext cx="4572000" cy="1715683"/>
            <a:chOff x="2209800" y="2246717"/>
            <a:chExt cx="4572000" cy="1715683"/>
          </a:xfrm>
        </p:grpSpPr>
        <p:sp>
          <p:nvSpPr>
            <p:cNvPr id="19" name="Oval 18"/>
            <p:cNvSpPr/>
            <p:nvPr/>
          </p:nvSpPr>
          <p:spPr>
            <a:xfrm>
              <a:off x="3657600" y="2246717"/>
              <a:ext cx="1686428" cy="1715683"/>
            </a:xfrm>
            <a:prstGeom prst="ellipse">
              <a:avLst/>
            </a:prstGeom>
            <a:gradFill>
              <a:gsLst>
                <a:gs pos="0">
                  <a:srgbClr val="FFFAA1"/>
                </a:gs>
                <a:gs pos="100000">
                  <a:schemeClr val="tx1">
                    <a:lumMod val="65000"/>
                  </a:schemeClr>
                </a:gs>
              </a:gsLst>
            </a:gradFill>
          </p:spPr>
          <p:style>
            <a:lnRef idx="1">
              <a:schemeClr val="accent1"/>
            </a:lnRef>
            <a:fillRef idx="3">
              <a:schemeClr val="accent1"/>
            </a:fillRef>
            <a:effectRef idx="2">
              <a:schemeClr val="accent1"/>
            </a:effectRef>
            <a:fontRef idx="minor">
              <a:schemeClr val="lt1"/>
            </a:fontRef>
          </p:style>
          <p:txBody>
            <a:bodyPr lIns="0" tIns="0" rIns="0" bIns="0" anchor="ctr"/>
            <a:lstStyle/>
            <a:p>
              <a:pPr algn="ctr" defTabSz="914400" fontAlgn="base">
                <a:spcBef>
                  <a:spcPct val="0"/>
                </a:spcBef>
                <a:spcAft>
                  <a:spcPct val="0"/>
                </a:spcAft>
                <a:defRPr/>
              </a:pPr>
              <a:endParaRPr lang="en-US" sz="1600" b="1" dirty="0">
                <a:solidFill>
                  <a:srgbClr val="262626"/>
                </a:solidFill>
                <a:latin typeface="Lucida Sans"/>
                <a:cs typeface="Lucida Sans"/>
              </a:endParaRPr>
            </a:p>
          </p:txBody>
        </p:sp>
        <p:sp>
          <p:nvSpPr>
            <p:cNvPr id="20" name="Rectangle 19"/>
            <p:cNvSpPr/>
            <p:nvPr/>
          </p:nvSpPr>
          <p:spPr>
            <a:xfrm>
              <a:off x="2209800" y="2768600"/>
              <a:ext cx="4572000" cy="646331"/>
            </a:xfrm>
            <a:prstGeom prst="rect">
              <a:avLst/>
            </a:prstGeom>
          </p:spPr>
          <p:txBody>
            <a:bodyPr>
              <a:spAutoFit/>
            </a:bodyPr>
            <a:lstStyle/>
            <a:p>
              <a:pPr algn="ctr" defTabSz="914400" fontAlgn="base">
                <a:spcBef>
                  <a:spcPct val="0"/>
                </a:spcBef>
                <a:spcAft>
                  <a:spcPct val="0"/>
                </a:spcAft>
                <a:defRPr/>
              </a:pPr>
              <a:r>
                <a:rPr lang="en-US" b="1" dirty="0">
                  <a:solidFill>
                    <a:srgbClr val="262626"/>
                  </a:solidFill>
                  <a:latin typeface="Lucida Sans"/>
                  <a:cs typeface="Lucida Sans"/>
                </a:rPr>
                <a:t>Interrogate</a:t>
              </a:r>
            </a:p>
            <a:p>
              <a:pPr algn="ctr" defTabSz="914400" fontAlgn="base">
                <a:spcBef>
                  <a:spcPct val="0"/>
                </a:spcBef>
                <a:spcAft>
                  <a:spcPct val="0"/>
                </a:spcAft>
                <a:defRPr/>
              </a:pPr>
              <a:r>
                <a:rPr lang="en-US" b="1" dirty="0">
                  <a:solidFill>
                    <a:srgbClr val="262626"/>
                  </a:solidFill>
                  <a:latin typeface="Lucida Sans"/>
                  <a:cs typeface="Lucida Sans"/>
                </a:rPr>
                <a:t>(perspective)</a:t>
              </a:r>
            </a:p>
          </p:txBody>
        </p:sp>
      </p:grpSp>
    </p:spTree>
    <p:extLst>
      <p:ext uri="{BB962C8B-B14F-4D97-AF65-F5344CB8AC3E}">
        <p14:creationId xmlns:p14="http://schemas.microsoft.com/office/powerpoint/2010/main" val="1758065728"/>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mplexity-map-overview.png"/>
          <p:cNvPicPr>
            <a:picLocks noChangeAspect="1"/>
          </p:cNvPicPr>
          <p:nvPr/>
        </p:nvPicPr>
        <p:blipFill>
          <a:blip r:embed="rId3"/>
          <a:stretch>
            <a:fillRect/>
          </a:stretch>
        </p:blipFill>
        <p:spPr>
          <a:xfrm>
            <a:off x="0" y="0"/>
            <a:ext cx="12702334" cy="7927256"/>
          </a:xfrm>
          <a:prstGeom prst="rect">
            <a:avLst/>
          </a:prstGeom>
        </p:spPr>
      </p:pic>
    </p:spTree>
    <p:extLst>
      <p:ext uri="{BB962C8B-B14F-4D97-AF65-F5344CB8AC3E}">
        <p14:creationId xmlns:p14="http://schemas.microsoft.com/office/powerpoint/2010/main" val="2203684511"/>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indmap.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0342" y="1246307"/>
            <a:ext cx="8619416" cy="5611693"/>
          </a:xfrm>
          <a:prstGeom prst="rect">
            <a:avLst/>
          </a:prstGeom>
        </p:spPr>
      </p:pic>
    </p:spTree>
    <p:extLst>
      <p:ext uri="{BB962C8B-B14F-4D97-AF65-F5344CB8AC3E}">
        <p14:creationId xmlns:p14="http://schemas.microsoft.com/office/powerpoint/2010/main" val="3659066758"/>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8676" y="1208712"/>
            <a:ext cx="9144000" cy="5404281"/>
          </a:xfrm>
          <a:prstGeom prst="rect">
            <a:avLst/>
          </a:prstGeom>
        </p:spPr>
      </p:pic>
    </p:spTree>
    <p:extLst>
      <p:ext uri="{BB962C8B-B14F-4D97-AF65-F5344CB8AC3E}">
        <p14:creationId xmlns:p14="http://schemas.microsoft.com/office/powerpoint/2010/main" val="1615159670"/>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rikke.png">
            <a:hlinkClick r:id="rId3"/>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384300" y="1041400"/>
            <a:ext cx="6362700" cy="4762500"/>
          </a:xfrm>
          <a:prstGeom prst="rect">
            <a:avLst/>
          </a:prstGeom>
        </p:spPr>
      </p:pic>
      <p:sp>
        <p:nvSpPr>
          <p:cNvPr id="2" name="Rectangle 1"/>
          <p:cNvSpPr/>
          <p:nvPr/>
        </p:nvSpPr>
        <p:spPr>
          <a:xfrm>
            <a:off x="403912" y="5803900"/>
            <a:ext cx="7918092" cy="369332"/>
          </a:xfrm>
          <a:prstGeom prst="rect">
            <a:avLst/>
          </a:prstGeom>
        </p:spPr>
        <p:txBody>
          <a:bodyPr wrap="square">
            <a:spAutoFit/>
          </a:bodyPr>
          <a:lstStyle/>
          <a:p>
            <a:r>
              <a:rPr lang="en-US" dirty="0"/>
              <a:t>http://</a:t>
            </a:r>
            <a:r>
              <a:rPr lang="en-US" dirty="0" err="1"/>
              <a:t>www.audiovisualthinking.org</a:t>
            </a:r>
            <a:r>
              <a:rPr lang="en-US" dirty="0"/>
              <a:t>/videos/</a:t>
            </a:r>
            <a:r>
              <a:rPr lang="en-US" dirty="0" err="1"/>
              <a:t>bodies_movin</a:t>
            </a:r>
            <a:r>
              <a:rPr lang="en-US" dirty="0"/>
              <a:t>/</a:t>
            </a:r>
          </a:p>
        </p:txBody>
      </p:sp>
    </p:spTree>
    <p:extLst>
      <p:ext uri="{BB962C8B-B14F-4D97-AF65-F5344CB8AC3E}">
        <p14:creationId xmlns:p14="http://schemas.microsoft.com/office/powerpoint/2010/main" val="723705986"/>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381000" y="609600"/>
            <a:ext cx="3048000" cy="707886"/>
          </a:xfrm>
          <a:prstGeom prst="rect">
            <a:avLst/>
          </a:prstGeom>
          <a:noFill/>
          <a:ln w="9525">
            <a:noFill/>
            <a:miter lim="800000"/>
            <a:headEnd/>
            <a:tailEnd/>
          </a:ln>
        </p:spPr>
        <p:txBody>
          <a:bodyPr>
            <a:prstTxWarp prst="textNoShape">
              <a:avLst/>
            </a:prstTxWarp>
            <a:spAutoFit/>
          </a:bodyPr>
          <a:lstStyle/>
          <a:p>
            <a:pPr defTabSz="914400" fontAlgn="base">
              <a:spcBef>
                <a:spcPct val="0"/>
              </a:spcBef>
              <a:spcAft>
                <a:spcPct val="0"/>
              </a:spcAft>
            </a:pPr>
            <a:r>
              <a:rPr lang="en-US" sz="2000" b="1" dirty="0" smtClean="0">
                <a:solidFill>
                  <a:srgbClr val="FFFFFF"/>
                </a:solidFill>
                <a:latin typeface="Lucida Sans"/>
                <a:ea typeface="ＭＳ Ｐゴシック" charset="-128"/>
                <a:cs typeface="Lucida Sans"/>
              </a:rPr>
              <a:t>Lived experience of the thing, moment</a:t>
            </a:r>
            <a:endParaRPr lang="en-US" sz="2000" b="1" dirty="0">
              <a:solidFill>
                <a:srgbClr val="FFFFFF"/>
              </a:solidFill>
              <a:latin typeface="Lucida Sans"/>
              <a:ea typeface="ＭＳ Ｐゴシック" charset="-128"/>
              <a:cs typeface="Lucida Sans"/>
            </a:endParaRPr>
          </a:p>
        </p:txBody>
      </p:sp>
      <p:sp>
        <p:nvSpPr>
          <p:cNvPr id="4" name="TextBox 3"/>
          <p:cNvSpPr txBox="1">
            <a:spLocks noChangeArrowheads="1"/>
          </p:cNvSpPr>
          <p:nvPr/>
        </p:nvSpPr>
        <p:spPr bwMode="auto">
          <a:xfrm>
            <a:off x="304800" y="2219236"/>
            <a:ext cx="2083682" cy="1015663"/>
          </a:xfrm>
          <a:prstGeom prst="rect">
            <a:avLst/>
          </a:prstGeom>
          <a:noFill/>
          <a:ln w="9525">
            <a:noFill/>
            <a:miter lim="800000"/>
            <a:headEnd/>
            <a:tailEnd/>
          </a:ln>
        </p:spPr>
        <p:txBody>
          <a:bodyPr wrap="square">
            <a:prstTxWarp prst="textNoShape">
              <a:avLst/>
            </a:prstTxWarp>
            <a:spAutoFit/>
          </a:bodyPr>
          <a:lstStyle/>
          <a:p>
            <a:pPr defTabSz="914400" fontAlgn="base">
              <a:spcBef>
                <a:spcPct val="0"/>
              </a:spcBef>
              <a:spcAft>
                <a:spcPct val="0"/>
              </a:spcAft>
            </a:pPr>
            <a:r>
              <a:rPr lang="en-US" sz="2000" b="1" dirty="0" smtClean="0">
                <a:solidFill>
                  <a:srgbClr val="FFFFFF"/>
                </a:solidFill>
                <a:latin typeface="Lucida Sans"/>
                <a:ea typeface="ＭＳ Ｐゴシック" charset="-128"/>
                <a:cs typeface="Lucida Sans"/>
              </a:rPr>
              <a:t>How might it look/appear otherwise?</a:t>
            </a:r>
            <a:endParaRPr lang="en-US" sz="2000" b="1" dirty="0">
              <a:solidFill>
                <a:srgbClr val="FFFFFF"/>
              </a:solidFill>
              <a:latin typeface="Lucida Sans"/>
              <a:ea typeface="ＭＳ Ｐゴシック" charset="-128"/>
              <a:cs typeface="Lucida Sans"/>
            </a:endParaRPr>
          </a:p>
        </p:txBody>
      </p:sp>
      <p:sp>
        <p:nvSpPr>
          <p:cNvPr id="5" name="TextBox 4"/>
          <p:cNvSpPr txBox="1">
            <a:spLocks noChangeArrowheads="1"/>
          </p:cNvSpPr>
          <p:nvPr/>
        </p:nvSpPr>
        <p:spPr bwMode="auto">
          <a:xfrm>
            <a:off x="381000" y="4233774"/>
            <a:ext cx="2819400" cy="1323439"/>
          </a:xfrm>
          <a:prstGeom prst="rect">
            <a:avLst/>
          </a:prstGeom>
          <a:noFill/>
          <a:ln w="9525">
            <a:noFill/>
            <a:miter lim="800000"/>
            <a:headEnd/>
            <a:tailEnd/>
          </a:ln>
        </p:spPr>
        <p:txBody>
          <a:bodyPr wrap="square">
            <a:prstTxWarp prst="textNoShape">
              <a:avLst/>
            </a:prstTxWarp>
            <a:spAutoFit/>
          </a:bodyPr>
          <a:lstStyle/>
          <a:p>
            <a:pPr defTabSz="914400" fontAlgn="base">
              <a:spcBef>
                <a:spcPct val="0"/>
              </a:spcBef>
              <a:spcAft>
                <a:spcPct val="0"/>
              </a:spcAft>
            </a:pPr>
            <a:r>
              <a:rPr lang="en-US" sz="2000" b="1" dirty="0" smtClean="0">
                <a:solidFill>
                  <a:srgbClr val="FFFFFF"/>
                </a:solidFill>
                <a:latin typeface="Lucida Sans"/>
                <a:ea typeface="ＭＳ Ｐゴシック" charset="-128"/>
                <a:cs typeface="Lucida Sans"/>
              </a:rPr>
              <a:t>How might it either/both resonate or conflict with “other”</a:t>
            </a:r>
            <a:endParaRPr lang="en-US" sz="2000" b="1" dirty="0">
              <a:solidFill>
                <a:srgbClr val="FFFFFF"/>
              </a:solidFill>
              <a:latin typeface="Lucida Sans"/>
              <a:ea typeface="ＭＳ Ｐゴシック" charset="-128"/>
              <a:cs typeface="Lucida Sans"/>
            </a:endParaRPr>
          </a:p>
        </p:txBody>
      </p:sp>
      <p:sp>
        <p:nvSpPr>
          <p:cNvPr id="6" name="TextBox 5"/>
          <p:cNvSpPr txBox="1">
            <a:spLocks noChangeArrowheads="1"/>
          </p:cNvSpPr>
          <p:nvPr/>
        </p:nvSpPr>
        <p:spPr bwMode="auto">
          <a:xfrm>
            <a:off x="4953000" y="381000"/>
            <a:ext cx="3505200" cy="1015663"/>
          </a:xfrm>
          <a:prstGeom prst="rect">
            <a:avLst/>
          </a:prstGeom>
          <a:noFill/>
          <a:ln w="9525">
            <a:noFill/>
            <a:miter lim="800000"/>
            <a:headEnd/>
            <a:tailEnd/>
          </a:ln>
        </p:spPr>
        <p:txBody>
          <a:bodyPr>
            <a:prstTxWarp prst="textNoShape">
              <a:avLst/>
            </a:prstTxWarp>
            <a:spAutoFit/>
          </a:bodyPr>
          <a:lstStyle/>
          <a:p>
            <a:pPr defTabSz="914400" fontAlgn="base">
              <a:spcBef>
                <a:spcPct val="0"/>
              </a:spcBef>
              <a:spcAft>
                <a:spcPct val="0"/>
              </a:spcAft>
            </a:pPr>
            <a:r>
              <a:rPr lang="en-US" sz="2000" b="1" dirty="0" smtClean="0">
                <a:solidFill>
                  <a:srgbClr val="FFFFFF"/>
                </a:solidFill>
                <a:latin typeface="Lucida Sans"/>
                <a:ea typeface="ＭＳ Ｐゴシック" charset="-128"/>
                <a:cs typeface="Lucida Sans"/>
              </a:rPr>
              <a:t>What is my point of entry? When and how was it first encountered?</a:t>
            </a:r>
            <a:endParaRPr lang="en-US" sz="2000" b="1" dirty="0">
              <a:solidFill>
                <a:srgbClr val="FFFFFF"/>
              </a:solidFill>
              <a:latin typeface="Lucida Sans"/>
              <a:ea typeface="ＭＳ Ｐゴシック" charset="-128"/>
              <a:cs typeface="Lucida Sans"/>
            </a:endParaRPr>
          </a:p>
        </p:txBody>
      </p:sp>
      <p:sp>
        <p:nvSpPr>
          <p:cNvPr id="7" name="TextBox 6"/>
          <p:cNvSpPr txBox="1">
            <a:spLocks noChangeArrowheads="1"/>
          </p:cNvSpPr>
          <p:nvPr/>
        </p:nvSpPr>
        <p:spPr bwMode="auto">
          <a:xfrm>
            <a:off x="3619500" y="5175990"/>
            <a:ext cx="2667000" cy="707886"/>
          </a:xfrm>
          <a:prstGeom prst="rect">
            <a:avLst/>
          </a:prstGeom>
          <a:noFill/>
          <a:ln w="9525">
            <a:noFill/>
            <a:miter lim="800000"/>
            <a:headEnd/>
            <a:tailEnd/>
          </a:ln>
        </p:spPr>
        <p:txBody>
          <a:bodyPr>
            <a:prstTxWarp prst="textNoShape">
              <a:avLst/>
            </a:prstTxWarp>
            <a:spAutoFit/>
          </a:bodyPr>
          <a:lstStyle/>
          <a:p>
            <a:pPr defTabSz="914400" fontAlgn="base">
              <a:spcBef>
                <a:spcPct val="0"/>
              </a:spcBef>
              <a:spcAft>
                <a:spcPct val="0"/>
              </a:spcAft>
            </a:pPr>
            <a:r>
              <a:rPr lang="en-US" sz="2000" b="1" dirty="0" smtClean="0">
                <a:solidFill>
                  <a:srgbClr val="FFFFFF"/>
                </a:solidFill>
                <a:latin typeface="Lucida Sans"/>
                <a:ea typeface="ＭＳ Ｐゴシック" charset="-128"/>
                <a:cs typeface="Lucida Sans"/>
              </a:rPr>
              <a:t>Why this and not  something else?</a:t>
            </a:r>
            <a:endParaRPr lang="en-US" sz="2000" b="1" dirty="0">
              <a:solidFill>
                <a:srgbClr val="FFFFFF"/>
              </a:solidFill>
              <a:latin typeface="Lucida Sans"/>
              <a:ea typeface="ＭＳ Ｐゴシック" charset="-128"/>
              <a:cs typeface="Lucida Sans"/>
            </a:endParaRPr>
          </a:p>
        </p:txBody>
      </p:sp>
      <p:sp>
        <p:nvSpPr>
          <p:cNvPr id="8" name="TextBox 7"/>
          <p:cNvSpPr txBox="1">
            <a:spLocks noChangeArrowheads="1"/>
          </p:cNvSpPr>
          <p:nvPr/>
        </p:nvSpPr>
        <p:spPr bwMode="auto">
          <a:xfrm>
            <a:off x="6172200" y="4344993"/>
            <a:ext cx="2590800" cy="707886"/>
          </a:xfrm>
          <a:prstGeom prst="rect">
            <a:avLst/>
          </a:prstGeom>
          <a:noFill/>
          <a:ln w="9525">
            <a:noFill/>
            <a:miter lim="800000"/>
            <a:headEnd/>
            <a:tailEnd/>
          </a:ln>
        </p:spPr>
        <p:txBody>
          <a:bodyPr wrap="square">
            <a:prstTxWarp prst="textNoShape">
              <a:avLst/>
            </a:prstTxWarp>
            <a:spAutoFit/>
          </a:bodyPr>
          <a:lstStyle/>
          <a:p>
            <a:pPr algn="r" defTabSz="914400" fontAlgn="base">
              <a:spcBef>
                <a:spcPct val="0"/>
              </a:spcBef>
              <a:spcAft>
                <a:spcPct val="0"/>
              </a:spcAft>
            </a:pPr>
            <a:r>
              <a:rPr lang="en-US" sz="2000" b="1" dirty="0" smtClean="0">
                <a:solidFill>
                  <a:srgbClr val="FFFFFF"/>
                </a:solidFill>
                <a:latin typeface="Lucida Sans"/>
                <a:ea typeface="ＭＳ Ｐゴシック" charset="-128"/>
                <a:cs typeface="Lucida Sans"/>
              </a:rPr>
              <a:t>What surrounds it, physically? </a:t>
            </a:r>
            <a:endParaRPr lang="en-US" sz="2000" b="1" dirty="0">
              <a:solidFill>
                <a:srgbClr val="FFFFFF"/>
              </a:solidFill>
              <a:latin typeface="Lucida Sans"/>
              <a:ea typeface="ＭＳ Ｐゴシック" charset="-128"/>
              <a:cs typeface="Lucida Sans"/>
            </a:endParaRPr>
          </a:p>
        </p:txBody>
      </p:sp>
      <p:sp>
        <p:nvSpPr>
          <p:cNvPr id="10" name="TextBox 9"/>
          <p:cNvSpPr txBox="1">
            <a:spLocks noChangeArrowheads="1"/>
          </p:cNvSpPr>
          <p:nvPr/>
        </p:nvSpPr>
        <p:spPr bwMode="auto">
          <a:xfrm>
            <a:off x="6286500" y="2133600"/>
            <a:ext cx="2857500" cy="1323439"/>
          </a:xfrm>
          <a:prstGeom prst="rect">
            <a:avLst/>
          </a:prstGeom>
          <a:noFill/>
          <a:ln w="9525">
            <a:noFill/>
            <a:miter lim="800000"/>
            <a:headEnd/>
            <a:tailEnd/>
          </a:ln>
        </p:spPr>
        <p:txBody>
          <a:bodyPr wrap="square">
            <a:prstTxWarp prst="textNoShape">
              <a:avLst/>
            </a:prstTxWarp>
            <a:spAutoFit/>
          </a:bodyPr>
          <a:lstStyle/>
          <a:p>
            <a:pPr algn="r" defTabSz="914400" fontAlgn="base">
              <a:spcBef>
                <a:spcPct val="0"/>
              </a:spcBef>
              <a:spcAft>
                <a:spcPct val="0"/>
              </a:spcAft>
            </a:pPr>
            <a:r>
              <a:rPr lang="en-US" sz="2000" b="1" dirty="0" smtClean="0">
                <a:solidFill>
                  <a:srgbClr val="FFFFFF"/>
                </a:solidFill>
                <a:latin typeface="Lucida Sans"/>
                <a:ea typeface="ＭＳ Ｐゴシック" charset="-128"/>
                <a:cs typeface="Lucida Sans"/>
              </a:rPr>
              <a:t>When and where is it situated, politically? personally?</a:t>
            </a:r>
            <a:endParaRPr lang="en-US" sz="2000" b="1" dirty="0">
              <a:solidFill>
                <a:srgbClr val="FFFFFF"/>
              </a:solidFill>
              <a:latin typeface="Lucida Sans"/>
              <a:ea typeface="ＭＳ Ｐゴシック" charset="-128"/>
              <a:cs typeface="Lucida Sans"/>
            </a:endParaRPr>
          </a:p>
        </p:txBody>
      </p:sp>
      <p:sp>
        <p:nvSpPr>
          <p:cNvPr id="11" name="Oval 10"/>
          <p:cNvSpPr/>
          <p:nvPr/>
        </p:nvSpPr>
        <p:spPr>
          <a:xfrm>
            <a:off x="3073400" y="1539938"/>
            <a:ext cx="3298800" cy="3206548"/>
          </a:xfrm>
          <a:prstGeom prst="ellipse">
            <a:avLst/>
          </a:prstGeom>
          <a:gradFill flip="none" rotWithShape="1">
            <a:gsLst>
              <a:gs pos="0">
                <a:schemeClr val="tx1">
                  <a:lumMod val="65000"/>
                </a:schemeClr>
              </a:gs>
              <a:gs pos="100000">
                <a:srgbClr val="FFFFFF"/>
              </a:gs>
            </a:gsLst>
            <a:lin ang="0" scaled="1"/>
            <a:tileRect/>
          </a:gradFill>
        </p:spPr>
        <p:style>
          <a:lnRef idx="1">
            <a:schemeClr val="accent1"/>
          </a:lnRef>
          <a:fillRef idx="3">
            <a:schemeClr val="accent1"/>
          </a:fillRef>
          <a:effectRef idx="2">
            <a:schemeClr val="accent1"/>
          </a:effectRef>
          <a:fontRef idx="minor">
            <a:schemeClr val="lt1"/>
          </a:fontRef>
        </p:style>
        <p:txBody>
          <a:bodyPr lIns="0" tIns="0" rIns="0" bIns="0" anchor="ctr"/>
          <a:lstStyle/>
          <a:p>
            <a:pPr algn="ctr" defTabSz="914400" fontAlgn="base">
              <a:spcBef>
                <a:spcPct val="0"/>
              </a:spcBef>
              <a:spcAft>
                <a:spcPct val="0"/>
              </a:spcAft>
              <a:defRPr/>
            </a:pPr>
            <a:endParaRPr lang="en-US" b="1" dirty="0">
              <a:solidFill>
                <a:srgbClr val="FFFFFF"/>
              </a:solidFill>
              <a:latin typeface="Lucida Sans"/>
              <a:cs typeface="Lucida Sans"/>
            </a:endParaRPr>
          </a:p>
        </p:txBody>
      </p:sp>
      <p:sp>
        <p:nvSpPr>
          <p:cNvPr id="12" name="Oval 11"/>
          <p:cNvSpPr/>
          <p:nvPr/>
        </p:nvSpPr>
        <p:spPr>
          <a:xfrm>
            <a:off x="3229327" y="1868540"/>
            <a:ext cx="2846459" cy="2579729"/>
          </a:xfrm>
          <a:prstGeom prst="ellipse">
            <a:avLst/>
          </a:prstGeom>
          <a:gradFill>
            <a:gsLst>
              <a:gs pos="0">
                <a:schemeClr val="tx1">
                  <a:lumMod val="95000"/>
                </a:schemeClr>
              </a:gs>
              <a:gs pos="100000">
                <a:schemeClr val="tx1">
                  <a:lumMod val="65000"/>
                </a:schemeClr>
              </a:gs>
            </a:gsLst>
          </a:gradFill>
        </p:spPr>
        <p:style>
          <a:lnRef idx="1">
            <a:schemeClr val="accent1"/>
          </a:lnRef>
          <a:fillRef idx="3">
            <a:schemeClr val="accent1"/>
          </a:fillRef>
          <a:effectRef idx="2">
            <a:schemeClr val="accent1"/>
          </a:effectRef>
          <a:fontRef idx="minor">
            <a:schemeClr val="lt1"/>
          </a:fontRef>
        </p:style>
        <p:txBody>
          <a:bodyPr lIns="0" tIns="0" rIns="0" bIns="0" anchor="ctr"/>
          <a:lstStyle/>
          <a:p>
            <a:pPr algn="ctr" defTabSz="914400" fontAlgn="base">
              <a:spcBef>
                <a:spcPct val="0"/>
              </a:spcBef>
              <a:spcAft>
                <a:spcPct val="0"/>
              </a:spcAft>
              <a:defRPr/>
            </a:pPr>
            <a:r>
              <a:rPr lang="en-US" sz="1600" b="1" dirty="0" smtClean="0">
                <a:solidFill>
                  <a:srgbClr val="FFFFFF"/>
                </a:solidFill>
                <a:latin typeface="Lucida Sans"/>
                <a:cs typeface="Lucida Sans"/>
              </a:rPr>
              <a:t>Generate</a:t>
            </a:r>
            <a:endParaRPr lang="en-US" sz="1600" b="1" dirty="0">
              <a:solidFill>
                <a:srgbClr val="FFFFFF"/>
              </a:solidFill>
              <a:latin typeface="Lucida Sans"/>
              <a:cs typeface="Lucida Sans"/>
            </a:endParaRPr>
          </a:p>
        </p:txBody>
      </p:sp>
      <p:sp>
        <p:nvSpPr>
          <p:cNvPr id="13" name="Oval 12"/>
          <p:cNvSpPr/>
          <p:nvPr/>
        </p:nvSpPr>
        <p:spPr>
          <a:xfrm>
            <a:off x="3505200" y="2082279"/>
            <a:ext cx="2242658" cy="2032521"/>
          </a:xfrm>
          <a:prstGeom prst="ellipse">
            <a:avLst/>
          </a:prstGeom>
          <a:gradFill>
            <a:gsLst>
              <a:gs pos="0">
                <a:schemeClr val="tx1">
                  <a:lumMod val="95000"/>
                </a:schemeClr>
              </a:gs>
              <a:gs pos="100000">
                <a:schemeClr val="tx1">
                  <a:lumMod val="65000"/>
                </a:schemeClr>
              </a:gs>
            </a:gsLst>
          </a:gradFill>
        </p:spPr>
        <p:style>
          <a:lnRef idx="1">
            <a:schemeClr val="accent1"/>
          </a:lnRef>
          <a:fillRef idx="3">
            <a:schemeClr val="accent1"/>
          </a:fillRef>
          <a:effectRef idx="2">
            <a:schemeClr val="accent1"/>
          </a:effectRef>
          <a:fontRef idx="minor">
            <a:schemeClr val="lt1"/>
          </a:fontRef>
        </p:style>
        <p:txBody>
          <a:bodyPr lIns="0" tIns="0" rIns="0" bIns="0" anchor="ctr"/>
          <a:lstStyle/>
          <a:p>
            <a:pPr algn="ctr" defTabSz="914400" fontAlgn="base">
              <a:spcBef>
                <a:spcPct val="0"/>
              </a:spcBef>
              <a:spcAft>
                <a:spcPct val="0"/>
              </a:spcAft>
              <a:defRPr/>
            </a:pPr>
            <a:r>
              <a:rPr lang="en-US" sz="1600" b="1" dirty="0" smtClean="0">
                <a:solidFill>
                  <a:srgbClr val="FFFFFF"/>
                </a:solidFill>
                <a:latin typeface="Lucida Sans"/>
                <a:cs typeface="Lucida Sans"/>
              </a:rPr>
              <a:t>Interrogate</a:t>
            </a:r>
            <a:endParaRPr lang="en-US" sz="1600" b="1" dirty="0">
              <a:solidFill>
                <a:srgbClr val="FFFFFF"/>
              </a:solidFill>
              <a:latin typeface="Lucida Sans"/>
              <a:cs typeface="Lucida Sans"/>
            </a:endParaRPr>
          </a:p>
        </p:txBody>
      </p:sp>
      <p:sp>
        <p:nvSpPr>
          <p:cNvPr id="14" name="Oval 13"/>
          <p:cNvSpPr/>
          <p:nvPr/>
        </p:nvSpPr>
        <p:spPr>
          <a:xfrm>
            <a:off x="3657600" y="2246717"/>
            <a:ext cx="1836229" cy="1868083"/>
          </a:xfrm>
          <a:prstGeom prst="ellipse">
            <a:avLst/>
          </a:prstGeom>
          <a:gradFill>
            <a:gsLst>
              <a:gs pos="0">
                <a:schemeClr val="tx1">
                  <a:lumMod val="95000"/>
                </a:schemeClr>
              </a:gs>
              <a:gs pos="100000">
                <a:schemeClr val="tx1">
                  <a:lumMod val="65000"/>
                </a:schemeClr>
              </a:gs>
            </a:gsLst>
          </a:gradFill>
        </p:spPr>
        <p:style>
          <a:lnRef idx="1">
            <a:schemeClr val="accent1"/>
          </a:lnRef>
          <a:fillRef idx="3">
            <a:schemeClr val="accent1"/>
          </a:fillRef>
          <a:effectRef idx="2">
            <a:schemeClr val="accent1"/>
          </a:effectRef>
          <a:fontRef idx="minor">
            <a:schemeClr val="lt1"/>
          </a:fontRef>
        </p:style>
        <p:txBody>
          <a:bodyPr lIns="0" tIns="0" rIns="0" bIns="0" anchor="ctr"/>
          <a:lstStyle/>
          <a:p>
            <a:pPr algn="ctr" defTabSz="914400" fontAlgn="base">
              <a:spcBef>
                <a:spcPct val="0"/>
              </a:spcBef>
              <a:spcAft>
                <a:spcPct val="0"/>
              </a:spcAft>
              <a:defRPr/>
            </a:pPr>
            <a:endParaRPr lang="en-US" sz="1600" b="1" dirty="0">
              <a:solidFill>
                <a:srgbClr val="262626"/>
              </a:solidFill>
              <a:latin typeface="Lucida Sans"/>
              <a:cs typeface="Lucida Sans"/>
            </a:endParaRPr>
          </a:p>
        </p:txBody>
      </p:sp>
      <p:grpSp>
        <p:nvGrpSpPr>
          <p:cNvPr id="16" name="Group 15"/>
          <p:cNvGrpSpPr/>
          <p:nvPr/>
        </p:nvGrpSpPr>
        <p:grpSpPr>
          <a:xfrm>
            <a:off x="2209800" y="2246717"/>
            <a:ext cx="4572000" cy="1715683"/>
            <a:chOff x="2209800" y="2246717"/>
            <a:chExt cx="4572000" cy="1715683"/>
          </a:xfrm>
        </p:grpSpPr>
        <p:sp>
          <p:nvSpPr>
            <p:cNvPr id="17" name="Oval 16"/>
            <p:cNvSpPr/>
            <p:nvPr/>
          </p:nvSpPr>
          <p:spPr>
            <a:xfrm>
              <a:off x="3657600" y="2246717"/>
              <a:ext cx="1686428" cy="1715683"/>
            </a:xfrm>
            <a:prstGeom prst="ellipse">
              <a:avLst/>
            </a:prstGeom>
            <a:gradFill>
              <a:gsLst>
                <a:gs pos="0">
                  <a:srgbClr val="FFFAA1"/>
                </a:gs>
                <a:gs pos="100000">
                  <a:schemeClr val="tx1">
                    <a:lumMod val="65000"/>
                  </a:schemeClr>
                </a:gs>
              </a:gsLst>
            </a:gradFill>
          </p:spPr>
          <p:style>
            <a:lnRef idx="1">
              <a:schemeClr val="accent1"/>
            </a:lnRef>
            <a:fillRef idx="3">
              <a:schemeClr val="accent1"/>
            </a:fillRef>
            <a:effectRef idx="2">
              <a:schemeClr val="accent1"/>
            </a:effectRef>
            <a:fontRef idx="minor">
              <a:schemeClr val="lt1"/>
            </a:fontRef>
          </p:style>
          <p:txBody>
            <a:bodyPr lIns="0" tIns="0" rIns="0" bIns="0" anchor="ctr"/>
            <a:lstStyle/>
            <a:p>
              <a:pPr algn="ctr" defTabSz="914400" fontAlgn="base">
                <a:spcBef>
                  <a:spcPct val="0"/>
                </a:spcBef>
                <a:spcAft>
                  <a:spcPct val="0"/>
                </a:spcAft>
                <a:defRPr/>
              </a:pPr>
              <a:endParaRPr lang="en-US" sz="1600" b="1" dirty="0">
                <a:solidFill>
                  <a:srgbClr val="FFFFFF"/>
                </a:solidFill>
                <a:latin typeface="Lucida Sans"/>
                <a:cs typeface="Lucida Sans"/>
              </a:endParaRPr>
            </a:p>
          </p:txBody>
        </p:sp>
        <p:sp>
          <p:nvSpPr>
            <p:cNvPr id="18" name="Rectangle 17"/>
            <p:cNvSpPr/>
            <p:nvPr/>
          </p:nvSpPr>
          <p:spPr>
            <a:xfrm>
              <a:off x="2209800" y="2768600"/>
              <a:ext cx="4572000" cy="646331"/>
            </a:xfrm>
            <a:prstGeom prst="rect">
              <a:avLst/>
            </a:prstGeom>
          </p:spPr>
          <p:txBody>
            <a:bodyPr>
              <a:spAutoFit/>
            </a:bodyPr>
            <a:lstStyle/>
            <a:p>
              <a:pPr algn="ctr" defTabSz="914400" fontAlgn="base">
                <a:spcBef>
                  <a:spcPct val="0"/>
                </a:spcBef>
                <a:spcAft>
                  <a:spcPct val="0"/>
                </a:spcAft>
                <a:defRPr/>
              </a:pPr>
              <a:r>
                <a:rPr lang="en-US" b="1" dirty="0">
                  <a:solidFill>
                    <a:schemeClr val="bg1"/>
                  </a:solidFill>
                  <a:latin typeface="Lucida Sans"/>
                  <a:cs typeface="Lucida Sans"/>
                </a:rPr>
                <a:t>Interrogate</a:t>
              </a:r>
            </a:p>
            <a:p>
              <a:pPr algn="ctr" defTabSz="914400" fontAlgn="base">
                <a:spcBef>
                  <a:spcPct val="0"/>
                </a:spcBef>
                <a:spcAft>
                  <a:spcPct val="0"/>
                </a:spcAft>
                <a:defRPr/>
              </a:pPr>
              <a:r>
                <a:rPr lang="en-US" b="1" dirty="0" smtClean="0">
                  <a:solidFill>
                    <a:srgbClr val="000000"/>
                  </a:solidFill>
                  <a:latin typeface="Lucida Sans"/>
                  <a:cs typeface="Lucida Sans"/>
                </a:rPr>
                <a:t>(object)</a:t>
              </a:r>
              <a:endParaRPr lang="en-US" b="1" dirty="0">
                <a:solidFill>
                  <a:srgbClr val="000000"/>
                </a:solidFill>
                <a:latin typeface="Lucida Sans"/>
                <a:cs typeface="Lucida Sans"/>
              </a:endParaRPr>
            </a:p>
          </p:txBody>
        </p:sp>
      </p:grpSp>
    </p:spTree>
    <p:extLst>
      <p:ext uri="{BB962C8B-B14F-4D97-AF65-F5344CB8AC3E}">
        <p14:creationId xmlns:p14="http://schemas.microsoft.com/office/powerpoint/2010/main" val="1360196739"/>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Japan [www.keepvid.com].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08000" y="1143000"/>
            <a:ext cx="8128000" cy="4572000"/>
          </a:xfrm>
          <a:prstGeom prst="rect">
            <a:avLst/>
          </a:prstGeom>
        </p:spPr>
      </p:pic>
    </p:spTree>
    <p:extLst>
      <p:ext uri="{BB962C8B-B14F-4D97-AF65-F5344CB8AC3E}">
        <p14:creationId xmlns:p14="http://schemas.microsoft.com/office/powerpoint/2010/main" val="3200426807"/>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japanstreetart.png">
            <a:hlinkClick r:id="rId3"/>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190500"/>
            <a:ext cx="9144000" cy="6460922"/>
          </a:xfrm>
          <a:prstGeom prst="rect">
            <a:avLst/>
          </a:prstGeom>
        </p:spPr>
      </p:pic>
    </p:spTree>
    <p:extLst>
      <p:ext uri="{BB962C8B-B14F-4D97-AF65-F5344CB8AC3E}">
        <p14:creationId xmlns:p14="http://schemas.microsoft.com/office/powerpoint/2010/main" val="2927275907"/>
      </p:ext>
    </p:extLst>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apanextension.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14300" y="76200"/>
            <a:ext cx="8893471" cy="6692962"/>
          </a:xfrm>
          <a:prstGeom prst="rect">
            <a:avLst/>
          </a:prstGeom>
        </p:spPr>
      </p:pic>
    </p:spTree>
    <p:extLst>
      <p:ext uri="{BB962C8B-B14F-4D97-AF65-F5344CB8AC3E}">
        <p14:creationId xmlns:p14="http://schemas.microsoft.com/office/powerpoint/2010/main" val="3210946187"/>
      </p:ext>
    </p:extLst>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278898" y="3301743"/>
            <a:ext cx="1937839" cy="461665"/>
          </a:xfrm>
          <a:prstGeom prst="rect">
            <a:avLst/>
          </a:prstGeom>
          <a:noFill/>
        </p:spPr>
        <p:txBody>
          <a:bodyPr wrap="square" rtlCol="0">
            <a:spAutoFit/>
          </a:bodyPr>
          <a:lstStyle/>
          <a:p>
            <a:r>
              <a:rPr lang="en-US" sz="2400" dirty="0" smtClean="0">
                <a:solidFill>
                  <a:schemeClr val="tx1">
                    <a:lumMod val="65000"/>
                  </a:schemeClr>
                </a:solidFill>
                <a:latin typeface="Gill Sans"/>
                <a:cs typeface="Gill Sans"/>
              </a:rPr>
              <a:t>Borrow</a:t>
            </a:r>
            <a:endParaRPr lang="en-US" sz="2400" dirty="0">
              <a:solidFill>
                <a:schemeClr val="tx1">
                  <a:lumMod val="65000"/>
                </a:schemeClr>
              </a:solidFill>
              <a:latin typeface="Gill Sans"/>
              <a:cs typeface="Gill Sans"/>
            </a:endParaRPr>
          </a:p>
        </p:txBody>
      </p:sp>
      <p:sp>
        <p:nvSpPr>
          <p:cNvPr id="2" name="Rectangle 1"/>
          <p:cNvSpPr/>
          <p:nvPr/>
        </p:nvSpPr>
        <p:spPr>
          <a:xfrm>
            <a:off x="2499909" y="1147176"/>
            <a:ext cx="2926208" cy="461665"/>
          </a:xfrm>
          <a:prstGeom prst="rect">
            <a:avLst/>
          </a:prstGeom>
        </p:spPr>
        <p:txBody>
          <a:bodyPr wrap="square">
            <a:spAutoFit/>
          </a:bodyPr>
          <a:lstStyle/>
          <a:p>
            <a:r>
              <a:rPr lang="en-US" sz="2400" dirty="0" smtClean="0">
                <a:solidFill>
                  <a:schemeClr val="tx1">
                    <a:lumMod val="65000"/>
                  </a:schemeClr>
                </a:solidFill>
                <a:latin typeface="Gill Sans"/>
                <a:cs typeface="Gill Sans"/>
              </a:rPr>
              <a:t>Interrogate </a:t>
            </a:r>
            <a:endParaRPr lang="en-US" sz="2400" dirty="0">
              <a:solidFill>
                <a:schemeClr val="tx1">
                  <a:lumMod val="65000"/>
                </a:schemeClr>
              </a:solidFill>
              <a:latin typeface="Gill Sans"/>
              <a:cs typeface="Gill Sans"/>
            </a:endParaRPr>
          </a:p>
        </p:txBody>
      </p:sp>
      <p:sp>
        <p:nvSpPr>
          <p:cNvPr id="3" name="Rectangle 2"/>
          <p:cNvSpPr/>
          <p:nvPr/>
        </p:nvSpPr>
        <p:spPr>
          <a:xfrm>
            <a:off x="4924142" y="5182462"/>
            <a:ext cx="1552858" cy="461665"/>
          </a:xfrm>
          <a:prstGeom prst="rect">
            <a:avLst/>
          </a:prstGeom>
        </p:spPr>
        <p:txBody>
          <a:bodyPr wrap="square">
            <a:spAutoFit/>
          </a:bodyPr>
          <a:lstStyle/>
          <a:p>
            <a:r>
              <a:rPr lang="en-US" sz="2400" dirty="0" smtClean="0">
                <a:solidFill>
                  <a:schemeClr val="tx1">
                    <a:lumMod val="65000"/>
                  </a:schemeClr>
                </a:solidFill>
                <a:latin typeface="Gill Sans"/>
                <a:cs typeface="Gill Sans"/>
              </a:rPr>
              <a:t>Move</a:t>
            </a:r>
            <a:endParaRPr lang="en-US" sz="2400" dirty="0">
              <a:solidFill>
                <a:schemeClr val="tx1">
                  <a:lumMod val="65000"/>
                </a:schemeClr>
              </a:solidFill>
              <a:latin typeface="Gill Sans"/>
              <a:cs typeface="Gill Sans"/>
            </a:endParaRPr>
          </a:p>
        </p:txBody>
      </p:sp>
      <p:sp>
        <p:nvSpPr>
          <p:cNvPr id="4" name="Rectangle 3"/>
          <p:cNvSpPr/>
          <p:nvPr/>
        </p:nvSpPr>
        <p:spPr>
          <a:xfrm>
            <a:off x="6316017" y="3127345"/>
            <a:ext cx="1159166" cy="461665"/>
          </a:xfrm>
          <a:prstGeom prst="rect">
            <a:avLst/>
          </a:prstGeom>
        </p:spPr>
        <p:txBody>
          <a:bodyPr wrap="square">
            <a:spAutoFit/>
          </a:bodyPr>
          <a:lstStyle/>
          <a:p>
            <a:r>
              <a:rPr lang="en-US" sz="2400" dirty="0" smtClean="0">
                <a:solidFill>
                  <a:schemeClr val="tx1">
                    <a:lumMod val="65000"/>
                  </a:schemeClr>
                </a:solidFill>
                <a:latin typeface="Gill Sans"/>
                <a:cs typeface="Gill Sans"/>
              </a:rPr>
              <a:t>Play</a:t>
            </a:r>
            <a:endParaRPr lang="en-US" sz="2400" dirty="0">
              <a:solidFill>
                <a:schemeClr val="tx1">
                  <a:lumMod val="65000"/>
                </a:schemeClr>
              </a:solidFill>
              <a:latin typeface="Gill Sans"/>
              <a:cs typeface="Gill Sans"/>
            </a:endParaRPr>
          </a:p>
        </p:txBody>
      </p:sp>
      <p:sp>
        <p:nvSpPr>
          <p:cNvPr id="5" name="Rectangle 4"/>
          <p:cNvSpPr/>
          <p:nvPr/>
        </p:nvSpPr>
        <p:spPr>
          <a:xfrm>
            <a:off x="583874" y="5182462"/>
            <a:ext cx="2509139" cy="461665"/>
          </a:xfrm>
          <a:prstGeom prst="rect">
            <a:avLst/>
          </a:prstGeom>
        </p:spPr>
        <p:txBody>
          <a:bodyPr wrap="square">
            <a:spAutoFit/>
          </a:bodyPr>
          <a:lstStyle/>
          <a:p>
            <a:r>
              <a:rPr lang="en-US" sz="2400" dirty="0" smtClean="0">
                <a:solidFill>
                  <a:schemeClr val="tx1">
                    <a:lumMod val="65000"/>
                  </a:schemeClr>
                </a:solidFill>
                <a:latin typeface="Gill Sans"/>
                <a:cs typeface="Gill Sans"/>
              </a:rPr>
              <a:t>Generate</a:t>
            </a:r>
            <a:endParaRPr lang="en-US" sz="2400" dirty="0">
              <a:solidFill>
                <a:schemeClr val="tx1">
                  <a:lumMod val="65000"/>
                </a:schemeClr>
              </a:solidFill>
              <a:latin typeface="Gill Sans"/>
              <a:cs typeface="Gill Sans"/>
            </a:endParaRPr>
          </a:p>
        </p:txBody>
      </p:sp>
      <p:sp>
        <p:nvSpPr>
          <p:cNvPr id="9" name="TextBox 8"/>
          <p:cNvSpPr txBox="1"/>
          <p:nvPr/>
        </p:nvSpPr>
        <p:spPr>
          <a:xfrm>
            <a:off x="6895600" y="23792"/>
            <a:ext cx="2248400" cy="1446550"/>
          </a:xfrm>
          <a:prstGeom prst="rect">
            <a:avLst/>
          </a:prstGeom>
          <a:noFill/>
        </p:spPr>
        <p:txBody>
          <a:bodyPr wrap="square" rtlCol="0">
            <a:spAutoFit/>
          </a:bodyPr>
          <a:lstStyle/>
          <a:p>
            <a:pPr algn="r" defTabSz="914400"/>
            <a:r>
              <a:rPr lang="en-US" sz="4400" dirty="0" smtClean="0">
                <a:latin typeface="Franklin Gothic Medium"/>
                <a:cs typeface="Franklin Gothic Medium"/>
              </a:rPr>
              <a:t>Remix</a:t>
            </a:r>
          </a:p>
          <a:p>
            <a:pPr algn="r" defTabSz="914400"/>
            <a:r>
              <a:rPr lang="en-US" sz="4400" dirty="0" smtClean="0">
                <a:latin typeface="Franklin Gothic Medium"/>
                <a:cs typeface="Franklin Gothic Medium"/>
              </a:rPr>
              <a:t>Method</a:t>
            </a:r>
          </a:p>
        </p:txBody>
      </p:sp>
      <p:sp>
        <p:nvSpPr>
          <p:cNvPr id="6" name="Rectangle 5"/>
          <p:cNvSpPr/>
          <p:nvPr/>
        </p:nvSpPr>
        <p:spPr>
          <a:xfrm>
            <a:off x="780866" y="1554407"/>
            <a:ext cx="4150946" cy="523220"/>
          </a:xfrm>
          <a:prstGeom prst="rect">
            <a:avLst/>
          </a:prstGeom>
        </p:spPr>
        <p:txBody>
          <a:bodyPr wrap="none">
            <a:spAutoFit/>
          </a:bodyPr>
          <a:lstStyle/>
          <a:p>
            <a:r>
              <a:rPr lang="en-US" sz="2800" b="1" dirty="0" smtClean="0">
                <a:solidFill>
                  <a:srgbClr val="000000"/>
                </a:solidFill>
                <a:latin typeface="Gill Sans"/>
                <a:cs typeface="Gill Sans"/>
              </a:rPr>
              <a:t>Disciplinary Integrity</a:t>
            </a:r>
            <a:r>
              <a:rPr lang="en-US" sz="2800" b="1" dirty="0">
                <a:solidFill>
                  <a:srgbClr val="000000"/>
                </a:solidFill>
                <a:latin typeface="Gill Sans"/>
                <a:cs typeface="Gill Sans"/>
              </a:rPr>
              <a:t>:</a:t>
            </a:r>
          </a:p>
        </p:txBody>
      </p:sp>
      <p:graphicFrame>
        <p:nvGraphicFramePr>
          <p:cNvPr id="22" name="Diagram 21"/>
          <p:cNvGraphicFramePr/>
          <p:nvPr>
            <p:extLst>
              <p:ext uri="{D42A27DB-BD31-4B8C-83A1-F6EECF244321}">
                <p14:modId xmlns:p14="http://schemas.microsoft.com/office/powerpoint/2010/main" val="1265820105"/>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922442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2" grpId="0">
        <p:bldAsOne/>
      </p:bldGraphic>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Hexagon 31"/>
          <p:cNvSpPr/>
          <p:nvPr/>
        </p:nvSpPr>
        <p:spPr>
          <a:xfrm>
            <a:off x="1280112" y="730569"/>
            <a:ext cx="1712976" cy="1476884"/>
          </a:xfrm>
          <a:prstGeom prst="hexagon">
            <a:avLst>
              <a:gd name="adj" fmla="val 25000"/>
              <a:gd name="vf" fmla="val 115470"/>
            </a:avLst>
          </a:prstGeom>
          <a:blipFill>
            <a:blip r:embed="rId2" cstate="screen">
              <a:extLst>
                <a:ext uri="{28A0092B-C50C-407E-A947-70E740481C1C}">
                  <a14:useLocalDpi xmlns:a14="http://schemas.microsoft.com/office/drawing/2010/main"/>
                </a:ext>
              </a:extLst>
            </a:blip>
            <a:srcRect/>
            <a:stretch>
              <a:fillRect/>
            </a:stretch>
          </a:blipFill>
        </p:spPr>
        <p:style>
          <a:lnRef idx="1">
            <a:schemeClr val="accent4">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grpSp>
        <p:nvGrpSpPr>
          <p:cNvPr id="20" name="Group 19"/>
          <p:cNvGrpSpPr/>
          <p:nvPr/>
        </p:nvGrpSpPr>
        <p:grpSpPr>
          <a:xfrm>
            <a:off x="934467" y="366250"/>
            <a:ext cx="1712976" cy="1476884"/>
            <a:chOff x="1464259" y="2506085"/>
            <a:chExt cx="1712976" cy="1476884"/>
          </a:xfrm>
        </p:grpSpPr>
        <p:sp>
          <p:nvSpPr>
            <p:cNvPr id="21" name="Hexagon 20"/>
            <p:cNvSpPr/>
            <p:nvPr/>
          </p:nvSpPr>
          <p:spPr>
            <a:xfrm>
              <a:off x="1464259" y="2506085"/>
              <a:ext cx="1712976" cy="1476884"/>
            </a:xfrm>
            <a:prstGeom prst="hexagon">
              <a:avLst>
                <a:gd name="adj" fmla="val 25000"/>
                <a:gd name="vf" fmla="val 115470"/>
              </a:avLst>
            </a:prstGeom>
          </p:spPr>
          <p:style>
            <a:lnRef idx="1">
              <a:schemeClr val="accent4">
                <a:hueOff val="0"/>
                <a:satOff val="0"/>
                <a:lumOff val="0"/>
                <a:alphaOff val="0"/>
              </a:schemeClr>
            </a:lnRef>
            <a:fillRef idx="2">
              <a:schemeClr val="accent4">
                <a:hueOff val="0"/>
                <a:satOff val="0"/>
                <a:lumOff val="0"/>
                <a:alphaOff val="0"/>
              </a:schemeClr>
            </a:fillRef>
            <a:effectRef idx="1">
              <a:schemeClr val="accent4">
                <a:hueOff val="0"/>
                <a:satOff val="0"/>
                <a:lumOff val="0"/>
                <a:alphaOff val="0"/>
              </a:schemeClr>
            </a:effectRef>
            <a:fontRef idx="minor">
              <a:schemeClr val="dk1"/>
            </a:fontRef>
          </p:style>
        </p:sp>
        <p:sp>
          <p:nvSpPr>
            <p:cNvPr id="22" name="Hexagon 4"/>
            <p:cNvSpPr/>
            <p:nvPr/>
          </p:nvSpPr>
          <p:spPr>
            <a:xfrm>
              <a:off x="1730081" y="2735270"/>
              <a:ext cx="1181332" cy="1018514"/>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0" tIns="21590" rIns="0" bIns="21590" numCol="1" spcCol="1270" anchor="ctr" anchorCtr="0">
              <a:noAutofit/>
            </a:bodyPr>
            <a:lstStyle/>
            <a:p>
              <a:pPr lvl="0" algn="ctr" defTabSz="755650">
                <a:lnSpc>
                  <a:spcPct val="90000"/>
                </a:lnSpc>
                <a:spcBef>
                  <a:spcPct val="0"/>
                </a:spcBef>
                <a:spcAft>
                  <a:spcPct val="35000"/>
                </a:spcAft>
              </a:pPr>
              <a:r>
                <a:rPr lang="en-US" sz="1700" kern="1200" dirty="0" smtClean="0"/>
                <a:t>Disciplinary Integrity</a:t>
              </a:r>
              <a:endParaRPr lang="en-US" sz="1700" kern="1200" dirty="0"/>
            </a:p>
          </p:txBody>
        </p:sp>
      </p:grpSp>
      <p:sp>
        <p:nvSpPr>
          <p:cNvPr id="23" name="Rectangle 22"/>
          <p:cNvSpPr/>
          <p:nvPr/>
        </p:nvSpPr>
        <p:spPr>
          <a:xfrm>
            <a:off x="2786255" y="2497180"/>
            <a:ext cx="2172765" cy="400110"/>
          </a:xfrm>
          <a:prstGeom prst="rect">
            <a:avLst/>
          </a:prstGeom>
        </p:spPr>
        <p:txBody>
          <a:bodyPr wrap="none">
            <a:spAutoFit/>
          </a:bodyPr>
          <a:lstStyle/>
          <a:p>
            <a:r>
              <a:rPr lang="en-US" sz="2000" dirty="0" smtClean="0">
                <a:latin typeface="Gill Sans"/>
                <a:cs typeface="Gill Sans"/>
              </a:rPr>
              <a:t>Research Question</a:t>
            </a:r>
            <a:endParaRPr lang="en-US" sz="2000" dirty="0">
              <a:latin typeface="Gill Sans"/>
              <a:cs typeface="Gill Sans"/>
            </a:endParaRPr>
          </a:p>
        </p:txBody>
      </p:sp>
      <p:sp>
        <p:nvSpPr>
          <p:cNvPr id="24" name="Rectangle 23"/>
          <p:cNvSpPr/>
          <p:nvPr/>
        </p:nvSpPr>
        <p:spPr>
          <a:xfrm>
            <a:off x="2938655" y="3247933"/>
            <a:ext cx="1518364" cy="400110"/>
          </a:xfrm>
          <a:prstGeom prst="rect">
            <a:avLst/>
          </a:prstGeom>
        </p:spPr>
        <p:txBody>
          <a:bodyPr wrap="none">
            <a:spAutoFit/>
          </a:bodyPr>
          <a:lstStyle/>
          <a:p>
            <a:r>
              <a:rPr lang="en-US" sz="2000" dirty="0" smtClean="0">
                <a:latin typeface="Gill Sans"/>
                <a:cs typeface="Gill Sans"/>
              </a:rPr>
              <a:t>Collect Data</a:t>
            </a:r>
            <a:endParaRPr lang="en-US" sz="2000" dirty="0">
              <a:latin typeface="Gill Sans"/>
              <a:cs typeface="Gill Sans"/>
            </a:endParaRPr>
          </a:p>
        </p:txBody>
      </p:sp>
      <p:sp>
        <p:nvSpPr>
          <p:cNvPr id="25" name="Rectangle 24"/>
          <p:cNvSpPr/>
          <p:nvPr/>
        </p:nvSpPr>
        <p:spPr>
          <a:xfrm>
            <a:off x="3091055" y="4042796"/>
            <a:ext cx="1723424" cy="400110"/>
          </a:xfrm>
          <a:prstGeom prst="rect">
            <a:avLst/>
          </a:prstGeom>
        </p:spPr>
        <p:txBody>
          <a:bodyPr wrap="none">
            <a:spAutoFit/>
          </a:bodyPr>
          <a:lstStyle/>
          <a:p>
            <a:r>
              <a:rPr lang="en-US" sz="2000" dirty="0" smtClean="0">
                <a:latin typeface="Gill Sans"/>
                <a:cs typeface="Gill Sans"/>
              </a:rPr>
              <a:t>Sort and Code</a:t>
            </a:r>
            <a:endParaRPr lang="en-US" sz="2000" dirty="0">
              <a:latin typeface="Gill Sans"/>
              <a:cs typeface="Gill Sans"/>
            </a:endParaRPr>
          </a:p>
        </p:txBody>
      </p:sp>
      <p:sp>
        <p:nvSpPr>
          <p:cNvPr id="26" name="Rectangle 25"/>
          <p:cNvSpPr/>
          <p:nvPr/>
        </p:nvSpPr>
        <p:spPr>
          <a:xfrm>
            <a:off x="3243455" y="4792836"/>
            <a:ext cx="2441694" cy="400110"/>
          </a:xfrm>
          <a:prstGeom prst="rect">
            <a:avLst/>
          </a:prstGeom>
        </p:spPr>
        <p:txBody>
          <a:bodyPr wrap="none">
            <a:spAutoFit/>
          </a:bodyPr>
          <a:lstStyle/>
          <a:p>
            <a:r>
              <a:rPr lang="en-US" sz="2000" dirty="0" smtClean="0">
                <a:latin typeface="Gill Sans"/>
                <a:cs typeface="Gill Sans"/>
              </a:rPr>
              <a:t>Analyze and Interpret</a:t>
            </a:r>
            <a:endParaRPr lang="en-US" sz="2000" dirty="0">
              <a:latin typeface="Gill Sans"/>
              <a:cs typeface="Gill Sans"/>
            </a:endParaRPr>
          </a:p>
        </p:txBody>
      </p:sp>
      <p:sp>
        <p:nvSpPr>
          <p:cNvPr id="27" name="Rectangle 26"/>
          <p:cNvSpPr/>
          <p:nvPr/>
        </p:nvSpPr>
        <p:spPr>
          <a:xfrm>
            <a:off x="3395855" y="5616868"/>
            <a:ext cx="2045151" cy="400110"/>
          </a:xfrm>
          <a:prstGeom prst="rect">
            <a:avLst/>
          </a:prstGeom>
        </p:spPr>
        <p:txBody>
          <a:bodyPr wrap="none">
            <a:spAutoFit/>
          </a:bodyPr>
          <a:lstStyle/>
          <a:p>
            <a:r>
              <a:rPr lang="en-US" sz="2000" dirty="0" smtClean="0">
                <a:latin typeface="Gill Sans"/>
                <a:cs typeface="Gill Sans"/>
              </a:rPr>
              <a:t>Write up Findings</a:t>
            </a:r>
            <a:endParaRPr lang="en-US" sz="2000" dirty="0">
              <a:latin typeface="Gill Sans"/>
              <a:cs typeface="Gill Sans"/>
            </a:endParaRPr>
          </a:p>
        </p:txBody>
      </p:sp>
      <p:sp>
        <p:nvSpPr>
          <p:cNvPr id="28" name="Down Arrow 27"/>
          <p:cNvSpPr/>
          <p:nvPr/>
        </p:nvSpPr>
        <p:spPr>
          <a:xfrm>
            <a:off x="3263746" y="2942113"/>
            <a:ext cx="254000" cy="350643"/>
          </a:xfrm>
          <a:prstGeom prst="downArrow">
            <a:avLst/>
          </a:prstGeom>
          <a:solidFill>
            <a:schemeClr val="bg1">
              <a:lumMod val="75000"/>
              <a:lumOff val="2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9" name="Down Arrow 28"/>
          <p:cNvSpPr/>
          <p:nvPr/>
        </p:nvSpPr>
        <p:spPr>
          <a:xfrm>
            <a:off x="3530216" y="3648043"/>
            <a:ext cx="254000" cy="350643"/>
          </a:xfrm>
          <a:prstGeom prst="downArrow">
            <a:avLst/>
          </a:prstGeom>
          <a:solidFill>
            <a:schemeClr val="bg1">
              <a:lumMod val="75000"/>
              <a:lumOff val="2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0" name="Down Arrow 29"/>
          <p:cNvSpPr/>
          <p:nvPr/>
        </p:nvSpPr>
        <p:spPr>
          <a:xfrm>
            <a:off x="3809616" y="4442906"/>
            <a:ext cx="254000" cy="350643"/>
          </a:xfrm>
          <a:prstGeom prst="downArrow">
            <a:avLst/>
          </a:prstGeom>
          <a:solidFill>
            <a:schemeClr val="bg1">
              <a:lumMod val="75000"/>
              <a:lumOff val="2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1" name="Down Arrow 30"/>
          <p:cNvSpPr/>
          <p:nvPr/>
        </p:nvSpPr>
        <p:spPr>
          <a:xfrm>
            <a:off x="4110970" y="5266225"/>
            <a:ext cx="254000" cy="350643"/>
          </a:xfrm>
          <a:prstGeom prst="downArrow">
            <a:avLst/>
          </a:prstGeom>
          <a:solidFill>
            <a:schemeClr val="bg1">
              <a:lumMod val="75000"/>
              <a:lumOff val="2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48899925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Hexagon 10"/>
          <p:cNvSpPr/>
          <p:nvPr/>
        </p:nvSpPr>
        <p:spPr>
          <a:xfrm>
            <a:off x="1280112" y="730569"/>
            <a:ext cx="1712976" cy="1476884"/>
          </a:xfrm>
          <a:prstGeom prst="hexagon">
            <a:avLst>
              <a:gd name="adj" fmla="val 25000"/>
              <a:gd name="vf" fmla="val 115470"/>
            </a:avLst>
          </a:prstGeom>
          <a:blipFill>
            <a:blip r:embed="rId3" cstate="screen">
              <a:extLst>
                <a:ext uri="{28A0092B-C50C-407E-A947-70E740481C1C}">
                  <a14:useLocalDpi xmlns:a14="http://schemas.microsoft.com/office/drawing/2010/main"/>
                </a:ext>
              </a:extLst>
            </a:blip>
            <a:srcRect/>
            <a:stretch>
              <a:fillRect/>
            </a:stretch>
          </a:blipFill>
        </p:spPr>
        <p:style>
          <a:lnRef idx="1">
            <a:schemeClr val="accent4">
              <a:hueOff val="0"/>
              <a:satOff val="0"/>
              <a:lumOff val="-1294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grpSp>
        <p:nvGrpSpPr>
          <p:cNvPr id="5" name="Group 4"/>
          <p:cNvGrpSpPr/>
          <p:nvPr/>
        </p:nvGrpSpPr>
        <p:grpSpPr>
          <a:xfrm>
            <a:off x="934467" y="366250"/>
            <a:ext cx="1712976" cy="1476884"/>
            <a:chOff x="1464259" y="2506085"/>
            <a:chExt cx="1712976" cy="1476884"/>
          </a:xfrm>
        </p:grpSpPr>
        <p:sp>
          <p:nvSpPr>
            <p:cNvPr id="6" name="Hexagon 5"/>
            <p:cNvSpPr/>
            <p:nvPr/>
          </p:nvSpPr>
          <p:spPr>
            <a:xfrm>
              <a:off x="1464259" y="2506085"/>
              <a:ext cx="1712976" cy="1476884"/>
            </a:xfrm>
            <a:prstGeom prst="hexagon">
              <a:avLst>
                <a:gd name="adj" fmla="val 25000"/>
                <a:gd name="vf" fmla="val 115470"/>
              </a:avLst>
            </a:prstGeom>
          </p:spPr>
          <p:style>
            <a:lnRef idx="1">
              <a:schemeClr val="accent4">
                <a:hueOff val="0"/>
                <a:satOff val="0"/>
                <a:lumOff val="0"/>
                <a:alphaOff val="0"/>
              </a:schemeClr>
            </a:lnRef>
            <a:fillRef idx="2">
              <a:schemeClr val="accent4">
                <a:hueOff val="0"/>
                <a:satOff val="0"/>
                <a:lumOff val="0"/>
                <a:alphaOff val="0"/>
              </a:schemeClr>
            </a:fillRef>
            <a:effectRef idx="1">
              <a:schemeClr val="accent4">
                <a:hueOff val="0"/>
                <a:satOff val="0"/>
                <a:lumOff val="0"/>
                <a:alphaOff val="0"/>
              </a:schemeClr>
            </a:effectRef>
            <a:fontRef idx="minor">
              <a:schemeClr val="dk1"/>
            </a:fontRef>
          </p:style>
        </p:sp>
        <p:sp>
          <p:nvSpPr>
            <p:cNvPr id="7" name="Hexagon 4"/>
            <p:cNvSpPr/>
            <p:nvPr/>
          </p:nvSpPr>
          <p:spPr>
            <a:xfrm>
              <a:off x="1730081" y="2735270"/>
              <a:ext cx="1181332" cy="1018514"/>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0" tIns="21590" rIns="0" bIns="21590" numCol="1" spcCol="1270" anchor="ctr" anchorCtr="0">
              <a:noAutofit/>
            </a:bodyPr>
            <a:lstStyle/>
            <a:p>
              <a:pPr lvl="0" algn="ctr" defTabSz="755650">
                <a:lnSpc>
                  <a:spcPct val="90000"/>
                </a:lnSpc>
                <a:spcBef>
                  <a:spcPct val="0"/>
                </a:spcBef>
                <a:spcAft>
                  <a:spcPct val="35000"/>
                </a:spcAft>
              </a:pPr>
              <a:r>
                <a:rPr lang="en-US" sz="1700" kern="1200" dirty="0" smtClean="0"/>
                <a:t>Contextual</a:t>
              </a:r>
            </a:p>
            <a:p>
              <a:pPr lvl="0" algn="ctr" defTabSz="755650">
                <a:lnSpc>
                  <a:spcPct val="90000"/>
                </a:lnSpc>
                <a:spcBef>
                  <a:spcPct val="0"/>
                </a:spcBef>
                <a:spcAft>
                  <a:spcPct val="35000"/>
                </a:spcAft>
              </a:pPr>
              <a:r>
                <a:rPr lang="en-US" sz="1700" kern="1200" dirty="0" smtClean="0"/>
                <a:t>Integrity</a:t>
              </a:r>
              <a:endParaRPr lang="en-US" sz="1700" kern="1200" dirty="0"/>
            </a:p>
          </p:txBody>
        </p:sp>
      </p:grpSp>
      <p:sp>
        <p:nvSpPr>
          <p:cNvPr id="8" name="Rectangle 7"/>
          <p:cNvSpPr/>
          <p:nvPr/>
        </p:nvSpPr>
        <p:spPr>
          <a:xfrm>
            <a:off x="2286000" y="2967335"/>
            <a:ext cx="4572000" cy="1477328"/>
          </a:xfrm>
          <a:prstGeom prst="rect">
            <a:avLst/>
          </a:prstGeom>
        </p:spPr>
        <p:txBody>
          <a:bodyPr>
            <a:spAutoFit/>
          </a:bodyPr>
          <a:lstStyle/>
          <a:p>
            <a:pPr marL="1335088"/>
            <a:r>
              <a:rPr lang="en-US" dirty="0" smtClean="0">
                <a:solidFill>
                  <a:srgbClr val="FFFFFF"/>
                </a:solidFill>
                <a:latin typeface="Gill Sans"/>
                <a:cs typeface="Gill Sans"/>
              </a:rPr>
              <a:t>Reflexivity</a:t>
            </a:r>
          </a:p>
          <a:p>
            <a:pPr marL="1335088"/>
            <a:endParaRPr lang="en-US" dirty="0">
              <a:solidFill>
                <a:srgbClr val="FFFFFF"/>
              </a:solidFill>
              <a:latin typeface="Gill Sans"/>
              <a:cs typeface="Gill Sans"/>
            </a:endParaRPr>
          </a:p>
          <a:p>
            <a:pPr marL="1335088"/>
            <a:r>
              <a:rPr lang="en-US" dirty="0" smtClean="0">
                <a:solidFill>
                  <a:srgbClr val="FFFFFF"/>
                </a:solidFill>
                <a:latin typeface="Gill Sans"/>
                <a:cs typeface="Gill Sans"/>
              </a:rPr>
              <a:t>Transparency</a:t>
            </a:r>
            <a:endParaRPr lang="en-US" dirty="0">
              <a:solidFill>
                <a:srgbClr val="FFFFFF"/>
              </a:solidFill>
              <a:latin typeface="Gill Sans"/>
              <a:cs typeface="Gill Sans"/>
            </a:endParaRPr>
          </a:p>
          <a:p>
            <a:pPr marL="1335088"/>
            <a:endParaRPr lang="en-US" dirty="0" smtClean="0">
              <a:solidFill>
                <a:srgbClr val="FFFFFF"/>
              </a:solidFill>
              <a:latin typeface="Gill Sans"/>
              <a:cs typeface="Gill Sans"/>
            </a:endParaRPr>
          </a:p>
          <a:p>
            <a:pPr marL="1335088"/>
            <a:r>
              <a:rPr lang="en-US" dirty="0" smtClean="0">
                <a:solidFill>
                  <a:srgbClr val="FFFFFF"/>
                </a:solidFill>
                <a:latin typeface="Gill Sans"/>
                <a:cs typeface="Gill Sans"/>
              </a:rPr>
              <a:t>Interpretive </a:t>
            </a:r>
            <a:r>
              <a:rPr lang="en-US" dirty="0">
                <a:solidFill>
                  <a:srgbClr val="FFFFFF"/>
                </a:solidFill>
                <a:latin typeface="Gill Sans"/>
                <a:cs typeface="Gill Sans"/>
              </a:rPr>
              <a:t>Authority</a:t>
            </a:r>
            <a:endParaRPr lang="en-US" sz="2000" dirty="0">
              <a:solidFill>
                <a:srgbClr val="FFFFFF"/>
              </a:solidFill>
              <a:latin typeface="Gill Sans"/>
              <a:cs typeface="Gill Sans"/>
            </a:endParaRPr>
          </a:p>
        </p:txBody>
      </p:sp>
    </p:spTree>
    <p:extLst>
      <p:ext uri="{BB962C8B-B14F-4D97-AF65-F5344CB8AC3E}">
        <p14:creationId xmlns:p14="http://schemas.microsoft.com/office/powerpoint/2010/main" val="1584586717"/>
      </p:ext>
    </p:extLst>
  </p:cSld>
  <p:clrMapOvr>
    <a:masterClrMapping/>
  </p:clrMapOvr>
  <mc:AlternateContent xmlns:mc="http://schemas.openxmlformats.org/markup-compatibility/2006" xmlns:p14="http://schemas.microsoft.com/office/powerpoint/2010/main">
    <mc:Choice Requires="p14">
      <p:transition spd="slow" p14:dur="800">
        <p14:prism dir="d"/>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Hexagon 8"/>
          <p:cNvSpPr/>
          <p:nvPr/>
        </p:nvSpPr>
        <p:spPr>
          <a:xfrm>
            <a:off x="1280112" y="730569"/>
            <a:ext cx="1712976" cy="1476884"/>
          </a:xfrm>
          <a:prstGeom prst="hexagon">
            <a:avLst>
              <a:gd name="adj" fmla="val 25000"/>
              <a:gd name="vf" fmla="val 115470"/>
            </a:avLst>
          </a:prstGeom>
          <a:blipFill>
            <a:blip r:embed="rId2" cstate="screen">
              <a:extLst>
                <a:ext uri="{28A0092B-C50C-407E-A947-70E740481C1C}">
                  <a14:useLocalDpi xmlns:a14="http://schemas.microsoft.com/office/drawing/2010/main"/>
                </a:ext>
              </a:extLst>
            </a:blip>
            <a:srcRect/>
            <a:stretch>
              <a:fillRect/>
            </a:stretch>
          </a:blipFill>
        </p:spPr>
        <p:style>
          <a:lnRef idx="1">
            <a:schemeClr val="accent4">
              <a:hueOff val="0"/>
              <a:satOff val="0"/>
              <a:lumOff val="-647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grpSp>
        <p:nvGrpSpPr>
          <p:cNvPr id="5" name="Group 4"/>
          <p:cNvGrpSpPr/>
          <p:nvPr/>
        </p:nvGrpSpPr>
        <p:grpSpPr>
          <a:xfrm>
            <a:off x="934467" y="366250"/>
            <a:ext cx="1712976" cy="1476884"/>
            <a:chOff x="1464259" y="2506085"/>
            <a:chExt cx="1712976" cy="1476884"/>
          </a:xfrm>
        </p:grpSpPr>
        <p:sp>
          <p:nvSpPr>
            <p:cNvPr id="6" name="Hexagon 5"/>
            <p:cNvSpPr/>
            <p:nvPr/>
          </p:nvSpPr>
          <p:spPr>
            <a:xfrm>
              <a:off x="1464259" y="2506085"/>
              <a:ext cx="1712976" cy="1476884"/>
            </a:xfrm>
            <a:prstGeom prst="hexagon">
              <a:avLst>
                <a:gd name="adj" fmla="val 25000"/>
                <a:gd name="vf" fmla="val 115470"/>
              </a:avLst>
            </a:prstGeom>
          </p:spPr>
          <p:style>
            <a:lnRef idx="1">
              <a:schemeClr val="accent4">
                <a:hueOff val="0"/>
                <a:satOff val="0"/>
                <a:lumOff val="0"/>
                <a:alphaOff val="0"/>
              </a:schemeClr>
            </a:lnRef>
            <a:fillRef idx="2">
              <a:schemeClr val="accent4">
                <a:hueOff val="0"/>
                <a:satOff val="0"/>
                <a:lumOff val="0"/>
                <a:alphaOff val="0"/>
              </a:schemeClr>
            </a:fillRef>
            <a:effectRef idx="1">
              <a:schemeClr val="accent4">
                <a:hueOff val="0"/>
                <a:satOff val="0"/>
                <a:lumOff val="0"/>
                <a:alphaOff val="0"/>
              </a:schemeClr>
            </a:effectRef>
            <a:fontRef idx="minor">
              <a:schemeClr val="dk1"/>
            </a:fontRef>
          </p:style>
        </p:sp>
        <p:sp>
          <p:nvSpPr>
            <p:cNvPr id="7" name="Hexagon 4"/>
            <p:cNvSpPr/>
            <p:nvPr/>
          </p:nvSpPr>
          <p:spPr>
            <a:xfrm>
              <a:off x="1730081" y="2735270"/>
              <a:ext cx="1181332" cy="1018514"/>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0" tIns="21590" rIns="0" bIns="21590" numCol="1" spcCol="1270" anchor="ctr" anchorCtr="0">
              <a:noAutofit/>
            </a:bodyPr>
            <a:lstStyle/>
            <a:p>
              <a:pPr lvl="0" algn="ctr" defTabSz="755650">
                <a:lnSpc>
                  <a:spcPct val="90000"/>
                </a:lnSpc>
                <a:spcBef>
                  <a:spcPct val="0"/>
                </a:spcBef>
                <a:spcAft>
                  <a:spcPct val="35000"/>
                </a:spcAft>
              </a:pPr>
              <a:r>
                <a:rPr lang="en-US" sz="1700" kern="1200" dirty="0" smtClean="0"/>
                <a:t>Creative</a:t>
              </a:r>
            </a:p>
            <a:p>
              <a:pPr lvl="0" algn="ctr" defTabSz="755650">
                <a:lnSpc>
                  <a:spcPct val="90000"/>
                </a:lnSpc>
                <a:spcBef>
                  <a:spcPct val="0"/>
                </a:spcBef>
                <a:spcAft>
                  <a:spcPct val="35000"/>
                </a:spcAft>
              </a:pPr>
              <a:r>
                <a:rPr lang="en-US" sz="1700" kern="1200" dirty="0" smtClean="0"/>
                <a:t>Integrity</a:t>
              </a:r>
              <a:endParaRPr lang="en-US" sz="1700" kern="1200" dirty="0"/>
            </a:p>
          </p:txBody>
        </p:sp>
      </p:grpSp>
      <p:sp>
        <p:nvSpPr>
          <p:cNvPr id="8" name="Rectangle 7"/>
          <p:cNvSpPr/>
          <p:nvPr/>
        </p:nvSpPr>
        <p:spPr>
          <a:xfrm>
            <a:off x="2286000" y="2690336"/>
            <a:ext cx="4572000" cy="2585323"/>
          </a:xfrm>
          <a:prstGeom prst="rect">
            <a:avLst/>
          </a:prstGeom>
        </p:spPr>
        <p:txBody>
          <a:bodyPr>
            <a:spAutoFit/>
          </a:bodyPr>
          <a:lstStyle/>
          <a:p>
            <a:pPr marL="1335088"/>
            <a:r>
              <a:rPr lang="en-US" dirty="0" smtClean="0">
                <a:solidFill>
                  <a:srgbClr val="FFFFFF"/>
                </a:solidFill>
                <a:latin typeface="Gill Sans"/>
                <a:cs typeface="Gill Sans"/>
              </a:rPr>
              <a:t>Generate</a:t>
            </a:r>
          </a:p>
          <a:p>
            <a:pPr marL="1335088"/>
            <a:endParaRPr lang="en-US" dirty="0">
              <a:solidFill>
                <a:srgbClr val="FFFFFF"/>
              </a:solidFill>
              <a:latin typeface="Gill Sans"/>
              <a:cs typeface="Gill Sans"/>
            </a:endParaRPr>
          </a:p>
          <a:p>
            <a:pPr marL="1335088"/>
            <a:r>
              <a:rPr lang="en-US" dirty="0">
                <a:solidFill>
                  <a:srgbClr val="FFFFFF"/>
                </a:solidFill>
                <a:latin typeface="Gill Sans"/>
                <a:cs typeface="Gill Sans"/>
              </a:rPr>
              <a:t>Play</a:t>
            </a:r>
          </a:p>
          <a:p>
            <a:pPr marL="1335088"/>
            <a:endParaRPr lang="en-US" dirty="0" smtClean="0">
              <a:solidFill>
                <a:srgbClr val="FFFFFF"/>
              </a:solidFill>
              <a:latin typeface="Gill Sans"/>
              <a:cs typeface="Gill Sans"/>
            </a:endParaRPr>
          </a:p>
          <a:p>
            <a:pPr marL="1335088"/>
            <a:r>
              <a:rPr lang="en-US" dirty="0" smtClean="0">
                <a:solidFill>
                  <a:srgbClr val="FFFFFF"/>
                </a:solidFill>
                <a:latin typeface="Gill Sans"/>
                <a:cs typeface="Gill Sans"/>
              </a:rPr>
              <a:t>Borrow</a:t>
            </a:r>
            <a:endParaRPr lang="en-US" dirty="0">
              <a:solidFill>
                <a:srgbClr val="FFFFFF"/>
              </a:solidFill>
              <a:latin typeface="Gill Sans"/>
              <a:cs typeface="Gill Sans"/>
            </a:endParaRPr>
          </a:p>
          <a:p>
            <a:pPr marL="1335088"/>
            <a:endParaRPr lang="en-US" dirty="0" smtClean="0">
              <a:solidFill>
                <a:srgbClr val="FFFFFF"/>
              </a:solidFill>
              <a:latin typeface="Gill Sans"/>
              <a:cs typeface="Gill Sans"/>
            </a:endParaRPr>
          </a:p>
          <a:p>
            <a:pPr marL="1335088"/>
            <a:r>
              <a:rPr lang="en-US" dirty="0" smtClean="0">
                <a:solidFill>
                  <a:srgbClr val="FFFFFF"/>
                </a:solidFill>
                <a:latin typeface="Gill Sans"/>
                <a:cs typeface="Gill Sans"/>
              </a:rPr>
              <a:t>Move</a:t>
            </a:r>
            <a:endParaRPr lang="en-US" dirty="0">
              <a:solidFill>
                <a:srgbClr val="FFFFFF"/>
              </a:solidFill>
              <a:latin typeface="Gill Sans"/>
              <a:cs typeface="Gill Sans"/>
            </a:endParaRPr>
          </a:p>
          <a:p>
            <a:pPr marL="1335088"/>
            <a:endParaRPr lang="en-US" dirty="0" smtClean="0">
              <a:solidFill>
                <a:srgbClr val="FFFFFF"/>
              </a:solidFill>
              <a:latin typeface="Gill Sans"/>
              <a:cs typeface="Gill Sans"/>
            </a:endParaRPr>
          </a:p>
          <a:p>
            <a:pPr marL="1335088"/>
            <a:r>
              <a:rPr lang="en-US" dirty="0" smtClean="0">
                <a:solidFill>
                  <a:srgbClr val="FFFFFF"/>
                </a:solidFill>
                <a:latin typeface="Gill Sans"/>
                <a:cs typeface="Gill Sans"/>
              </a:rPr>
              <a:t>Interrogate</a:t>
            </a:r>
            <a:endParaRPr lang="en-US" dirty="0">
              <a:solidFill>
                <a:srgbClr val="FFFFFF"/>
              </a:solidFill>
              <a:latin typeface="Gill Sans"/>
              <a:cs typeface="Gill Sans"/>
            </a:endParaRPr>
          </a:p>
        </p:txBody>
      </p:sp>
    </p:spTree>
    <p:extLst>
      <p:ext uri="{BB962C8B-B14F-4D97-AF65-F5344CB8AC3E}">
        <p14:creationId xmlns:p14="http://schemas.microsoft.com/office/powerpoint/2010/main" val="4164091438"/>
      </p:ext>
    </p:extLst>
  </p:cSld>
  <p:clrMapOvr>
    <a:masterClrMapping/>
  </p:clrMapOvr>
  <mc:AlternateContent xmlns:mc="http://schemas.openxmlformats.org/markup-compatibility/2006" xmlns:p14="http://schemas.microsoft.com/office/powerpoint/2010/main">
    <mc:Choice Requires="p14">
      <p:transition spd="slow" p14:dur="9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01599" y="1977571"/>
            <a:ext cx="5942400" cy="4880429"/>
          </a:xfrm>
          <a:prstGeom prst="rect">
            <a:avLst/>
          </a:prstGeom>
        </p:spPr>
      </p:pic>
      <p:sp>
        <p:nvSpPr>
          <p:cNvPr id="2" name="Title 1"/>
          <p:cNvSpPr>
            <a:spLocks noGrp="1"/>
          </p:cNvSpPr>
          <p:nvPr>
            <p:ph type="title"/>
          </p:nvPr>
        </p:nvSpPr>
        <p:spPr/>
        <p:txBody>
          <a:bodyPr/>
          <a:lstStyle/>
          <a:p>
            <a:r>
              <a:rPr lang="en-US" dirty="0" smtClean="0"/>
              <a:t>Layered Accounts</a:t>
            </a:r>
            <a:endParaRPr lang="en-US" dirty="0"/>
          </a:p>
        </p:txBody>
      </p:sp>
    </p:spTree>
    <p:extLst>
      <p:ext uri="{BB962C8B-B14F-4D97-AF65-F5344CB8AC3E}">
        <p14:creationId xmlns:p14="http://schemas.microsoft.com/office/powerpoint/2010/main" val="1797805760"/>
      </p:ext>
    </p:extLst>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Layered Accounts</a:t>
            </a:r>
            <a:endParaRPr lang="en-US" dirty="0"/>
          </a:p>
        </p:txBody>
      </p:sp>
      <p:pic>
        <p:nvPicPr>
          <p:cNvPr id="4" name="Picture 3" descr="picasso2.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760230"/>
            <a:ext cx="2286000" cy="2286000"/>
          </a:xfrm>
          <a:prstGeom prst="rect">
            <a:avLst/>
          </a:prstGeom>
        </p:spPr>
      </p:pic>
      <p:pic>
        <p:nvPicPr>
          <p:cNvPr id="6" name="Picture 5" descr="picasso12.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53061" y="1215661"/>
            <a:ext cx="1879092" cy="2286000"/>
          </a:xfrm>
          <a:prstGeom prst="rect">
            <a:avLst/>
          </a:prstGeom>
        </p:spPr>
      </p:pic>
      <p:pic>
        <p:nvPicPr>
          <p:cNvPr id="7" name="Picture 6" descr="picasso13.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68952" y="1215661"/>
            <a:ext cx="1746504" cy="2286000"/>
          </a:xfrm>
          <a:prstGeom prst="rect">
            <a:avLst/>
          </a:prstGeom>
        </p:spPr>
      </p:pic>
      <p:pic>
        <p:nvPicPr>
          <p:cNvPr id="8" name="Picture 7" descr="picasso14.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613621" y="1215661"/>
            <a:ext cx="1664208" cy="2286000"/>
          </a:xfrm>
          <a:prstGeom prst="rect">
            <a:avLst/>
          </a:prstGeom>
        </p:spPr>
      </p:pic>
      <p:pic>
        <p:nvPicPr>
          <p:cNvPr id="9" name="Picture 8" descr="picasso15.jp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453061" y="3760229"/>
            <a:ext cx="1746504" cy="2286000"/>
          </a:xfrm>
          <a:prstGeom prst="rect">
            <a:avLst/>
          </a:prstGeom>
        </p:spPr>
      </p:pic>
      <p:pic>
        <p:nvPicPr>
          <p:cNvPr id="10" name="Picture 9" descr="picasso16.jp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568952" y="3760229"/>
            <a:ext cx="1860804" cy="2286000"/>
          </a:xfrm>
          <a:prstGeom prst="rect">
            <a:avLst/>
          </a:prstGeom>
        </p:spPr>
      </p:pic>
      <p:pic>
        <p:nvPicPr>
          <p:cNvPr id="11" name="Picture 10" descr="picasso17.jp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613621" y="3760229"/>
            <a:ext cx="1837944" cy="2286000"/>
          </a:xfrm>
          <a:prstGeom prst="rect">
            <a:avLst/>
          </a:prstGeom>
        </p:spPr>
      </p:pic>
      <p:pic>
        <p:nvPicPr>
          <p:cNvPr id="12" name="Picture 11" descr="picasso9.jpg"/>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85485" y="1215661"/>
            <a:ext cx="1879092" cy="2286000"/>
          </a:xfrm>
          <a:prstGeom prst="rect">
            <a:avLst/>
          </a:prstGeom>
        </p:spPr>
      </p:pic>
    </p:spTree>
    <p:extLst>
      <p:ext uri="{BB962C8B-B14F-4D97-AF65-F5344CB8AC3E}">
        <p14:creationId xmlns:p14="http://schemas.microsoft.com/office/powerpoint/2010/main" val="189331723"/>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625779" y="2386213"/>
            <a:ext cx="6336433" cy="4229100"/>
          </a:xfrm>
          <a:prstGeom prst="rect">
            <a:avLst/>
          </a:prstGeom>
        </p:spPr>
      </p:pic>
      <p:sp>
        <p:nvSpPr>
          <p:cNvPr id="2" name="Title 1"/>
          <p:cNvSpPr>
            <a:spLocks noGrp="1"/>
          </p:cNvSpPr>
          <p:nvPr>
            <p:ph type="title"/>
          </p:nvPr>
        </p:nvSpPr>
        <p:spPr/>
        <p:txBody>
          <a:bodyPr>
            <a:normAutofit/>
          </a:bodyPr>
          <a:lstStyle/>
          <a:p>
            <a:r>
              <a:rPr lang="en-US" dirty="0" smtClean="0"/>
              <a:t>Layered Accounts</a:t>
            </a:r>
            <a:endParaRPr lang="en-US" dirty="0"/>
          </a:p>
        </p:txBody>
      </p:sp>
    </p:spTree>
    <p:extLst>
      <p:ext uri="{BB962C8B-B14F-4D97-AF65-F5344CB8AC3E}">
        <p14:creationId xmlns:p14="http://schemas.microsoft.com/office/powerpoint/2010/main" val="439195840"/>
      </p:ext>
    </p:extLst>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oaquin_phoenix_johnny_cash.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029200" y="598714"/>
            <a:ext cx="4114800" cy="3182112"/>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029200" y="3951515"/>
            <a:ext cx="4114800" cy="2743200"/>
          </a:xfrm>
          <a:prstGeom prst="rect">
            <a:avLst/>
          </a:prstGeom>
        </p:spPr>
      </p:pic>
      <p:sp>
        <p:nvSpPr>
          <p:cNvPr id="4" name="Title 3"/>
          <p:cNvSpPr>
            <a:spLocks noGrp="1"/>
          </p:cNvSpPr>
          <p:nvPr>
            <p:ph type="title"/>
          </p:nvPr>
        </p:nvSpPr>
        <p:spPr>
          <a:xfrm>
            <a:off x="106947" y="-1"/>
            <a:ext cx="3114842" cy="3102430"/>
          </a:xfrm>
        </p:spPr>
        <p:txBody>
          <a:bodyPr>
            <a:normAutofit fontScale="90000"/>
          </a:bodyPr>
          <a:lstStyle/>
          <a:p>
            <a:r>
              <a:rPr lang="en-US" dirty="0" smtClean="0"/>
              <a:t>Resonance,</a:t>
            </a:r>
            <a:br>
              <a:rPr lang="en-US" dirty="0" smtClean="0"/>
            </a:br>
            <a:r>
              <a:rPr lang="en-US" dirty="0" smtClean="0"/>
              <a:t>not</a:t>
            </a:r>
            <a:br>
              <a:rPr lang="en-US" dirty="0" smtClean="0"/>
            </a:br>
            <a:r>
              <a:rPr lang="en-US" dirty="0" smtClean="0"/>
              <a:t>Replication</a:t>
            </a:r>
            <a:br>
              <a:rPr lang="en-US" dirty="0" smtClean="0"/>
            </a:br>
            <a:endParaRPr lang="en-US" dirty="0"/>
          </a:p>
        </p:txBody>
      </p:sp>
    </p:spTree>
    <p:extLst>
      <p:ext uri="{BB962C8B-B14F-4D97-AF65-F5344CB8AC3E}">
        <p14:creationId xmlns:p14="http://schemas.microsoft.com/office/powerpoint/2010/main" val="8810432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pex">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3.xml><?xml version="1.0" encoding="utf-8"?>
<a:theme xmlns:a="http://schemas.openxmlformats.org/drawingml/2006/main" name="CI template">
  <a:themeElements>
    <a:clrScheme name="CI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fontScheme name="CI templat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AU" sz="3600" b="1" i="0" u="none" strike="noStrike" cap="none" normalizeH="0" baseline="0">
            <a:ln>
              <a:noFill/>
            </a:ln>
            <a:solidFill>
              <a:schemeClr val="tx1"/>
            </a:solidFill>
            <a:effectLst>
              <a:outerShdw blurRad="38100" dist="38100" dir="2700000" algn="tl">
                <a:srgbClr val="000000">
                  <a:alpha val="43137"/>
                </a:srgbClr>
              </a:outerShdw>
            </a:effectLst>
            <a:latin typeface="Arial Unicode MS"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AU" sz="3600" b="1" i="0" u="none" strike="noStrike" cap="none" normalizeH="0" baseline="0">
            <a:ln>
              <a:noFill/>
            </a:ln>
            <a:solidFill>
              <a:schemeClr val="tx1"/>
            </a:solidFill>
            <a:effectLst>
              <a:outerShdw blurRad="38100" dist="38100" dir="2700000" algn="tl">
                <a:srgbClr val="000000">
                  <a:alpha val="43137"/>
                </a:srgbClr>
              </a:outerShdw>
            </a:effectLst>
            <a:latin typeface="Arial Unicode MS" charset="0"/>
            <a:ea typeface="ＭＳ Ｐゴシック" charset="0"/>
          </a:defRPr>
        </a:defPPr>
      </a:lstStyle>
    </a:lnDef>
  </a:objectDefaults>
  <a:extraClrSchemeLst>
    <a:extraClrScheme>
      <a:clrScheme name="CI templat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I templat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I templat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I templat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I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I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I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7860</TotalTime>
  <Words>5862</Words>
  <Application>Microsoft Macintosh PowerPoint</Application>
  <PresentationFormat>On-screen Show (4:3)</PresentationFormat>
  <Paragraphs>606</Paragraphs>
  <Slides>79</Slides>
  <Notes>71</Notes>
  <HiddenSlides>20</HiddenSlides>
  <MMClips>7</MMClips>
  <ScaleCrop>false</ScaleCrop>
  <HeadingPairs>
    <vt:vector size="4" baseType="variant">
      <vt:variant>
        <vt:lpstr>Theme</vt:lpstr>
      </vt:variant>
      <vt:variant>
        <vt:i4>3</vt:i4>
      </vt:variant>
      <vt:variant>
        <vt:lpstr>Slide Titles</vt:lpstr>
      </vt:variant>
      <vt:variant>
        <vt:i4>79</vt:i4>
      </vt:variant>
    </vt:vector>
  </HeadingPairs>
  <TitlesOfParts>
    <vt:vector size="82" baseType="lpstr">
      <vt:lpstr>Black</vt:lpstr>
      <vt:lpstr>Apex</vt:lpstr>
      <vt:lpstr>CI 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Layered Accounts</vt:lpstr>
      <vt:lpstr>Layered Accounts</vt:lpstr>
      <vt:lpstr>Layered Accounts</vt:lpstr>
      <vt:lpstr>Resonance, not Replication </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(Re)Mixing it up</dc:title>
  <dc:subject/>
  <dc:creator>annette markham</dc:creator>
  <cp:keywords/>
  <dc:description/>
  <cp:lastModifiedBy>annette markham</cp:lastModifiedBy>
  <cp:revision>131</cp:revision>
  <dcterms:created xsi:type="dcterms:W3CDTF">2011-09-12T17:52:53Z</dcterms:created>
  <dcterms:modified xsi:type="dcterms:W3CDTF">2012-06-07T19:20:53Z</dcterms:modified>
  <cp:category/>
</cp:coreProperties>
</file>